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Override PartName="/ppt/slideLayouts/slideLayout26.xml" ContentType="application/vnd.openxmlformats-officedocument.presentationml.slideLayout+xml"/>
  <Default Extension="xls" ContentType="application/vnd.ms-exce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slideLayouts/slideLayout25.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751" r:id="rId2"/>
    <p:sldMasterId id="2147483752" r:id="rId3"/>
  </p:sldMasterIdLst>
  <p:notesMasterIdLst>
    <p:notesMasterId r:id="rId18"/>
  </p:notesMasterIdLst>
  <p:handoutMasterIdLst>
    <p:handoutMasterId r:id="rId19"/>
  </p:handoutMasterIdLst>
  <p:sldIdLst>
    <p:sldId id="256" r:id="rId4"/>
    <p:sldId id="263" r:id="rId5"/>
    <p:sldId id="277" r:id="rId6"/>
    <p:sldId id="276" r:id="rId7"/>
    <p:sldId id="278" r:id="rId8"/>
    <p:sldId id="290" r:id="rId9"/>
    <p:sldId id="281" r:id="rId10"/>
    <p:sldId id="284" r:id="rId11"/>
    <p:sldId id="291" r:id="rId12"/>
    <p:sldId id="292" r:id="rId13"/>
    <p:sldId id="293" r:id="rId14"/>
    <p:sldId id="294" r:id="rId15"/>
    <p:sldId id="282" r:id="rId16"/>
    <p:sldId id="283" r:id="rId17"/>
  </p:sldIdLst>
  <p:sldSz cx="9144000" cy="6858000" type="screen4x3"/>
  <p:notesSz cx="7010400" cy="92964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C3D69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65170" autoAdjust="0"/>
  </p:normalViewPr>
  <p:slideViewPr>
    <p:cSldViewPr>
      <p:cViewPr>
        <p:scale>
          <a:sx n="100" d="100"/>
          <a:sy n="100" d="100"/>
        </p:scale>
        <p:origin x="-300"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Artamonov\&#1052;&#1086;&#1080;%20&#1076;&#1086;&#1082;&#1091;&#1084;&#1077;&#1085;&#1090;&#1099;\&#1043;&#1088;&#1072;&#1092;&#1080;&#1082;&#1080;%20&#1057;&#1044;%2022.09.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Artamonov\&#1052;&#1086;&#1080;%20&#1076;&#1086;&#1082;&#1091;&#1084;&#1077;&#1085;&#1090;&#1099;\&#1043;&#1088;&#1072;&#1092;&#1080;&#1082;&#1080;%20&#1057;&#1044;%2022.09.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chart>
    <c:plotArea>
      <c:layout/>
      <c:barChart>
        <c:barDir val="col"/>
        <c:grouping val="stacked"/>
        <c:ser>
          <c:idx val="0"/>
          <c:order val="0"/>
          <c:tx>
            <c:strRef>
              <c:f>Палки!$B$2</c:f>
              <c:strCache>
                <c:ptCount val="1"/>
                <c:pt idx="0">
                  <c:v>Инвестиционные консультанты*</c:v>
                </c:pt>
              </c:strCache>
            </c:strRef>
          </c:tx>
          <c:spPr>
            <a:solidFill>
              <a:srgbClr val="C3D69B"/>
            </a:solidFill>
          </c:spPr>
          <c:cat>
            <c:strRef>
              <c:f>Палки!$A$3:$A$6</c:f>
              <c:strCache>
                <c:ptCount val="4"/>
                <c:pt idx="0">
                  <c:v>Россия</c:v>
                </c:pt>
                <c:pt idx="1">
                  <c:v>Франция</c:v>
                </c:pt>
                <c:pt idx="2">
                  <c:v>США (SEC)</c:v>
                </c:pt>
                <c:pt idx="3">
                  <c:v>Великобритания</c:v>
                </c:pt>
              </c:strCache>
            </c:strRef>
          </c:cat>
          <c:val>
            <c:numRef>
              <c:f>Палки!$B$3:$B$6</c:f>
              <c:numCache>
                <c:formatCode>General</c:formatCode>
                <c:ptCount val="4"/>
                <c:pt idx="0">
                  <c:v>0</c:v>
                </c:pt>
                <c:pt idx="1">
                  <c:v>2900</c:v>
                </c:pt>
                <c:pt idx="2">
                  <c:v>11000</c:v>
                </c:pt>
                <c:pt idx="3">
                  <c:v>16500</c:v>
                </c:pt>
              </c:numCache>
            </c:numRef>
          </c:val>
        </c:ser>
        <c:ser>
          <c:idx val="1"/>
          <c:order val="1"/>
          <c:tx>
            <c:strRef>
              <c:f>Палки!$C$2</c:f>
              <c:strCache>
                <c:ptCount val="1"/>
                <c:pt idx="0">
                  <c:v>Управляющие</c:v>
                </c:pt>
              </c:strCache>
            </c:strRef>
          </c:tx>
          <c:cat>
            <c:strRef>
              <c:f>Палки!$A$3:$A$6</c:f>
              <c:strCache>
                <c:ptCount val="4"/>
                <c:pt idx="0">
                  <c:v>Россия</c:v>
                </c:pt>
                <c:pt idx="1">
                  <c:v>Франция</c:v>
                </c:pt>
                <c:pt idx="2">
                  <c:v>США (SEC)</c:v>
                </c:pt>
                <c:pt idx="3">
                  <c:v>Великобритания</c:v>
                </c:pt>
              </c:strCache>
            </c:strRef>
          </c:cat>
          <c:val>
            <c:numRef>
              <c:f>Палки!$C$3:$C$6</c:f>
              <c:numCache>
                <c:formatCode>General</c:formatCode>
                <c:ptCount val="4"/>
                <c:pt idx="0">
                  <c:v>200</c:v>
                </c:pt>
                <c:pt idx="1">
                  <c:v>577</c:v>
                </c:pt>
                <c:pt idx="2">
                  <c:v>0</c:v>
                </c:pt>
                <c:pt idx="3">
                  <c:v>2100</c:v>
                </c:pt>
              </c:numCache>
            </c:numRef>
          </c:val>
        </c:ser>
        <c:ser>
          <c:idx val="2"/>
          <c:order val="2"/>
          <c:tx>
            <c:strRef>
              <c:f>Палки!$D$2</c:f>
              <c:strCache>
                <c:ptCount val="1"/>
                <c:pt idx="0">
                  <c:v>Компании, принимающие и передающие поручения</c:v>
                </c:pt>
              </c:strCache>
            </c:strRef>
          </c:tx>
          <c:spPr>
            <a:solidFill>
              <a:schemeClr val="tx2">
                <a:lumMod val="40000"/>
                <a:lumOff val="60000"/>
              </a:schemeClr>
            </a:solidFill>
          </c:spPr>
          <c:cat>
            <c:strRef>
              <c:f>Палки!$A$3:$A$6</c:f>
              <c:strCache>
                <c:ptCount val="4"/>
                <c:pt idx="0">
                  <c:v>Россия</c:v>
                </c:pt>
                <c:pt idx="1">
                  <c:v>Франция</c:v>
                </c:pt>
                <c:pt idx="2">
                  <c:v>США (SEC)</c:v>
                </c:pt>
                <c:pt idx="3">
                  <c:v>Великобритания</c:v>
                </c:pt>
              </c:strCache>
            </c:strRef>
          </c:cat>
          <c:val>
            <c:numRef>
              <c:f>Палки!$D$3:$D$6</c:f>
              <c:numCache>
                <c:formatCode>General</c:formatCode>
                <c:ptCount val="4"/>
                <c:pt idx="0">
                  <c:v>700</c:v>
                </c:pt>
                <c:pt idx="1">
                  <c:v>0</c:v>
                </c:pt>
                <c:pt idx="2">
                  <c:v>2400</c:v>
                </c:pt>
                <c:pt idx="3">
                  <c:v>0</c:v>
                </c:pt>
              </c:numCache>
            </c:numRef>
          </c:val>
        </c:ser>
        <c:ser>
          <c:idx val="3"/>
          <c:order val="3"/>
          <c:tx>
            <c:strRef>
              <c:f>Палки!$E$2</c:f>
              <c:strCache>
                <c:ptCount val="1"/>
                <c:pt idx="0">
                  <c:v>Компании, исполняющие поручения</c:v>
                </c:pt>
              </c:strCache>
            </c:strRef>
          </c:tx>
          <c:spPr>
            <a:solidFill>
              <a:schemeClr val="tx2">
                <a:lumMod val="75000"/>
              </a:schemeClr>
            </a:solidFill>
          </c:spPr>
          <c:cat>
            <c:strRef>
              <c:f>Палки!$A$3:$A$6</c:f>
              <c:strCache>
                <c:ptCount val="4"/>
                <c:pt idx="0">
                  <c:v>Россия</c:v>
                </c:pt>
                <c:pt idx="1">
                  <c:v>Франция</c:v>
                </c:pt>
                <c:pt idx="2">
                  <c:v>США (SEC)</c:v>
                </c:pt>
                <c:pt idx="3">
                  <c:v>Великобритания</c:v>
                </c:pt>
              </c:strCache>
            </c:strRef>
          </c:cat>
          <c:val>
            <c:numRef>
              <c:f>Палки!$E$3:$E$6</c:f>
              <c:numCache>
                <c:formatCode>General</c:formatCode>
                <c:ptCount val="4"/>
                <c:pt idx="0">
                  <c:v>100</c:v>
                </c:pt>
                <c:pt idx="1">
                  <c:v>100</c:v>
                </c:pt>
                <c:pt idx="2">
                  <c:v>2300</c:v>
                </c:pt>
                <c:pt idx="3">
                  <c:v>400</c:v>
                </c:pt>
              </c:numCache>
            </c:numRef>
          </c:val>
        </c:ser>
        <c:ser>
          <c:idx val="4"/>
          <c:order val="4"/>
          <c:tx>
            <c:strRef>
              <c:f>Палки!$F$2</c:f>
              <c:strCache>
                <c:ptCount val="1"/>
                <c:pt idx="0">
                  <c:v>Компании, исполняющие поручения и хранящие активы</c:v>
                </c:pt>
              </c:strCache>
            </c:strRef>
          </c:tx>
          <c:spPr>
            <a:solidFill>
              <a:schemeClr val="accent2">
                <a:lumMod val="40000"/>
                <a:lumOff val="60000"/>
              </a:schemeClr>
            </a:solidFill>
          </c:spPr>
          <c:cat>
            <c:strRef>
              <c:f>Палки!$A$3:$A$6</c:f>
              <c:strCache>
                <c:ptCount val="4"/>
                <c:pt idx="0">
                  <c:v>Россия</c:v>
                </c:pt>
                <c:pt idx="1">
                  <c:v>Франция</c:v>
                </c:pt>
                <c:pt idx="2">
                  <c:v>США (SEC)</c:v>
                </c:pt>
                <c:pt idx="3">
                  <c:v>Великобритания</c:v>
                </c:pt>
              </c:strCache>
            </c:strRef>
          </c:cat>
          <c:val>
            <c:numRef>
              <c:f>Палки!$F$3:$F$6</c:f>
              <c:numCache>
                <c:formatCode>General</c:formatCode>
                <c:ptCount val="4"/>
                <c:pt idx="0">
                  <c:v>600</c:v>
                </c:pt>
                <c:pt idx="1">
                  <c:v>300</c:v>
                </c:pt>
                <c:pt idx="2">
                  <c:v>300</c:v>
                </c:pt>
                <c:pt idx="3">
                  <c:v>3000</c:v>
                </c:pt>
              </c:numCache>
            </c:numRef>
          </c:val>
        </c:ser>
        <c:overlap val="100"/>
        <c:axId val="47521152"/>
        <c:axId val="47527040"/>
      </c:barChart>
      <c:catAx>
        <c:axId val="47521152"/>
        <c:scaling>
          <c:orientation val="minMax"/>
        </c:scaling>
        <c:axPos val="b"/>
        <c:tickLblPos val="nextTo"/>
        <c:crossAx val="47527040"/>
        <c:crosses val="autoZero"/>
        <c:auto val="1"/>
        <c:lblAlgn val="ctr"/>
        <c:lblOffset val="100"/>
      </c:catAx>
      <c:valAx>
        <c:axId val="47527040"/>
        <c:scaling>
          <c:orientation val="minMax"/>
        </c:scaling>
        <c:axPos val="l"/>
        <c:majorGridlines/>
        <c:numFmt formatCode="General" sourceLinked="1"/>
        <c:tickLblPos val="nextTo"/>
        <c:crossAx val="47521152"/>
        <c:crosses val="autoZero"/>
        <c:crossBetween val="between"/>
      </c:valAx>
    </c:plotArea>
    <c:legend>
      <c:legendPos val="r"/>
      <c:layout/>
      <c:txPr>
        <a:bodyPr/>
        <a:lstStyle/>
        <a:p>
          <a:pPr>
            <a:defRPr b="1"/>
          </a:pPr>
          <a:endParaRPr lang="ru-RU"/>
        </a:p>
      </c:txPr>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ru-RU"/>
  <c:chart>
    <c:plotArea>
      <c:layout/>
      <c:barChart>
        <c:barDir val="col"/>
        <c:grouping val="percentStacked"/>
        <c:ser>
          <c:idx val="0"/>
          <c:order val="0"/>
          <c:tx>
            <c:strRef>
              <c:f>Малый!$C$3</c:f>
              <c:strCache>
                <c:ptCount val="1"/>
                <c:pt idx="0">
                  <c:v>Малый бизнес</c:v>
                </c:pt>
              </c:strCache>
            </c:strRef>
          </c:tx>
          <c:cat>
            <c:strRef>
              <c:f>Малый!$D$2:$E$2</c:f>
              <c:strCache>
                <c:ptCount val="2"/>
                <c:pt idx="0">
                  <c:v>США</c:v>
                </c:pt>
                <c:pt idx="1">
                  <c:v>Великобритания</c:v>
                </c:pt>
              </c:strCache>
            </c:strRef>
          </c:cat>
          <c:val>
            <c:numRef>
              <c:f>Малый!$D$3:$E$3</c:f>
              <c:numCache>
                <c:formatCode>0</c:formatCode>
                <c:ptCount val="2"/>
                <c:pt idx="0">
                  <c:v>14900</c:v>
                </c:pt>
                <c:pt idx="1">
                  <c:v>18700</c:v>
                </c:pt>
              </c:numCache>
            </c:numRef>
          </c:val>
        </c:ser>
        <c:ser>
          <c:idx val="1"/>
          <c:order val="1"/>
          <c:tx>
            <c:strRef>
              <c:f>Малый!$C$4</c:f>
              <c:strCache>
                <c:ptCount val="1"/>
                <c:pt idx="0">
                  <c:v>Средний, крупный бизнес</c:v>
                </c:pt>
              </c:strCache>
            </c:strRef>
          </c:tx>
          <c:cat>
            <c:strRef>
              <c:f>Малый!$D$2:$E$2</c:f>
              <c:strCache>
                <c:ptCount val="2"/>
                <c:pt idx="0">
                  <c:v>США</c:v>
                </c:pt>
                <c:pt idx="1">
                  <c:v>Великобритания</c:v>
                </c:pt>
              </c:strCache>
            </c:strRef>
          </c:cat>
          <c:val>
            <c:numRef>
              <c:f>Малый!$D$4:$E$4</c:f>
              <c:numCache>
                <c:formatCode>0</c:formatCode>
                <c:ptCount val="2"/>
                <c:pt idx="0">
                  <c:v>1100</c:v>
                </c:pt>
                <c:pt idx="1">
                  <c:v>3300</c:v>
                </c:pt>
              </c:numCache>
            </c:numRef>
          </c:val>
        </c:ser>
        <c:overlap val="100"/>
        <c:axId val="47924736"/>
        <c:axId val="47926272"/>
      </c:barChart>
      <c:catAx>
        <c:axId val="47924736"/>
        <c:scaling>
          <c:orientation val="minMax"/>
        </c:scaling>
        <c:axPos val="b"/>
        <c:tickLblPos val="nextTo"/>
        <c:txPr>
          <a:bodyPr/>
          <a:lstStyle/>
          <a:p>
            <a:pPr>
              <a:defRPr sz="1050"/>
            </a:pPr>
            <a:endParaRPr lang="ru-RU"/>
          </a:p>
        </c:txPr>
        <c:crossAx val="47926272"/>
        <c:crosses val="autoZero"/>
        <c:auto val="1"/>
        <c:lblAlgn val="ctr"/>
        <c:lblOffset val="100"/>
      </c:catAx>
      <c:valAx>
        <c:axId val="47926272"/>
        <c:scaling>
          <c:orientation val="minMax"/>
          <c:min val="0"/>
        </c:scaling>
        <c:axPos val="l"/>
        <c:majorGridlines/>
        <c:numFmt formatCode="0%" sourceLinked="1"/>
        <c:tickLblPos val="nextTo"/>
        <c:crossAx val="47924736"/>
        <c:crosses val="autoZero"/>
        <c:crossBetween val="between"/>
      </c:valAx>
    </c:plotArea>
    <c:legend>
      <c:legendPos val="b"/>
      <c:legendEntry>
        <c:idx val="0"/>
        <c:txPr>
          <a:bodyPr/>
          <a:lstStyle/>
          <a:p>
            <a:pPr>
              <a:defRPr sz="1400"/>
            </a:pPr>
            <a:endParaRPr lang="ru-RU"/>
          </a:p>
        </c:txPr>
      </c:legendEntry>
      <c:legendEntry>
        <c:idx val="1"/>
        <c:txPr>
          <a:bodyPr/>
          <a:lstStyle/>
          <a:p>
            <a:pPr>
              <a:defRPr sz="1400"/>
            </a:pPr>
            <a:endParaRPr lang="ru-RU"/>
          </a:p>
        </c:txPr>
      </c:legendEntry>
      <c:layout/>
    </c:legend>
    <c:plotVisOnly val="1"/>
  </c:chart>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3038475" cy="46513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ru-RU"/>
          </a:p>
        </p:txBody>
      </p:sp>
      <p:sp>
        <p:nvSpPr>
          <p:cNvPr id="3" name="Дата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15AD2A81-910E-4876-800B-9627852C2773}" type="datetimeFigureOut">
              <a:rPr lang="ru-RU"/>
              <a:pPr>
                <a:defRPr/>
              </a:pPr>
              <a:t>04.04.2011</a:t>
            </a:fld>
            <a:endParaRPr lang="ru-RU"/>
          </a:p>
        </p:txBody>
      </p:sp>
      <p:sp>
        <p:nvSpPr>
          <p:cNvPr id="4" name="Нижний колонтитул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ru-RU"/>
          </a:p>
        </p:txBody>
      </p:sp>
      <p:sp>
        <p:nvSpPr>
          <p:cNvPr id="5" name="Номер слайда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4369E02C-BFA7-434C-A219-08BD60F6EF26}" type="slidenum">
              <a:rPr lang="ru-RU"/>
              <a:pPr>
                <a:defRPr/>
              </a:pPr>
              <a:t>‹#›</a:t>
            </a:fld>
            <a:endParaRPr lang="ru-RU"/>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3038475" cy="46513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ru-RU"/>
          </a:p>
        </p:txBody>
      </p:sp>
      <p:sp>
        <p:nvSpPr>
          <p:cNvPr id="3" name="Дата 2"/>
          <p:cNvSpPr>
            <a:spLocks noGrp="1"/>
          </p:cNvSpPr>
          <p:nvPr>
            <p:ph type="dt" idx="1"/>
          </p:nvPr>
        </p:nvSpPr>
        <p:spPr>
          <a:xfrm>
            <a:off x="3970338" y="0"/>
            <a:ext cx="3038475" cy="465138"/>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8917DA03-AB1C-4451-B323-BFDACAF6ACBF}" type="datetimeFigureOut">
              <a:rPr lang="ru-RU"/>
              <a:pPr>
                <a:defRPr/>
              </a:pPr>
              <a:t>04.04.2011</a:t>
            </a:fld>
            <a:endParaRPr lang="ru-RU" dirty="0"/>
          </a:p>
        </p:txBody>
      </p:sp>
      <p:sp>
        <p:nvSpPr>
          <p:cNvPr id="4" name="Образ слайда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ru-RU" noProof="0" dirty="0"/>
          </a:p>
        </p:txBody>
      </p:sp>
      <p:sp>
        <p:nvSpPr>
          <p:cNvPr id="5" name="Заметки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ru-RU"/>
          </a:p>
        </p:txBody>
      </p:sp>
      <p:sp>
        <p:nvSpPr>
          <p:cNvPr id="7" name="Номер слайда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55E7F9FF-BB21-439F-A521-6EC287A89399}" type="slidenum">
              <a:rPr lang="ru-RU"/>
              <a:pPr>
                <a:defRPr/>
              </a:pPr>
              <a:t>‹#›</a:t>
            </a:fld>
            <a:endParaRPr lang="ru-RU"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lnSpcReduction="10000"/>
          </a:bodyPr>
          <a:lstStyle/>
          <a:p>
            <a:r>
              <a:rPr lang="ru-RU" sz="1000" dirty="0" smtClean="0"/>
              <a:t>Индустрия брокеров и управляющих – индустрия компаний,</a:t>
            </a:r>
            <a:r>
              <a:rPr lang="ru-RU" sz="1000" baseline="0" dirty="0" smtClean="0"/>
              <a:t> обеспечивающих доступ на фондовый рынок, индустрия, на которую  возлагается задача по мобилизации средств инвесторов для операций на фондовом рынке. Ее развитие зависит от спроса на финансовые услуги (здесь мы видим, что услугами брокеров на конец 2010 г. пользовались около 713 тыс. чел.), с другой стороны спрос на финансовые услуги формируется их предложением. Комбинация лицензий брокера, дилера и управляющего самая обычная для такого рода компаний. </a:t>
            </a:r>
          </a:p>
          <a:p>
            <a:r>
              <a:rPr lang="ru-RU" sz="1000" baseline="0" dirty="0" smtClean="0"/>
              <a:t>Российской индустрии характерна высокая концентрация – на 10 крупнейших компаний приходится почти половина оборота на ММВБ и почти весь оборот на РТС. Важна и региональная концентрация - 67% компаний расположены в Москве.</a:t>
            </a:r>
          </a:p>
          <a:p>
            <a:endParaRPr lang="ru-RU" sz="1000" baseline="0" dirty="0" smtClean="0"/>
          </a:p>
          <a:p>
            <a:r>
              <a:rPr lang="ru-RU" sz="1000" baseline="0" dirty="0" smtClean="0"/>
              <a:t>1409 компаний – количество компаний, имеющих по крайней мере одну из следующих лицензий: дилерская, брокерская или на управление ценными бумагами. Наиболее распространенный вариант -  комбинация трех этих лицензий. Многие </a:t>
            </a:r>
            <a:r>
              <a:rPr lang="ru-RU" sz="1000" baseline="0" dirty="0" smtClean="0"/>
              <a:t>из </a:t>
            </a:r>
            <a:r>
              <a:rPr lang="ru-RU" sz="1000" baseline="0" dirty="0" smtClean="0"/>
              <a:t>этих к компаний имеют </a:t>
            </a:r>
            <a:r>
              <a:rPr lang="ru-RU" sz="1000" baseline="0" dirty="0" smtClean="0"/>
              <a:t>также депозитарные лицензии для того, что бы хранить активы своих клиентов. </a:t>
            </a:r>
            <a:endParaRPr lang="ru-RU" sz="1000" baseline="0" dirty="0" smtClean="0"/>
          </a:p>
          <a:p>
            <a:endParaRPr lang="ru-RU" sz="1000" baseline="0" dirty="0" smtClean="0"/>
          </a:p>
          <a:p>
            <a:r>
              <a:rPr lang="ru-RU" sz="1000" baseline="0" dirty="0" smtClean="0"/>
              <a:t>У</a:t>
            </a:r>
            <a:r>
              <a:rPr lang="ru-RU" sz="1000" dirty="0" smtClean="0"/>
              <a:t>прощенно</a:t>
            </a:r>
            <a:r>
              <a:rPr lang="ru-RU" sz="1000" baseline="0" dirty="0" smtClean="0"/>
              <a:t> </a:t>
            </a:r>
            <a:r>
              <a:rPr lang="ru-RU" sz="1000" baseline="0" dirty="0" smtClean="0"/>
              <a:t>– брокер – это тот, кто совершает операции по  поручению своих клиентов, однако распространенным является то, что брокер принимает, но не исполняет сам поручение клиента, а передает это поручение для исполнения другому брокеру – </a:t>
            </a:r>
            <a:r>
              <a:rPr lang="ru-RU" sz="1000" baseline="0" dirty="0" smtClean="0"/>
              <a:t>это обычная схема для небольших брокеров, которые часто являются региональными, </a:t>
            </a:r>
            <a:r>
              <a:rPr lang="ru-RU" sz="1000" baseline="0" dirty="0" smtClean="0"/>
              <a:t>их называют </a:t>
            </a:r>
            <a:r>
              <a:rPr lang="ru-RU" sz="1000" baseline="0" dirty="0" err="1" smtClean="0"/>
              <a:t>субброкерами</a:t>
            </a:r>
            <a:r>
              <a:rPr lang="ru-RU" sz="1000" baseline="0" dirty="0" smtClean="0"/>
              <a:t>, </a:t>
            </a:r>
            <a:r>
              <a:rPr lang="ru-RU" sz="1000" baseline="0" dirty="0" smtClean="0"/>
              <a:t>в этом случае </a:t>
            </a:r>
            <a:r>
              <a:rPr lang="ru-RU" sz="1000" baseline="0" dirty="0" smtClean="0"/>
              <a:t>брокер, который исполняет поручения обычно и хранит </a:t>
            </a:r>
            <a:r>
              <a:rPr lang="ru-RU" sz="1000" baseline="0" dirty="0" smtClean="0"/>
              <a:t>активы клиентов первого. Обычно и то, что </a:t>
            </a:r>
            <a:r>
              <a:rPr lang="ru-RU" sz="1000" baseline="0" dirty="0" err="1" smtClean="0"/>
              <a:t>субброкеры</a:t>
            </a:r>
            <a:r>
              <a:rPr lang="ru-RU" sz="1000" baseline="0" dirty="0" smtClean="0"/>
              <a:t> не дают своим клиентам маржинальных кредитов. Таким образом, брокерские операции </a:t>
            </a:r>
            <a:r>
              <a:rPr lang="ru-RU" sz="1000" baseline="0" dirty="0" err="1" smtClean="0"/>
              <a:t>субброкеров</a:t>
            </a:r>
            <a:r>
              <a:rPr lang="ru-RU" sz="1000" baseline="0" dirty="0" smtClean="0"/>
              <a:t> – простейшие из брокерских. В России больше половины индустрии брокеров относится к брокерам, которые не исполняют сами поручения своих клиентов  и не хранят их активы.  Как мы увидим дальше, это означает, что в России доля брокеров, осуществляющих простейшие операции значительно недоразвита.  </a:t>
            </a:r>
            <a:endParaRPr lang="ru-RU" sz="1000" dirty="0"/>
          </a:p>
        </p:txBody>
      </p:sp>
      <p:sp>
        <p:nvSpPr>
          <p:cNvPr id="4" name="Номер слайда 3"/>
          <p:cNvSpPr>
            <a:spLocks noGrp="1"/>
          </p:cNvSpPr>
          <p:nvPr>
            <p:ph type="sldNum" sz="quarter" idx="10"/>
          </p:nvPr>
        </p:nvSpPr>
        <p:spPr/>
        <p:txBody>
          <a:bodyPr/>
          <a:lstStyle/>
          <a:p>
            <a:pPr>
              <a:defRPr/>
            </a:pPr>
            <a:fld id="{55E7F9FF-BB21-439F-A521-6EC287A89399}" type="slidenum">
              <a:rPr lang="ru-RU" smtClean="0"/>
              <a:pPr>
                <a:defRPr/>
              </a:pPr>
              <a:t>2</a:t>
            </a:fld>
            <a:endParaRPr lang="ru-RU"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en-US" dirty="0" smtClean="0"/>
              <a:t>MIFID</a:t>
            </a:r>
            <a:r>
              <a:rPr lang="ru-RU" dirty="0" smtClean="0"/>
              <a:t> часто обвиняют в легализации фрагментации европейского торгового</a:t>
            </a:r>
            <a:r>
              <a:rPr lang="ru-RU" baseline="0" dirty="0" smtClean="0"/>
              <a:t> пространства, на самом деле  директива лишь урегулировала складывающиеся отношения – организованный рынок финансовых инструментов давно не ограничивается биржами</a:t>
            </a:r>
            <a:r>
              <a:rPr lang="en-US" baseline="0" dirty="0" smtClean="0"/>
              <a:t> –</a:t>
            </a:r>
            <a:r>
              <a:rPr lang="ru-RU" baseline="0" dirty="0" smtClean="0"/>
              <a:t> это </a:t>
            </a:r>
            <a:r>
              <a:rPr lang="ru-RU" baseline="0" dirty="0" err="1" smtClean="0"/>
              <a:t>высококонкурентный</a:t>
            </a:r>
            <a:r>
              <a:rPr lang="ru-RU" baseline="0" dirty="0" smtClean="0"/>
              <a:t> рынок. </a:t>
            </a:r>
            <a:r>
              <a:rPr lang="ru-RU" baseline="0" dirty="0" smtClean="0"/>
              <a:t>На нем присутствуют и приобретают все большое значение </a:t>
            </a:r>
            <a:r>
              <a:rPr lang="en-US" baseline="0" dirty="0" smtClean="0"/>
              <a:t>ATS</a:t>
            </a:r>
            <a:r>
              <a:rPr lang="ru-RU" baseline="0" dirty="0" smtClean="0"/>
              <a:t> (как их называют в США) и </a:t>
            </a:r>
            <a:r>
              <a:rPr lang="en-US" baseline="0" dirty="0" smtClean="0"/>
              <a:t>MTF</a:t>
            </a:r>
            <a:r>
              <a:rPr lang="ru-RU" baseline="0" dirty="0" smtClean="0"/>
              <a:t> (как их называют в Европе). Никого </a:t>
            </a:r>
            <a:r>
              <a:rPr lang="ru-RU" baseline="0" dirty="0" smtClean="0"/>
              <a:t>не должна вводить в заблуждение юридическая форма этих площадок, отражая особенности их администрирования она может быть разной - по американскому законодательству </a:t>
            </a:r>
            <a:r>
              <a:rPr lang="en-US" baseline="0" dirty="0" smtClean="0"/>
              <a:t>ATS</a:t>
            </a:r>
            <a:r>
              <a:rPr lang="ru-RU" baseline="0" dirty="0" smtClean="0"/>
              <a:t> может быть зарегистрирована как брокер или как национальная биржа. </a:t>
            </a:r>
            <a:r>
              <a:rPr lang="en-US" baseline="0" dirty="0" smtClean="0"/>
              <a:t>BATS</a:t>
            </a:r>
            <a:r>
              <a:rPr lang="ru-RU" baseline="0" dirty="0" smtClean="0"/>
              <a:t> зарегистрирована как национальная биржа, но никто не склонен смешивать ее с другими биржами.</a:t>
            </a:r>
          </a:p>
          <a:p>
            <a:r>
              <a:rPr lang="en-US" baseline="0" dirty="0" smtClean="0"/>
              <a:t>ATS</a:t>
            </a:r>
            <a:r>
              <a:rPr lang="ru-RU" baseline="0" dirty="0" smtClean="0"/>
              <a:t>  и </a:t>
            </a:r>
            <a:r>
              <a:rPr lang="en-US" baseline="0" dirty="0" smtClean="0"/>
              <a:t>MTF</a:t>
            </a:r>
            <a:r>
              <a:rPr lang="ru-RU" baseline="0" dirty="0" smtClean="0"/>
              <a:t> обычно управляются одним брокером или представляют собой  объединение брокеров, заинтересованных в использовании услуг этой </a:t>
            </a:r>
            <a:r>
              <a:rPr lang="ru-RU" baseline="0" dirty="0" smtClean="0"/>
              <a:t>площадки. Стремясь преодолеть фрагментацию </a:t>
            </a:r>
            <a:r>
              <a:rPr lang="en-US" dirty="0" smtClean="0"/>
              <a:t>MIFID</a:t>
            </a:r>
            <a:r>
              <a:rPr lang="ru-RU" dirty="0" smtClean="0"/>
              <a:t> стремился починить </a:t>
            </a:r>
            <a:r>
              <a:rPr lang="en-US" dirty="0" smtClean="0"/>
              <a:t>MTF</a:t>
            </a:r>
            <a:r>
              <a:rPr lang="ru-RU" dirty="0" smtClean="0"/>
              <a:t> регулированию</a:t>
            </a:r>
            <a:r>
              <a:rPr lang="ru-RU" baseline="0" dirty="0" smtClean="0"/>
              <a:t> все больше и больше сближающему их с биржами, повышая тем самым прозрачность рынка в целом. </a:t>
            </a:r>
          </a:p>
          <a:p>
            <a:r>
              <a:rPr lang="ru-RU" baseline="0" dirty="0" smtClean="0"/>
              <a:t>Фрагментация торгового пространства привела к фрагментации пространства расчетов. На рыночном уровне предпринимались попытки обеспечить взаимодействие между расчетными узлами и ЦД, ради чего в 2006 г. ведущими ЦД и клиринговыми организациями Европы был подписан </a:t>
            </a:r>
            <a:r>
              <a:rPr lang="en-US" sz="1200" dirty="0" smtClean="0">
                <a:solidFill>
                  <a:schemeClr val="accent1">
                    <a:lumMod val="75000"/>
                  </a:schemeClr>
                </a:solidFill>
              </a:rPr>
              <a:t>European Code for clearing and settlement</a:t>
            </a:r>
            <a:r>
              <a:rPr lang="ru-RU" sz="1200" dirty="0" smtClean="0">
                <a:solidFill>
                  <a:schemeClr val="accent1">
                    <a:lumMod val="75000"/>
                  </a:schemeClr>
                </a:solidFill>
              </a:rPr>
              <a:t>.</a:t>
            </a:r>
            <a:endParaRPr lang="ru-RU" baseline="0" dirty="0" smtClean="0"/>
          </a:p>
          <a:p>
            <a:r>
              <a:rPr lang="ru-RU" baseline="0" dirty="0" smtClean="0"/>
              <a:t>Введение с 2014 г. </a:t>
            </a:r>
            <a:r>
              <a:rPr lang="en-US" sz="1200" dirty="0" smtClean="0">
                <a:solidFill>
                  <a:schemeClr val="accent1">
                    <a:lumMod val="75000"/>
                  </a:schemeClr>
                </a:solidFill>
              </a:rPr>
              <a:t>TARGET2-Securities</a:t>
            </a:r>
            <a:r>
              <a:rPr lang="ru-RU" sz="1200" dirty="0" smtClean="0">
                <a:solidFill>
                  <a:schemeClr val="accent1">
                    <a:lumMod val="75000"/>
                  </a:schemeClr>
                </a:solidFill>
              </a:rPr>
              <a:t> позволит проводить расчеты по любым европейским ценным бумагам вне зависимости от места заключения сделки. </a:t>
            </a:r>
          </a:p>
          <a:p>
            <a:r>
              <a:rPr lang="ru-RU" sz="1200" dirty="0" smtClean="0">
                <a:solidFill>
                  <a:schemeClr val="accent1">
                    <a:lumMod val="75000"/>
                  </a:schemeClr>
                </a:solidFill>
              </a:rPr>
              <a:t>Наконец, вопрос взаимодействия между ЦД стал предметом в марте этого года и консультационного</a:t>
            </a:r>
            <a:r>
              <a:rPr lang="ru-RU" sz="1200" baseline="0" dirty="0" smtClean="0">
                <a:solidFill>
                  <a:schemeClr val="accent1">
                    <a:lumMod val="75000"/>
                  </a:schemeClr>
                </a:solidFill>
              </a:rPr>
              <a:t> материала </a:t>
            </a:r>
            <a:r>
              <a:rPr lang="en-US" sz="1200" baseline="0" dirty="0" smtClean="0">
                <a:solidFill>
                  <a:schemeClr val="accent1">
                    <a:lumMod val="75000"/>
                  </a:schemeClr>
                </a:solidFill>
              </a:rPr>
              <a:t>IOSCO</a:t>
            </a:r>
            <a:r>
              <a:rPr lang="ru-RU" sz="1200" baseline="0" dirty="0" smtClean="0">
                <a:solidFill>
                  <a:schemeClr val="accent1">
                    <a:lumMod val="75000"/>
                  </a:schemeClr>
                </a:solidFill>
              </a:rPr>
              <a:t>. </a:t>
            </a:r>
            <a:endParaRPr lang="ru-RU" sz="1200" dirty="0" smtClean="0">
              <a:solidFill>
                <a:schemeClr val="accent1">
                  <a:lumMod val="75000"/>
                </a:schemeClr>
              </a:solidFill>
            </a:endParaRPr>
          </a:p>
          <a:p>
            <a:endParaRPr lang="ru-RU" sz="1200" dirty="0" smtClean="0">
              <a:solidFill>
                <a:schemeClr val="accent1">
                  <a:lumMod val="75000"/>
                </a:schemeClr>
              </a:solidFill>
            </a:endParaRPr>
          </a:p>
          <a:p>
            <a:endParaRPr lang="ru-RU" dirty="0"/>
          </a:p>
        </p:txBody>
      </p:sp>
      <p:sp>
        <p:nvSpPr>
          <p:cNvPr id="4" name="Номер слайда 3"/>
          <p:cNvSpPr>
            <a:spLocks noGrp="1"/>
          </p:cNvSpPr>
          <p:nvPr>
            <p:ph type="sldNum" sz="quarter" idx="10"/>
          </p:nvPr>
        </p:nvSpPr>
        <p:spPr/>
        <p:txBody>
          <a:bodyPr/>
          <a:lstStyle/>
          <a:p>
            <a:pPr>
              <a:defRPr/>
            </a:pPr>
            <a:fld id="{55E7F9FF-BB21-439F-A521-6EC287A89399}" type="slidenum">
              <a:rPr lang="ru-RU" smtClean="0"/>
              <a:pPr>
                <a:defRPr/>
              </a:pPr>
              <a:t>11</a:t>
            </a:fld>
            <a:endParaRPr lang="ru-RU"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baseline="0" dirty="0" smtClean="0"/>
              <a:t>Процесс </a:t>
            </a:r>
            <a:r>
              <a:rPr lang="ru-RU" baseline="0" dirty="0" err="1" smtClean="0"/>
              <a:t>демьючиализации</a:t>
            </a:r>
            <a:r>
              <a:rPr lang="ru-RU" baseline="0" dirty="0" smtClean="0"/>
              <a:t> бирж и развитие технологий в конце 90-х – начале 2000-х вызвал к жизни большое количество </a:t>
            </a:r>
            <a:r>
              <a:rPr lang="en-US" baseline="0" dirty="0" smtClean="0"/>
              <a:t>ATS</a:t>
            </a:r>
            <a:r>
              <a:rPr lang="ru-RU" baseline="0" dirty="0" smtClean="0"/>
              <a:t> (как их называют в США) и </a:t>
            </a:r>
            <a:r>
              <a:rPr lang="en-US" baseline="0" dirty="0" smtClean="0"/>
              <a:t>MTF</a:t>
            </a:r>
            <a:r>
              <a:rPr lang="ru-RU" baseline="0" dirty="0" smtClean="0"/>
              <a:t> (как их называют в Европе), теперь драйверами этих двух процессов являются сразу много факторов, отражающих плюсы и минусы каждой из этих форм.</a:t>
            </a:r>
            <a:endParaRPr lang="ru-RU" dirty="0"/>
          </a:p>
        </p:txBody>
      </p:sp>
      <p:sp>
        <p:nvSpPr>
          <p:cNvPr id="4" name="Номер слайда 3"/>
          <p:cNvSpPr>
            <a:spLocks noGrp="1"/>
          </p:cNvSpPr>
          <p:nvPr>
            <p:ph type="sldNum" sz="quarter" idx="10"/>
          </p:nvPr>
        </p:nvSpPr>
        <p:spPr/>
        <p:txBody>
          <a:bodyPr/>
          <a:lstStyle/>
          <a:p>
            <a:pPr>
              <a:defRPr/>
            </a:pPr>
            <a:fld id="{55E7F9FF-BB21-439F-A521-6EC287A89399}" type="slidenum">
              <a:rPr lang="ru-RU" smtClean="0"/>
              <a:pPr>
                <a:defRPr/>
              </a:pPr>
              <a:t>12</a:t>
            </a:fld>
            <a:endParaRPr lang="ru-RU"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pPr>
              <a:defRPr/>
            </a:pPr>
            <a:fld id="{55E7F9FF-BB21-439F-A521-6EC287A89399}" type="slidenum">
              <a:rPr lang="ru-RU" smtClean="0"/>
              <a:pPr>
                <a:defRPr/>
              </a:pPr>
              <a:t>13</a:t>
            </a:fld>
            <a:endParaRPr lang="ru-RU"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sz="1000" dirty="0" smtClean="0"/>
              <a:t>С 01.07.2009 по 01.03.2011 общее количество дилеров, брокеров, депозитариев и управляющих уменьшилось на 314, а с начала 2009 г. на 366. При этом количество компаний, существовавших на начало </a:t>
            </a:r>
            <a:r>
              <a:rPr lang="en-US" sz="1000" dirty="0" smtClean="0"/>
              <a:t>2009</a:t>
            </a:r>
            <a:r>
              <a:rPr lang="ru-RU" sz="1000" dirty="0" smtClean="0"/>
              <a:t>, уменьшилось на 513, а с начала 2009 г. на 565 (оценочно).</a:t>
            </a:r>
            <a:endParaRPr lang="ru-RU" sz="1000" dirty="0"/>
          </a:p>
        </p:txBody>
      </p:sp>
      <p:sp>
        <p:nvSpPr>
          <p:cNvPr id="4" name="Номер слайда 3"/>
          <p:cNvSpPr>
            <a:spLocks noGrp="1"/>
          </p:cNvSpPr>
          <p:nvPr>
            <p:ph type="sldNum" sz="quarter" idx="10"/>
          </p:nvPr>
        </p:nvSpPr>
        <p:spPr/>
        <p:txBody>
          <a:bodyPr/>
          <a:lstStyle/>
          <a:p>
            <a:pPr>
              <a:defRPr/>
            </a:pPr>
            <a:fld id="{55E7F9FF-BB21-439F-A521-6EC287A89399}" type="slidenum">
              <a:rPr lang="ru-RU" smtClean="0"/>
              <a:pPr>
                <a:defRPr/>
              </a:pPr>
              <a:t>3</a:t>
            </a:fld>
            <a:endParaRPr lang="ru-RU"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t>Численность индустрии снижается второй год подряд на 10%, при этом главным образом это происходит за счет региональных компаний, поскольку  </a:t>
            </a:r>
            <a:r>
              <a:rPr lang="ru-RU" dirty="0" smtClean="0"/>
              <a:t>количество </a:t>
            </a:r>
            <a:r>
              <a:rPr lang="ru-RU" dirty="0" smtClean="0"/>
              <a:t>аннулируемых у региональных компаний лицензий превосходит количество</a:t>
            </a:r>
            <a:r>
              <a:rPr lang="ru-RU" baseline="0" dirty="0" smtClean="0"/>
              <a:t> выдаваемых – в 2009 г. на 30%, в 2010 – в 2,5 раза, в начале 2011 – в 3 раза. В основном компании сами сдают лицензии – количество лицензий, сданных по собственному заявлению превышает количество лицензий, отозванных за нарушения на 30%. (в 2010 г. компаний, сдавших лицензии </a:t>
            </a:r>
            <a:r>
              <a:rPr lang="ru-RU" baseline="0" dirty="0" smtClean="0"/>
              <a:t>по собственной инициативе – </a:t>
            </a:r>
            <a:r>
              <a:rPr lang="ru-RU" baseline="0" dirty="0" smtClean="0"/>
              <a:t>400). Основной причиной сдачи лицензий и нарушением, которое входит в круг нарушений, указываемых при аннулировании лицензии ФСФР – несоответствие требованиям к собственному капиталу.</a:t>
            </a:r>
          </a:p>
          <a:p>
            <a:endParaRPr lang="ru-RU" baseline="0" dirty="0" smtClean="0"/>
          </a:p>
          <a:p>
            <a:r>
              <a:rPr lang="ru-RU" baseline="0" dirty="0" smtClean="0"/>
              <a:t>Что </a:t>
            </a:r>
            <a:r>
              <a:rPr lang="ru-RU" baseline="0" dirty="0" smtClean="0"/>
              <a:t>это означает – снижается доступ регионального населения к фондовому рынку, снижается конкуренция, исчезают так называемые «</a:t>
            </a:r>
            <a:r>
              <a:rPr lang="ru-RU" baseline="0" dirty="0" err="1" smtClean="0"/>
              <a:t>нишевые</a:t>
            </a:r>
            <a:r>
              <a:rPr lang="ru-RU" baseline="0" dirty="0" smtClean="0"/>
              <a:t>» брокеры</a:t>
            </a:r>
            <a:r>
              <a:rPr lang="ru-RU" baseline="0" dirty="0" smtClean="0"/>
              <a:t>. К сожалению растет «серый рынок» и распространяются схемы имитации соблюдения лицензионных требований.</a:t>
            </a:r>
            <a:endParaRPr lang="en-US" baseline="0" dirty="0" smtClean="0"/>
          </a:p>
          <a:p>
            <a:endParaRPr lang="en-US" baseline="0" dirty="0" smtClean="0"/>
          </a:p>
          <a:p>
            <a:r>
              <a:rPr lang="ru-RU" baseline="0" dirty="0" smtClean="0"/>
              <a:t>Огосударствление и </a:t>
            </a:r>
            <a:r>
              <a:rPr lang="ru-RU" baseline="0" dirty="0" err="1" smtClean="0"/>
              <a:t>банкизация</a:t>
            </a:r>
            <a:r>
              <a:rPr lang="ru-RU" baseline="0" dirty="0" smtClean="0"/>
              <a:t> индустрии, вместе с деградацией индустрии мелких брокеров, ведут к снижению конкуренции и </a:t>
            </a:r>
            <a:r>
              <a:rPr lang="ru-RU" baseline="0" dirty="0" err="1" smtClean="0"/>
              <a:t>примитивизации</a:t>
            </a:r>
            <a:r>
              <a:rPr lang="ru-RU" baseline="0" dirty="0" smtClean="0"/>
              <a:t> услуг.  </a:t>
            </a:r>
          </a:p>
          <a:p>
            <a:endParaRPr lang="ru-RU" baseline="0" dirty="0" smtClean="0"/>
          </a:p>
          <a:p>
            <a:endParaRPr lang="ru-RU" baseline="0" dirty="0" smtClean="0"/>
          </a:p>
          <a:p>
            <a:endParaRPr lang="ru-RU" baseline="0" dirty="0" smtClean="0"/>
          </a:p>
          <a:p>
            <a:r>
              <a:rPr lang="ru-RU" baseline="0" dirty="0" smtClean="0"/>
              <a:t> </a:t>
            </a:r>
            <a:endParaRPr lang="ru-RU" baseline="0" dirty="0" smtClean="0"/>
          </a:p>
          <a:p>
            <a:r>
              <a:rPr lang="ru-RU" baseline="0" dirty="0" smtClean="0"/>
              <a:t>  </a:t>
            </a:r>
          </a:p>
          <a:p>
            <a:r>
              <a:rPr lang="ru-RU" baseline="0" dirty="0" smtClean="0"/>
              <a:t>    </a:t>
            </a:r>
          </a:p>
          <a:p>
            <a:r>
              <a:rPr lang="ru-RU" baseline="0" dirty="0" smtClean="0"/>
              <a:t> </a:t>
            </a:r>
            <a:endParaRPr lang="ru-RU" dirty="0"/>
          </a:p>
        </p:txBody>
      </p:sp>
      <p:sp>
        <p:nvSpPr>
          <p:cNvPr id="4" name="Номер слайда 3"/>
          <p:cNvSpPr>
            <a:spLocks noGrp="1"/>
          </p:cNvSpPr>
          <p:nvPr>
            <p:ph type="sldNum" sz="quarter" idx="10"/>
          </p:nvPr>
        </p:nvSpPr>
        <p:spPr/>
        <p:txBody>
          <a:bodyPr/>
          <a:lstStyle/>
          <a:p>
            <a:pPr>
              <a:defRPr/>
            </a:pPr>
            <a:fld id="{55E7F9FF-BB21-439F-A521-6EC287A89399}" type="slidenum">
              <a:rPr lang="ru-RU" smtClean="0"/>
              <a:pPr>
                <a:defRPr/>
              </a:pPr>
              <a:t>4</a:t>
            </a:fld>
            <a:endParaRPr lang="ru-RU"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Образ слайда 1"/>
          <p:cNvSpPr>
            <a:spLocks noGrp="1" noRot="1" noChangeAspect="1" noTextEdit="1"/>
          </p:cNvSpPr>
          <p:nvPr>
            <p:ph type="sldImg"/>
          </p:nvPr>
        </p:nvSpPr>
        <p:spPr bwMode="auto">
          <a:noFill/>
          <a:ln>
            <a:solidFill>
              <a:srgbClr val="000000"/>
            </a:solidFill>
            <a:miter lim="800000"/>
            <a:headEnd/>
            <a:tailEnd/>
          </a:ln>
        </p:spPr>
      </p:sp>
      <p:sp>
        <p:nvSpPr>
          <p:cNvPr id="18435" name="Заметки 2"/>
          <p:cNvSpPr>
            <a:spLocks noGrp="1"/>
          </p:cNvSpPr>
          <p:nvPr>
            <p:ph type="body" idx="1"/>
          </p:nvPr>
        </p:nvSpPr>
        <p:spPr bwMode="auto">
          <a:noFill/>
        </p:spPr>
        <p:txBody>
          <a:bodyPr wrap="square" numCol="1" anchor="t" anchorCtr="0" compatLnSpc="1">
            <a:prstTxWarp prst="textNoShape">
              <a:avLst/>
            </a:prstTxWarp>
          </a:bodyPr>
          <a:lstStyle/>
          <a:p>
            <a:r>
              <a:rPr lang="ru-RU" sz="1000" dirty="0" smtClean="0"/>
              <a:t>Если</a:t>
            </a:r>
            <a:r>
              <a:rPr lang="ru-RU" sz="1000" baseline="0" dirty="0" smtClean="0"/>
              <a:t> взглянуть на структуру российской индустрии и индустрии компаний, обеспечивающих доступ к финансовому рынку за рубежом мы увидим, что самым заметным различием является </a:t>
            </a:r>
            <a:r>
              <a:rPr lang="ru-RU" sz="1000" dirty="0" smtClean="0"/>
              <a:t>– численное. В</a:t>
            </a:r>
            <a:r>
              <a:rPr lang="ru-RU" sz="1000" kern="1200" dirty="0" smtClean="0">
                <a:solidFill>
                  <a:schemeClr val="tx1"/>
                </a:solidFill>
                <a:latin typeface="Calibri" pitchFamily="34" charset="0"/>
                <a:ea typeface="+mn-ea"/>
                <a:cs typeface="+mn-cs"/>
              </a:rPr>
              <a:t> России на 100 тыс. чел. приходится только одна компания-посредник, в то время как в США – пять (без учета компаний, зарегистрированных на уровне </a:t>
            </a:r>
            <a:r>
              <a:rPr lang="ru-RU" sz="1000" kern="1200" dirty="0" smtClean="0">
                <a:solidFill>
                  <a:schemeClr val="tx1"/>
                </a:solidFill>
                <a:latin typeface="Calibri" pitchFamily="34" charset="0"/>
                <a:ea typeface="+mn-ea"/>
                <a:cs typeface="+mn-cs"/>
              </a:rPr>
              <a:t>штатов), </a:t>
            </a:r>
            <a:r>
              <a:rPr lang="ru-RU" sz="1000" kern="1200" dirty="0" smtClean="0">
                <a:solidFill>
                  <a:schemeClr val="tx1"/>
                </a:solidFill>
                <a:latin typeface="Calibri" pitchFamily="34" charset="0"/>
                <a:ea typeface="+mn-ea"/>
                <a:cs typeface="+mn-cs"/>
              </a:rPr>
              <a:t>во Франции – 6, а в Великобритании – 35. </a:t>
            </a:r>
            <a:r>
              <a:rPr lang="ru-RU" sz="1000" dirty="0" smtClean="0"/>
              <a:t>В США таких</a:t>
            </a:r>
            <a:r>
              <a:rPr lang="ru-RU" sz="1000" baseline="0" dirty="0" smtClean="0"/>
              <a:t> компаний 16 тыс. только на федеральном уровне, в Великобритании – 22 тыс., во Франции </a:t>
            </a:r>
            <a:r>
              <a:rPr lang="ru-RU" sz="1000" baseline="0" dirty="0" smtClean="0">
                <a:solidFill>
                  <a:srgbClr val="FFFF00"/>
                </a:solidFill>
              </a:rPr>
              <a:t>3 с лишним тыс.. </a:t>
            </a:r>
            <a:endParaRPr lang="ru-RU" sz="1000" baseline="0" dirty="0" smtClean="0">
              <a:solidFill>
                <a:srgbClr val="FFFF00"/>
              </a:solidFill>
            </a:endParaRPr>
          </a:p>
          <a:p>
            <a:endParaRPr lang="ru-RU" sz="1000" baseline="0" dirty="0" smtClean="0">
              <a:solidFill>
                <a:srgbClr val="FFFF00"/>
              </a:solidFill>
            </a:endParaRPr>
          </a:p>
          <a:p>
            <a:r>
              <a:rPr lang="ru-RU" sz="1000" dirty="0" smtClean="0"/>
              <a:t>Численное отличие</a:t>
            </a:r>
            <a:r>
              <a:rPr lang="ru-RU" sz="1000" baseline="0" dirty="0" smtClean="0"/>
              <a:t> </a:t>
            </a:r>
            <a:r>
              <a:rPr lang="ru-RU" sz="1000" dirty="0" smtClean="0"/>
              <a:t>в основном объясняется существованием </a:t>
            </a:r>
            <a:r>
              <a:rPr lang="ru-RU" sz="1000" dirty="0" smtClean="0"/>
              <a:t>института инвестиционных консультантов, который в России отсутствует, однако иностранные брокеры и портфельные управляющие также количественно превосходят российских. При этом, следует отметить, что по американскому</a:t>
            </a:r>
            <a:r>
              <a:rPr lang="ru-RU" sz="1000" baseline="0" dirty="0" smtClean="0"/>
              <a:t> законодательству инвестиционные советники, это не только те кто дает финансовые советы, но и управляет клиентскими портфелями, то есть в этой части то же самое, что российские управляющие. </a:t>
            </a:r>
            <a:r>
              <a:rPr lang="ru-RU" sz="1000" baseline="0" dirty="0" smtClean="0"/>
              <a:t>Сл</a:t>
            </a:r>
            <a:r>
              <a:rPr lang="ru-RU" sz="1000" dirty="0" smtClean="0"/>
              <a:t>едует </a:t>
            </a:r>
            <a:r>
              <a:rPr lang="ru-RU" sz="1000" dirty="0" smtClean="0"/>
              <a:t>иметь в </a:t>
            </a:r>
            <a:r>
              <a:rPr lang="ru-RU" sz="1000" dirty="0" smtClean="0"/>
              <a:t>виду и то, </a:t>
            </a:r>
            <a:r>
              <a:rPr lang="ru-RU" sz="1000" dirty="0" smtClean="0"/>
              <a:t>что данные о США отражают численность только компаний, зарегистрированных на федеральном уровне (подавляющее большинство компаний работают на уровне одного штата, что не требует регистрации в </a:t>
            </a:r>
            <a:r>
              <a:rPr lang="en-US" sz="1000" dirty="0" smtClean="0"/>
              <a:t>SEC</a:t>
            </a:r>
            <a:r>
              <a:rPr lang="ru-RU" sz="1000" dirty="0" smtClean="0"/>
              <a:t>, а инвестиционные советники, которые в соответствии с США являются и портфельными управляющими, даже если они совершают операции между штатами, но управляют менее 25 млн. долл. (а с недавнего времени – 50 млн. долл. – также не должны были регистрироваться). Для </a:t>
            </a:r>
            <a:r>
              <a:rPr lang="ru-RU" sz="1000" baseline="0" dirty="0" smtClean="0"/>
              <a:t>США и </a:t>
            </a:r>
            <a:r>
              <a:rPr lang="ru-RU" sz="1000" dirty="0" smtClean="0"/>
              <a:t>Великобритании следует иметь в виду существование важного способа расширить деятельность инвестиционных советников и брокеров – там можно использовать так называемых «назначенных представителей», которых в два раза больше, чем лицензированных </a:t>
            </a:r>
            <a:r>
              <a:rPr lang="ru-RU" sz="1000" dirty="0" smtClean="0"/>
              <a:t>компаний. Благодаря </a:t>
            </a:r>
            <a:r>
              <a:rPr lang="ru-RU" sz="1000" dirty="0" smtClean="0"/>
              <a:t>этому </a:t>
            </a:r>
            <a:r>
              <a:rPr lang="ru-RU" sz="1000" dirty="0" smtClean="0"/>
              <a:t>доступность на </a:t>
            </a:r>
            <a:r>
              <a:rPr lang="ru-RU" sz="1000" dirty="0" smtClean="0"/>
              <a:t>фондовый рынок, по сравнению с этим </a:t>
            </a:r>
            <a:r>
              <a:rPr lang="ru-RU" sz="1000" dirty="0" smtClean="0"/>
              <a:t>слайдом удваивается. </a:t>
            </a:r>
            <a:r>
              <a:rPr lang="ru-RU" sz="1000" dirty="0" smtClean="0"/>
              <a:t>Во Франции инвестиционные советники то же не ограничиваются финансовыми консультациями</a:t>
            </a:r>
            <a:r>
              <a:rPr lang="ru-RU" sz="1000" baseline="0" dirty="0" smtClean="0"/>
              <a:t> – они </a:t>
            </a:r>
            <a:r>
              <a:rPr lang="ru-RU" sz="1000" dirty="0" smtClean="0"/>
              <a:t>могут исполнять простейшие поручения – на приобретение и выкуп паев </a:t>
            </a:r>
            <a:r>
              <a:rPr lang="en-US" sz="1000" dirty="0" smtClean="0"/>
              <a:t>UCITS</a:t>
            </a:r>
            <a:r>
              <a:rPr lang="ru-RU" sz="1000" dirty="0" smtClean="0"/>
              <a:t> (</a:t>
            </a:r>
            <a:r>
              <a:rPr lang="ru-RU" sz="1000" dirty="0" err="1" smtClean="0"/>
              <a:t>ПИФов</a:t>
            </a:r>
            <a:r>
              <a:rPr lang="ru-RU" sz="1000" dirty="0" smtClean="0"/>
              <a:t>).</a:t>
            </a:r>
          </a:p>
          <a:p>
            <a:endParaRPr lang="ru-RU" sz="1000" dirty="0" smtClean="0"/>
          </a:p>
          <a:p>
            <a:r>
              <a:rPr lang="ru-RU" sz="1000" dirty="0" smtClean="0"/>
              <a:t>Следующее</a:t>
            </a:r>
            <a:r>
              <a:rPr lang="ru-RU" sz="1000" baseline="0" dirty="0" smtClean="0"/>
              <a:t> </a:t>
            </a:r>
            <a:r>
              <a:rPr lang="ru-RU" sz="1000" baseline="0" dirty="0" smtClean="0"/>
              <a:t>отличие – доля брокеров, оказывающих простейшие услуги значительно превосходит так называемых </a:t>
            </a:r>
            <a:r>
              <a:rPr lang="en-US" sz="1000" baseline="0" dirty="0" smtClean="0"/>
              <a:t>full services </a:t>
            </a:r>
            <a:r>
              <a:rPr lang="ru-RU" sz="1000" baseline="0" dirty="0" smtClean="0"/>
              <a:t>брокеров. </a:t>
            </a:r>
            <a:endParaRPr lang="ru-RU" sz="1000" dirty="0" smtClean="0"/>
          </a:p>
          <a:p>
            <a:endParaRPr lang="ru-RU" sz="1000" dirty="0" smtClean="0"/>
          </a:p>
          <a:p>
            <a:endParaRPr lang="ru-RU" sz="1000" dirty="0" smtClean="0"/>
          </a:p>
          <a:p>
            <a:endParaRPr lang="ru-RU" dirty="0" smtClean="0"/>
          </a:p>
        </p:txBody>
      </p:sp>
      <p:sp>
        <p:nvSpPr>
          <p:cNvPr id="4" name="Номер слайда 3"/>
          <p:cNvSpPr>
            <a:spLocks noGrp="1"/>
          </p:cNvSpPr>
          <p:nvPr>
            <p:ph type="sldNum" sz="quarter" idx="5"/>
          </p:nvPr>
        </p:nvSpPr>
        <p:spPr/>
        <p:txBody>
          <a:bodyPr/>
          <a:lstStyle/>
          <a:p>
            <a:pPr>
              <a:defRPr/>
            </a:pPr>
            <a:fld id="{8989DFD2-E1E6-429B-8C06-824AEE8BDA13}" type="slidenum">
              <a:rPr lang="ru-RU" smtClean="0"/>
              <a:pPr>
                <a:defRPr/>
              </a:pPr>
              <a:t>5</a:t>
            </a:fld>
            <a:endParaRPr lang="ru-RU"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t>Этот слайд </a:t>
            </a:r>
            <a:r>
              <a:rPr lang="ru-RU" dirty="0" smtClean="0"/>
              <a:t>показывает</a:t>
            </a:r>
            <a:r>
              <a:rPr lang="ru-RU" dirty="0" smtClean="0"/>
              <a:t>, что большую часть индустрии</a:t>
            </a:r>
            <a:r>
              <a:rPr lang="ru-RU" baseline="0" dirty="0" smtClean="0"/>
              <a:t> компаний, обеспечивающих доступ на финансовый рынок в США и Великобритании составляют компании, относящиеся к мелкому бизнесу, с числом сотрудников менее 50. Особенно это характерно компаниям – инвестиционным советникам. </a:t>
            </a:r>
            <a:endParaRPr lang="ru-RU" baseline="0" dirty="0" smtClean="0"/>
          </a:p>
          <a:p>
            <a:endParaRPr lang="ru-RU" dirty="0" smtClean="0"/>
          </a:p>
          <a:p>
            <a:r>
              <a:rPr lang="ru-RU" dirty="0" smtClean="0"/>
              <a:t>В </a:t>
            </a:r>
            <a:r>
              <a:rPr lang="ru-RU" dirty="0" smtClean="0"/>
              <a:t>Великобритании примерно 14 тыс. инвестиционных консультантов и их назначенных представителей, то есть 85% их общего количества, имеют штат, не превышающий пяти человек. Аналогичная ситуация и в других странах Европейского союза. В США 93% инвестиционных консультантов имеют штат менее 100 человек, а около 50% - менее 10 человек.</a:t>
            </a:r>
          </a:p>
          <a:p>
            <a:endParaRPr lang="ru-RU" sz="1200" kern="1200" dirty="0" smtClean="0">
              <a:solidFill>
                <a:schemeClr val="tx1"/>
              </a:solidFill>
              <a:latin typeface="Calibri" pitchFamily="34" charset="0"/>
              <a:ea typeface="+mn-ea"/>
              <a:cs typeface="+mn-cs"/>
            </a:endParaRPr>
          </a:p>
          <a:p>
            <a:r>
              <a:rPr lang="ru-RU" sz="1200" kern="1200" dirty="0" smtClean="0">
                <a:solidFill>
                  <a:schemeClr val="tx1"/>
                </a:solidFill>
                <a:latin typeface="Calibri" pitchFamily="34" charset="0"/>
                <a:ea typeface="+mn-ea"/>
                <a:cs typeface="+mn-cs"/>
              </a:rPr>
              <a:t>Малые </a:t>
            </a:r>
            <a:r>
              <a:rPr lang="ru-RU" sz="1200" kern="1200" dirty="0" smtClean="0">
                <a:solidFill>
                  <a:schemeClr val="tx1"/>
                </a:solidFill>
                <a:latin typeface="Calibri" pitchFamily="34" charset="0"/>
                <a:ea typeface="+mn-ea"/>
                <a:cs typeface="+mn-cs"/>
              </a:rPr>
              <a:t>компании, выдерживают конкуренцию со стороны крупных компаний, имеющих филиальную сеть. Так, в США общее количество филиалов пяти тысяч брокерских компаний составляет 173 тыс. (например, </a:t>
            </a:r>
            <a:r>
              <a:rPr lang="ru-RU" sz="1200" kern="1200" dirty="0" err="1" smtClean="0">
                <a:solidFill>
                  <a:schemeClr val="tx1"/>
                </a:solidFill>
                <a:latin typeface="Calibri" pitchFamily="34" charset="0"/>
                <a:ea typeface="+mn-ea"/>
                <a:cs typeface="+mn-cs"/>
              </a:rPr>
              <a:t>Charles</a:t>
            </a:r>
            <a:r>
              <a:rPr lang="ru-RU" sz="1200" kern="1200" dirty="0" smtClean="0">
                <a:solidFill>
                  <a:schemeClr val="tx1"/>
                </a:solidFill>
                <a:latin typeface="Calibri" pitchFamily="34" charset="0"/>
                <a:ea typeface="+mn-ea"/>
                <a:cs typeface="+mn-cs"/>
              </a:rPr>
              <a:t> S</a:t>
            </a:r>
            <a:r>
              <a:rPr lang="en-US" sz="1200" kern="1200" dirty="0" smtClean="0">
                <a:solidFill>
                  <a:schemeClr val="tx1"/>
                </a:solidFill>
                <a:latin typeface="Calibri" pitchFamily="34" charset="0"/>
                <a:ea typeface="+mn-ea"/>
                <a:cs typeface="+mn-cs"/>
              </a:rPr>
              <a:t>c</a:t>
            </a:r>
            <a:r>
              <a:rPr lang="ru-RU" sz="1200" kern="1200" dirty="0" err="1" smtClean="0">
                <a:solidFill>
                  <a:schemeClr val="tx1"/>
                </a:solidFill>
                <a:latin typeface="Calibri" pitchFamily="34" charset="0"/>
                <a:ea typeface="+mn-ea"/>
                <a:cs typeface="+mn-cs"/>
              </a:rPr>
              <a:t>h</a:t>
            </a:r>
            <a:r>
              <a:rPr lang="en-US" sz="1200" kern="1200" dirty="0" smtClean="0">
                <a:solidFill>
                  <a:schemeClr val="tx1"/>
                </a:solidFill>
                <a:latin typeface="Calibri" pitchFamily="34" charset="0"/>
                <a:ea typeface="+mn-ea"/>
                <a:cs typeface="+mn-cs"/>
              </a:rPr>
              <a:t>w</a:t>
            </a:r>
            <a:r>
              <a:rPr lang="ru-RU" sz="1200" kern="1200" dirty="0" smtClean="0">
                <a:solidFill>
                  <a:schemeClr val="tx1"/>
                </a:solidFill>
                <a:latin typeface="Calibri" pitchFamily="34" charset="0"/>
                <a:ea typeface="+mn-ea"/>
                <a:cs typeface="+mn-cs"/>
              </a:rPr>
              <a:t>a</a:t>
            </a:r>
            <a:r>
              <a:rPr lang="en-US" sz="1200" kern="1200" dirty="0" smtClean="0">
                <a:solidFill>
                  <a:schemeClr val="tx1"/>
                </a:solidFill>
                <a:latin typeface="Calibri" pitchFamily="34" charset="0"/>
                <a:ea typeface="+mn-ea"/>
                <a:cs typeface="+mn-cs"/>
              </a:rPr>
              <a:t>b</a:t>
            </a:r>
            <a:r>
              <a:rPr lang="ru-RU" sz="1200" kern="1200" dirty="0" smtClean="0">
                <a:solidFill>
                  <a:schemeClr val="tx1"/>
                </a:solidFill>
                <a:latin typeface="Calibri" pitchFamily="34" charset="0"/>
                <a:ea typeface="+mn-ea"/>
                <a:cs typeface="+mn-cs"/>
              </a:rPr>
              <a:t> располагает сетью из 300 филиалов). Кроме того, подобные компании являются важным элементом национальной финансовой индустрии и не испытывают конкуренцию со стороны иностранных компаний.</a:t>
            </a:r>
            <a:endParaRPr lang="ru-RU" dirty="0"/>
          </a:p>
        </p:txBody>
      </p:sp>
      <p:sp>
        <p:nvSpPr>
          <p:cNvPr id="4" name="Номер слайда 3"/>
          <p:cNvSpPr>
            <a:spLocks noGrp="1"/>
          </p:cNvSpPr>
          <p:nvPr>
            <p:ph type="sldNum" sz="quarter" idx="10"/>
          </p:nvPr>
        </p:nvSpPr>
        <p:spPr/>
        <p:txBody>
          <a:bodyPr/>
          <a:lstStyle/>
          <a:p>
            <a:pPr>
              <a:defRPr/>
            </a:pPr>
            <a:fld id="{55E7F9FF-BB21-439F-A521-6EC287A89399}" type="slidenum">
              <a:rPr lang="ru-RU" smtClean="0"/>
              <a:pPr>
                <a:defRPr/>
              </a:pPr>
              <a:t>6</a:t>
            </a:fld>
            <a:endParaRPr lang="ru-RU"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Образ слайда 1"/>
          <p:cNvSpPr>
            <a:spLocks noGrp="1" noRot="1" noChangeAspect="1" noTextEdit="1"/>
          </p:cNvSpPr>
          <p:nvPr>
            <p:ph type="sldImg"/>
          </p:nvPr>
        </p:nvSpPr>
        <p:spPr bwMode="auto">
          <a:noFill/>
          <a:ln>
            <a:solidFill>
              <a:srgbClr val="000000"/>
            </a:solidFill>
            <a:miter lim="800000"/>
            <a:headEnd/>
            <a:tailEnd/>
          </a:ln>
        </p:spPr>
      </p:sp>
      <p:sp>
        <p:nvSpPr>
          <p:cNvPr id="3" name="Заметки 2"/>
          <p:cNvSpPr>
            <a:spLocks noGrp="1"/>
          </p:cNvSpPr>
          <p:nvPr>
            <p:ph type="body" idx="1"/>
          </p:nvPr>
        </p:nvSpPr>
        <p:spPr/>
        <p:txBody>
          <a:bodyPr>
            <a:normAutofit fontScale="77500" lnSpcReduction="20000"/>
          </a:bodyPr>
          <a:lstStyle/>
          <a:p>
            <a:pPr>
              <a:defRPr/>
            </a:pPr>
            <a:r>
              <a:rPr lang="ru-RU" sz="1200" kern="1200" dirty="0" smtClean="0">
                <a:solidFill>
                  <a:schemeClr val="tx1"/>
                </a:solidFill>
                <a:latin typeface="Calibri" pitchFamily="34" charset="0"/>
                <a:ea typeface="+mn-ea"/>
                <a:cs typeface="+mn-cs"/>
              </a:rPr>
              <a:t>Самая массовая часть мировой индустрии – инвестиционные консультанты. </a:t>
            </a:r>
          </a:p>
          <a:p>
            <a:pPr>
              <a:defRPr/>
            </a:pPr>
            <a:r>
              <a:rPr lang="ru-RU" sz="1200" kern="1200" dirty="0" smtClean="0">
                <a:solidFill>
                  <a:schemeClr val="tx1"/>
                </a:solidFill>
                <a:latin typeface="Calibri" pitchFamily="34" charset="0"/>
                <a:ea typeface="+mn-ea"/>
                <a:cs typeface="+mn-cs"/>
              </a:rPr>
              <a:t> </a:t>
            </a:r>
            <a:endParaRPr lang="en-US" sz="1200" kern="1200" dirty="0" smtClean="0">
              <a:solidFill>
                <a:schemeClr val="tx1"/>
              </a:solidFill>
              <a:latin typeface="Calibri" pitchFamily="34" charset="0"/>
              <a:ea typeface="+mn-ea"/>
              <a:cs typeface="+mn-cs"/>
            </a:endParaRPr>
          </a:p>
          <a:p>
            <a:pPr>
              <a:defRPr/>
            </a:pPr>
            <a:r>
              <a:rPr lang="ru-RU" sz="1200" kern="1200" dirty="0" smtClean="0">
                <a:solidFill>
                  <a:schemeClr val="tx1"/>
                </a:solidFill>
                <a:latin typeface="Calibri" pitchFamily="34" charset="0"/>
                <a:ea typeface="+mn-ea"/>
                <a:cs typeface="+mn-cs"/>
              </a:rPr>
              <a:t>В </a:t>
            </a:r>
            <a:r>
              <a:rPr lang="ru-RU" sz="1200" kern="1200" dirty="0" smtClean="0">
                <a:solidFill>
                  <a:schemeClr val="tx1"/>
                </a:solidFill>
                <a:latin typeface="Calibri" pitchFamily="34" charset="0"/>
                <a:ea typeface="+mn-ea"/>
                <a:cs typeface="+mn-cs"/>
              </a:rPr>
              <a:t>США инвестиционными консультантами являются около 11 тыс. компаний (70% от общего числа компаний, обеспечивающих доступ на финансовый рынок), при этом в это число входят только компании, зарегистрированные </a:t>
            </a:r>
            <a:r>
              <a:rPr lang="en-US" sz="1200" kern="1200" dirty="0" smtClean="0">
                <a:solidFill>
                  <a:schemeClr val="tx1"/>
                </a:solidFill>
                <a:latin typeface="Calibri" pitchFamily="34" charset="0"/>
                <a:ea typeface="+mn-ea"/>
                <a:cs typeface="+mn-cs"/>
              </a:rPr>
              <a:t>U</a:t>
            </a:r>
            <a:r>
              <a:rPr lang="ru-RU" sz="1200" kern="1200" dirty="0" smtClean="0">
                <a:solidFill>
                  <a:schemeClr val="tx1"/>
                </a:solidFill>
                <a:latin typeface="Calibri" pitchFamily="34" charset="0"/>
                <a:ea typeface="+mn-ea"/>
                <a:cs typeface="+mn-cs"/>
              </a:rPr>
              <a:t>.</a:t>
            </a:r>
            <a:r>
              <a:rPr lang="en-US" sz="1200" kern="1200" dirty="0" smtClean="0">
                <a:solidFill>
                  <a:schemeClr val="tx1"/>
                </a:solidFill>
                <a:latin typeface="Calibri" pitchFamily="34" charset="0"/>
                <a:ea typeface="+mn-ea"/>
                <a:cs typeface="+mn-cs"/>
              </a:rPr>
              <a:t>S</a:t>
            </a:r>
            <a:r>
              <a:rPr lang="ru-RU" sz="1200" kern="1200" dirty="0" smtClean="0">
                <a:solidFill>
                  <a:schemeClr val="tx1"/>
                </a:solidFill>
                <a:latin typeface="Calibri" pitchFamily="34" charset="0"/>
                <a:ea typeface="+mn-ea"/>
                <a:cs typeface="+mn-cs"/>
              </a:rPr>
              <a:t>. </a:t>
            </a:r>
            <a:r>
              <a:rPr lang="en-US" sz="1200" kern="1200" dirty="0" smtClean="0">
                <a:solidFill>
                  <a:schemeClr val="tx1"/>
                </a:solidFill>
                <a:latin typeface="Calibri" pitchFamily="34" charset="0"/>
                <a:ea typeface="+mn-ea"/>
                <a:cs typeface="+mn-cs"/>
              </a:rPr>
              <a:t>SEC</a:t>
            </a:r>
            <a:r>
              <a:rPr lang="ru-RU" sz="1200" kern="1200" dirty="0" smtClean="0">
                <a:solidFill>
                  <a:schemeClr val="tx1"/>
                </a:solidFill>
                <a:latin typeface="Calibri" pitchFamily="34" charset="0"/>
                <a:ea typeface="+mn-ea"/>
                <a:cs typeface="+mn-cs"/>
              </a:rPr>
              <a:t>, </a:t>
            </a:r>
            <a:r>
              <a:rPr lang="ru-RU" sz="1200" kern="1200" dirty="0" smtClean="0">
                <a:solidFill>
                  <a:schemeClr val="tx1"/>
                </a:solidFill>
                <a:latin typeface="Calibri" pitchFamily="34" charset="0"/>
                <a:ea typeface="+mn-ea"/>
                <a:cs typeface="+mn-cs"/>
              </a:rPr>
              <a:t>в то время как значительное количество таких компаний действуют в пределах одного штата и предоставляют консультации в отношении активов, не превышающих 25 млн. долларов (теперь - 50 млн. долл.), в связи с чем освобождены от регистрации на федеральном уровне.</a:t>
            </a:r>
            <a:endParaRPr lang="ru-RU" dirty="0" smtClean="0"/>
          </a:p>
          <a:p>
            <a:pPr>
              <a:defRPr/>
            </a:pPr>
            <a:r>
              <a:rPr lang="ru-RU" dirty="0" smtClean="0"/>
              <a:t>В </a:t>
            </a:r>
            <a:r>
              <a:rPr lang="ru-RU" dirty="0" smtClean="0"/>
              <a:t>Великобритании инвестиционными консультантами являются около 5,5 тыс. компаний (65% от общего числа компаний, обеспечивающих доступ на финансовый рынок), а численность компаний, являющихся назначенными представителями лицензированных инвестиционных консультантов, составляет около 11 тыс.</a:t>
            </a:r>
          </a:p>
          <a:p>
            <a:pPr>
              <a:defRPr/>
            </a:pPr>
            <a:r>
              <a:rPr lang="ru-RU" dirty="0" smtClean="0"/>
              <a:t>В </a:t>
            </a:r>
            <a:r>
              <a:rPr lang="ru-RU" dirty="0" smtClean="0"/>
              <a:t>континентальной Европе регулирование деятельности по инвестиционному консультированию введено </a:t>
            </a:r>
            <a:r>
              <a:rPr lang="en-US" dirty="0" err="1" smtClean="0"/>
              <a:t>MiFID</a:t>
            </a:r>
            <a:r>
              <a:rPr lang="ru-RU" dirty="0" smtClean="0"/>
              <a:t> </a:t>
            </a:r>
            <a:r>
              <a:rPr lang="ru-RU" dirty="0" smtClean="0"/>
              <a:t>только в </a:t>
            </a:r>
            <a:r>
              <a:rPr lang="ru-RU" dirty="0" smtClean="0"/>
              <a:t>2007 году, однако во Франции в настоящее время существует уже около 2,9 тыс. инвестиционных консультантов (75% от общего числа компаний, обеспечивающих доступ на финансовый рынок) благодаря, по существу, полному делегированию регулирования этой деятельности </a:t>
            </a:r>
            <a:r>
              <a:rPr lang="ru-RU" dirty="0" err="1" smtClean="0"/>
              <a:t>саморегулируемым</a:t>
            </a:r>
            <a:r>
              <a:rPr lang="ru-RU" dirty="0" smtClean="0"/>
              <a:t> организациям</a:t>
            </a:r>
            <a:r>
              <a:rPr lang="ru-RU" dirty="0" smtClean="0"/>
              <a:t>.</a:t>
            </a:r>
            <a:endParaRPr lang="ru-RU" dirty="0" smtClean="0"/>
          </a:p>
          <a:p>
            <a:pPr>
              <a:defRPr/>
            </a:pPr>
            <a:r>
              <a:rPr lang="ru-RU" dirty="0" smtClean="0"/>
              <a:t>В США подавляющее число инвестиционных консультантов осуществляют также деятельность по управлению портфелем и имеют право управления счетами клиента. В Великобритании также допускается совмещение деятельности по инвестиционному консультированию и приему и передаче поручений клиента для компаний, которые освобождены от </a:t>
            </a:r>
            <a:r>
              <a:rPr lang="en-US" dirty="0" err="1" smtClean="0"/>
              <a:t>MiFID</a:t>
            </a:r>
            <a:r>
              <a:rPr lang="en-US" dirty="0" smtClean="0"/>
              <a:t> </a:t>
            </a:r>
            <a:r>
              <a:rPr lang="ru-RU" dirty="0" smtClean="0"/>
              <a:t>(их доля составляет 99% от общего количества инвестиционных консультантов и их назначенных представителей). Во Франции инвестиционные консультанты не могут принимать и передавать поручения, кроме поручений о покупке, продаже (погашении) паев (</a:t>
            </a:r>
            <a:r>
              <a:rPr lang="en-US" dirty="0" smtClean="0"/>
              <a:t>UCITS</a:t>
            </a:r>
            <a:r>
              <a:rPr lang="ru-RU" dirty="0" smtClean="0"/>
              <a:t>). Деятельность по управлению портфелем разрешена 577 компаниям во Франции.</a:t>
            </a:r>
          </a:p>
          <a:p>
            <a:pPr>
              <a:defRPr/>
            </a:pPr>
            <a:r>
              <a:rPr lang="ru-RU" dirty="0" smtClean="0"/>
              <a:t>Считается</a:t>
            </a:r>
            <a:r>
              <a:rPr lang="ru-RU" dirty="0" smtClean="0"/>
              <a:t>, что в деятельности компаний, осуществляющих инвестиционное консультирование, заключены очень низкие риски. В связи с этим к ним применяется минимальная регулятивная нагрузка (в том числе минимальные требования к размеру собственных средств). В США требования устанавливаются законодательством штатов и, как правило, составляют $10 тыс. в случае наличия у консультанта дискреционных полномочий по управлению портфелем. В Великобритании размер собственных средств инвестиционных консультантов (благодаря применению исключения из M</a:t>
            </a:r>
            <a:r>
              <a:rPr lang="en-US" dirty="0" err="1" smtClean="0"/>
              <a:t>i</a:t>
            </a:r>
            <a:r>
              <a:rPr lang="ru-RU" dirty="0" smtClean="0"/>
              <a:t>FID) установлен на уровне £10 тыс., собственные средства дополняются обязательным страхованием профессиональной ответственности на £1,6 млн. Во Франции и других странах ЕС действуют требования о поддержании капитала в €50 тыс. в сочетании со страхованием ответственности на €1,5 млн. Поскольку стоимость страхования составляет около 5 тыс. фунтов (евро) в год, данные требования носят необременительный характер.</a:t>
            </a:r>
            <a:endParaRPr lang="ru-RU" dirty="0"/>
          </a:p>
        </p:txBody>
      </p:sp>
      <p:sp>
        <p:nvSpPr>
          <p:cNvPr id="4" name="Номер слайда 3"/>
          <p:cNvSpPr>
            <a:spLocks noGrp="1"/>
          </p:cNvSpPr>
          <p:nvPr>
            <p:ph type="sldNum" sz="quarter" idx="5"/>
          </p:nvPr>
        </p:nvSpPr>
        <p:spPr/>
        <p:txBody>
          <a:bodyPr/>
          <a:lstStyle/>
          <a:p>
            <a:pPr>
              <a:defRPr/>
            </a:pPr>
            <a:fld id="{96A8582F-EEDF-4063-A3F1-39B5C2072702}" type="slidenum">
              <a:rPr lang="ru-RU" smtClean="0"/>
              <a:pPr>
                <a:defRPr/>
              </a:pPr>
              <a:t>7</a:t>
            </a:fld>
            <a:endParaRPr lang="ru-RU"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Образ слайда 1"/>
          <p:cNvSpPr>
            <a:spLocks noGrp="1" noRot="1" noChangeAspect="1" noTextEdit="1"/>
          </p:cNvSpPr>
          <p:nvPr>
            <p:ph type="sldImg"/>
          </p:nvPr>
        </p:nvSpPr>
        <p:spPr bwMode="auto">
          <a:noFill/>
          <a:ln>
            <a:solidFill>
              <a:srgbClr val="000000"/>
            </a:solidFill>
            <a:miter lim="800000"/>
            <a:headEnd/>
            <a:tailEnd/>
          </a:ln>
        </p:spPr>
      </p:sp>
      <p:sp>
        <p:nvSpPr>
          <p:cNvPr id="3" name="Заметки 2"/>
          <p:cNvSpPr>
            <a:spLocks noGrp="1"/>
          </p:cNvSpPr>
          <p:nvPr>
            <p:ph type="body" idx="1"/>
          </p:nvPr>
        </p:nvSpPr>
        <p:spPr/>
        <p:txBody>
          <a:bodyPr>
            <a:normAutofit fontScale="77500" lnSpcReduction="20000"/>
          </a:bodyPr>
          <a:lstStyle/>
          <a:p>
            <a:r>
              <a:rPr lang="ru-RU" sz="1200" kern="1200" baseline="0" dirty="0" smtClean="0">
                <a:solidFill>
                  <a:schemeClr val="tx1"/>
                </a:solidFill>
                <a:latin typeface="Calibri" pitchFamily="34" charset="0"/>
                <a:ea typeface="+mn-ea"/>
                <a:cs typeface="+mn-cs"/>
              </a:rPr>
              <a:t>В США обычно выдается одна брокерская/дилерская лицензия, таким образом дилерская деятельность не выделяется в качестве самостоятельной, хотя для брокера ограничивающегося совершением только дилерскими операциями достаточно меньшего капитала (5 тыс. долл.), чем для брокера, делающего и то и другое. В Европе </a:t>
            </a:r>
            <a:r>
              <a:rPr lang="en-US" sz="1200" kern="1200" baseline="0" dirty="0" smtClean="0">
                <a:solidFill>
                  <a:schemeClr val="tx1"/>
                </a:solidFill>
                <a:latin typeface="Calibri" pitchFamily="34" charset="0"/>
                <a:ea typeface="+mn-ea"/>
                <a:cs typeface="+mn-cs"/>
              </a:rPr>
              <a:t>MIFID</a:t>
            </a:r>
            <a:r>
              <a:rPr lang="ru-RU" sz="1200" kern="1200" baseline="0" dirty="0" smtClean="0">
                <a:solidFill>
                  <a:schemeClr val="tx1"/>
                </a:solidFill>
                <a:latin typeface="Calibri" pitchFamily="34" charset="0"/>
                <a:ea typeface="+mn-ea"/>
                <a:cs typeface="+mn-cs"/>
              </a:rPr>
              <a:t> не распространяется на простую дилерскую деятельность, отдавая ее регулирование на усмотрение стран-членов ЕС. </a:t>
            </a:r>
            <a:endParaRPr lang="ru-RU" sz="1200" kern="1200" baseline="0" dirty="0" smtClean="0">
              <a:solidFill>
                <a:schemeClr val="tx1"/>
              </a:solidFill>
              <a:latin typeface="Calibri" pitchFamily="34" charset="0"/>
              <a:ea typeface="+mn-ea"/>
              <a:cs typeface="+mn-cs"/>
            </a:endParaRPr>
          </a:p>
          <a:p>
            <a:r>
              <a:rPr lang="ru-RU" sz="1200" kern="1200" dirty="0" smtClean="0">
                <a:solidFill>
                  <a:schemeClr val="tx1"/>
                </a:solidFill>
                <a:latin typeface="Calibri" pitchFamily="34" charset="0"/>
                <a:ea typeface="+mn-ea"/>
                <a:cs typeface="+mn-cs"/>
              </a:rPr>
              <a:t>Количество </a:t>
            </a:r>
            <a:r>
              <a:rPr lang="ru-RU" sz="1200" kern="1200" dirty="0" smtClean="0">
                <a:solidFill>
                  <a:schemeClr val="tx1"/>
                </a:solidFill>
                <a:latin typeface="Calibri" pitchFamily="34" charset="0"/>
                <a:ea typeface="+mn-ea"/>
                <a:cs typeface="+mn-cs"/>
              </a:rPr>
              <a:t>компаний оказывающих услуги, традиционно ассоциирующиеся с брокерской деятельностью, то есть с получением, передачей и исполнением поручений </a:t>
            </a:r>
            <a:r>
              <a:rPr lang="ru-RU" sz="1200" kern="1200" dirty="0" smtClean="0">
                <a:solidFill>
                  <a:schemeClr val="tx1"/>
                </a:solidFill>
                <a:latin typeface="Calibri" pitchFamily="34" charset="0"/>
                <a:ea typeface="+mn-ea"/>
                <a:cs typeface="+mn-cs"/>
              </a:rPr>
              <a:t>клиента значительно.  В </a:t>
            </a:r>
            <a:r>
              <a:rPr lang="ru-RU" sz="1200" kern="1200" dirty="0" smtClean="0">
                <a:solidFill>
                  <a:schemeClr val="tx1"/>
                </a:solidFill>
                <a:latin typeface="Calibri" pitchFamily="34" charset="0"/>
                <a:ea typeface="+mn-ea"/>
                <a:cs typeface="+mn-cs"/>
              </a:rPr>
              <a:t>США (на федеральном уровне) зарегистрировано около 5 тыс. брокерских компаний, в Европе, в силу </a:t>
            </a:r>
            <a:r>
              <a:rPr lang="en-US" sz="1200" kern="1200" dirty="0" err="1" smtClean="0">
                <a:solidFill>
                  <a:schemeClr val="tx1"/>
                </a:solidFill>
                <a:latin typeface="Calibri" pitchFamily="34" charset="0"/>
                <a:ea typeface="+mn-ea"/>
                <a:cs typeface="+mn-cs"/>
              </a:rPr>
              <a:t>MiFID</a:t>
            </a:r>
            <a:r>
              <a:rPr lang="ru-RU" sz="1200" kern="1200" dirty="0" smtClean="0">
                <a:solidFill>
                  <a:schemeClr val="tx1"/>
                </a:solidFill>
                <a:latin typeface="Calibri" pitchFamily="34" charset="0"/>
                <a:ea typeface="+mn-ea"/>
                <a:cs typeface="+mn-cs"/>
              </a:rPr>
              <a:t>, отсутствует понятие брокерской деятельности, а все компании, деятельность которых связана с получением, передачей и исполнением поручений, регистрируются как инвестиционные. В настоящее время в Великобритании насчитывается около 3,4 тыс. компаний, оказывающих брокерские услуги, а во Франции – около 400</a:t>
            </a:r>
            <a:r>
              <a:rPr lang="ru-RU" sz="1200" kern="1200" dirty="0" smtClean="0">
                <a:solidFill>
                  <a:schemeClr val="tx1"/>
                </a:solidFill>
                <a:latin typeface="Calibri" pitchFamily="34" charset="0"/>
                <a:ea typeface="+mn-ea"/>
                <a:cs typeface="+mn-cs"/>
              </a:rPr>
              <a:t>.</a:t>
            </a:r>
            <a:endParaRPr lang="ru-RU" sz="1200" kern="1200" dirty="0" smtClean="0">
              <a:solidFill>
                <a:schemeClr val="tx1"/>
              </a:solidFill>
              <a:latin typeface="Calibri" pitchFamily="34" charset="0"/>
              <a:ea typeface="+mn-ea"/>
              <a:cs typeface="+mn-cs"/>
            </a:endParaRPr>
          </a:p>
          <a:p>
            <a:r>
              <a:rPr lang="ru-RU" sz="1200" kern="1200" dirty="0" smtClean="0">
                <a:solidFill>
                  <a:schemeClr val="tx1"/>
                </a:solidFill>
                <a:latin typeface="Calibri" pitchFamily="34" charset="0"/>
                <a:ea typeface="+mn-ea"/>
                <a:cs typeface="+mn-cs"/>
              </a:rPr>
              <a:t>В </a:t>
            </a:r>
            <a:r>
              <a:rPr lang="ru-RU" sz="1200" kern="1200" dirty="0" smtClean="0">
                <a:solidFill>
                  <a:schemeClr val="tx1"/>
                </a:solidFill>
                <a:latin typeface="Calibri" pitchFamily="34" charset="0"/>
                <a:ea typeface="+mn-ea"/>
                <a:cs typeface="+mn-cs"/>
              </a:rPr>
              <a:t>США и в ЕС регулятивная нагрузка на такие компании зависит от операций, осуществляемых компанией. Распределение в одну из «регулятивных групп» зависит от двух операций: исполнение поручений и хранение активов клиента. Очевидно, что только указанные виды деятельности заключают в себе риски, требующие дополнительного </a:t>
            </a:r>
            <a:r>
              <a:rPr lang="ru-RU" sz="1200" kern="1200" dirty="0" err="1" smtClean="0">
                <a:solidFill>
                  <a:schemeClr val="tx1"/>
                </a:solidFill>
                <a:latin typeface="Calibri" pitchFamily="34" charset="0"/>
                <a:ea typeface="+mn-ea"/>
                <a:cs typeface="+mn-cs"/>
              </a:rPr>
              <a:t>риск-ориентированного</a:t>
            </a:r>
            <a:r>
              <a:rPr lang="ru-RU" sz="1200" kern="1200" dirty="0" smtClean="0">
                <a:solidFill>
                  <a:schemeClr val="tx1"/>
                </a:solidFill>
                <a:latin typeface="Calibri" pitchFamily="34" charset="0"/>
                <a:ea typeface="+mn-ea"/>
                <a:cs typeface="+mn-cs"/>
              </a:rPr>
              <a:t> регулирования и надзора. Так, брокерские компании в США, не исполняющие поручения самостоятельно, а передающие их другому брокеру (около 50% от общего числа компаний), обязаны поддерживать капитал в размере $50 тыс. К брокерам, исполняющим поручения, применяются более высокие требования – минимальный размер капитала - $100</a:t>
            </a:r>
            <a:r>
              <a:rPr lang="en-US" sz="1200" kern="1200" dirty="0" smtClean="0">
                <a:solidFill>
                  <a:schemeClr val="tx1"/>
                </a:solidFill>
                <a:latin typeface="Calibri" pitchFamily="34" charset="0"/>
                <a:ea typeface="+mn-ea"/>
                <a:cs typeface="+mn-cs"/>
              </a:rPr>
              <a:t> </a:t>
            </a:r>
            <a:r>
              <a:rPr lang="ru-RU" sz="1200" kern="1200" dirty="0" smtClean="0">
                <a:solidFill>
                  <a:schemeClr val="tx1"/>
                </a:solidFill>
                <a:latin typeface="Calibri" pitchFamily="34" charset="0"/>
                <a:ea typeface="+mn-ea"/>
                <a:cs typeface="+mn-cs"/>
              </a:rPr>
              <a:t>тыс. в сочетании с </a:t>
            </a:r>
            <a:r>
              <a:rPr lang="ru-RU" sz="1200" kern="1200" dirty="0" err="1" smtClean="0">
                <a:solidFill>
                  <a:schemeClr val="tx1"/>
                </a:solidFill>
                <a:latin typeface="Calibri" pitchFamily="34" charset="0"/>
                <a:ea typeface="+mn-ea"/>
                <a:cs typeface="+mn-cs"/>
              </a:rPr>
              <a:t>пруденциальными</a:t>
            </a:r>
            <a:r>
              <a:rPr lang="ru-RU" sz="1200" kern="1200" dirty="0" smtClean="0">
                <a:solidFill>
                  <a:schemeClr val="tx1"/>
                </a:solidFill>
                <a:latin typeface="Calibri" pitchFamily="34" charset="0"/>
                <a:ea typeface="+mn-ea"/>
                <a:cs typeface="+mn-cs"/>
              </a:rPr>
              <a:t> требованиями. Капитал в размере $250</a:t>
            </a:r>
            <a:r>
              <a:rPr lang="en-US" sz="1200" kern="1200" dirty="0" smtClean="0">
                <a:solidFill>
                  <a:schemeClr val="tx1"/>
                </a:solidFill>
                <a:latin typeface="Calibri" pitchFamily="34" charset="0"/>
                <a:ea typeface="+mn-ea"/>
                <a:cs typeface="+mn-cs"/>
              </a:rPr>
              <a:t> </a:t>
            </a:r>
            <a:r>
              <a:rPr lang="ru-RU" sz="1200" kern="1200" dirty="0" smtClean="0">
                <a:solidFill>
                  <a:schemeClr val="tx1"/>
                </a:solidFill>
                <a:latin typeface="Calibri" pitchFamily="34" charset="0"/>
                <a:ea typeface="+mn-ea"/>
                <a:cs typeface="+mn-cs"/>
              </a:rPr>
              <a:t>тыс. в сочетании с </a:t>
            </a:r>
            <a:r>
              <a:rPr lang="ru-RU" sz="1200" kern="1200" dirty="0" err="1" smtClean="0">
                <a:solidFill>
                  <a:schemeClr val="tx1"/>
                </a:solidFill>
                <a:latin typeface="Calibri" pitchFamily="34" charset="0"/>
                <a:ea typeface="+mn-ea"/>
                <a:cs typeface="+mn-cs"/>
              </a:rPr>
              <a:t>пруденциальными</a:t>
            </a:r>
            <a:r>
              <a:rPr lang="ru-RU" sz="1200" kern="1200" dirty="0" smtClean="0">
                <a:solidFill>
                  <a:schemeClr val="tx1"/>
                </a:solidFill>
                <a:latin typeface="Calibri" pitchFamily="34" charset="0"/>
                <a:ea typeface="+mn-ea"/>
                <a:cs typeface="+mn-cs"/>
              </a:rPr>
              <a:t> требованиями поддерживают брокерские компании, осуществляющие хранение активов клиента. Таких компаний всего 6% от общего числа брокерских, зарегистрированных </a:t>
            </a:r>
            <a:r>
              <a:rPr lang="en-US" sz="1200" kern="1200" dirty="0" smtClean="0">
                <a:solidFill>
                  <a:schemeClr val="tx1"/>
                </a:solidFill>
                <a:latin typeface="Calibri" pitchFamily="34" charset="0"/>
                <a:ea typeface="+mn-ea"/>
                <a:cs typeface="+mn-cs"/>
              </a:rPr>
              <a:t>SEC</a:t>
            </a:r>
            <a:r>
              <a:rPr lang="ru-RU" sz="1200" kern="1200" dirty="0" smtClean="0">
                <a:solidFill>
                  <a:schemeClr val="tx1"/>
                </a:solidFill>
                <a:latin typeface="Calibri" pitchFamily="34" charset="0"/>
                <a:ea typeface="+mn-ea"/>
                <a:cs typeface="+mn-cs"/>
              </a:rPr>
              <a:t>.</a:t>
            </a:r>
          </a:p>
          <a:p>
            <a:r>
              <a:rPr lang="ru-RU" sz="1200" kern="1200" dirty="0" smtClean="0">
                <a:solidFill>
                  <a:schemeClr val="tx1"/>
                </a:solidFill>
                <a:latin typeface="Calibri" pitchFamily="34" charset="0"/>
                <a:ea typeface="+mn-ea"/>
                <a:cs typeface="+mn-cs"/>
              </a:rPr>
              <a:t>В ЕС регулятивные требования также распределены в зависимости от специфики деятельности организации. Так, инвестиционные фирмы, исполняющие поручения клиентов, но не осуществляющие хранения активов (400 в Великобритании, 100 во Франции) поддерживают капитал в размере €50 тыс. и подчиняются </a:t>
            </a:r>
            <a:r>
              <a:rPr lang="ru-RU" sz="1200" kern="1200" dirty="0" err="1" smtClean="0">
                <a:solidFill>
                  <a:schemeClr val="tx1"/>
                </a:solidFill>
                <a:latin typeface="Calibri" pitchFamily="34" charset="0"/>
                <a:ea typeface="+mn-ea"/>
                <a:cs typeface="+mn-cs"/>
              </a:rPr>
              <a:t>пруденциальным</a:t>
            </a:r>
            <a:r>
              <a:rPr lang="ru-RU" sz="1200" kern="1200" dirty="0" smtClean="0">
                <a:solidFill>
                  <a:schemeClr val="tx1"/>
                </a:solidFill>
                <a:latin typeface="Calibri" pitchFamily="34" charset="0"/>
                <a:ea typeface="+mn-ea"/>
                <a:cs typeface="+mn-cs"/>
              </a:rPr>
              <a:t> требованиям.</a:t>
            </a:r>
          </a:p>
          <a:p>
            <a:r>
              <a:rPr lang="ru-RU" sz="1200" kern="1200" dirty="0" smtClean="0">
                <a:solidFill>
                  <a:schemeClr val="tx1"/>
                </a:solidFill>
                <a:latin typeface="Calibri" pitchFamily="34" charset="0"/>
                <a:ea typeface="+mn-ea"/>
                <a:cs typeface="+mn-cs"/>
              </a:rPr>
              <a:t>При осуществлении хранения активов компании в ЕС (3 тыс., или 14% в Великобритании, 300, или 7% во Франции) должны поддерживать капитал не ниже €125 тыс. в сочетании с соблюдением </a:t>
            </a:r>
            <a:r>
              <a:rPr lang="ru-RU" sz="1200" kern="1200" dirty="0" err="1" smtClean="0">
                <a:solidFill>
                  <a:schemeClr val="tx1"/>
                </a:solidFill>
                <a:latin typeface="Calibri" pitchFamily="34" charset="0"/>
                <a:ea typeface="+mn-ea"/>
                <a:cs typeface="+mn-cs"/>
              </a:rPr>
              <a:t>пруденциальных</a:t>
            </a:r>
            <a:r>
              <a:rPr lang="ru-RU" sz="1200" kern="1200" dirty="0" smtClean="0">
                <a:solidFill>
                  <a:schemeClr val="tx1"/>
                </a:solidFill>
                <a:latin typeface="Calibri" pitchFamily="34" charset="0"/>
                <a:ea typeface="+mn-ea"/>
                <a:cs typeface="+mn-cs"/>
              </a:rPr>
              <a:t> требований. Самые высокие требования в ЕС предъявляются к компаниям, предоставляющим услуги при размещении ценных бумаг (предполагающие обязательства по их выкупу) и услуги </a:t>
            </a:r>
            <a:r>
              <a:rPr lang="ru-RU" sz="1200" kern="1200" dirty="0" err="1" smtClean="0">
                <a:solidFill>
                  <a:schemeClr val="tx1"/>
                </a:solidFill>
                <a:latin typeface="Calibri" pitchFamily="34" charset="0"/>
                <a:ea typeface="+mn-ea"/>
                <a:cs typeface="+mn-cs"/>
              </a:rPr>
              <a:t>маркетмейкера</a:t>
            </a:r>
            <a:r>
              <a:rPr lang="ru-RU" sz="1200" kern="1200" dirty="0" smtClean="0">
                <a:solidFill>
                  <a:schemeClr val="tx1"/>
                </a:solidFill>
                <a:latin typeface="Calibri" pitchFamily="34" charset="0"/>
                <a:ea typeface="+mn-ea"/>
                <a:cs typeface="+mn-cs"/>
              </a:rPr>
              <a:t>. Размер минимального капитала для таких компаний составляет €730 тыс., они также подчиняются </a:t>
            </a:r>
            <a:r>
              <a:rPr lang="ru-RU" sz="1200" kern="1200" dirty="0" err="1" smtClean="0">
                <a:solidFill>
                  <a:schemeClr val="tx1"/>
                </a:solidFill>
                <a:latin typeface="Calibri" pitchFamily="34" charset="0"/>
                <a:ea typeface="+mn-ea"/>
                <a:cs typeface="+mn-cs"/>
              </a:rPr>
              <a:t>п</a:t>
            </a:r>
            <a:endParaRPr lang="ru-RU" sz="1200" kern="1200" dirty="0" smtClean="0">
              <a:solidFill>
                <a:schemeClr val="tx1"/>
              </a:solidFill>
              <a:latin typeface="Calibri" pitchFamily="34" charset="0"/>
              <a:ea typeface="+mn-ea"/>
              <a:cs typeface="+mn-cs"/>
            </a:endParaRPr>
          </a:p>
          <a:p>
            <a:r>
              <a:rPr lang="ru-RU" sz="1200" kern="1200" dirty="0" err="1" smtClean="0">
                <a:solidFill>
                  <a:schemeClr val="tx1"/>
                </a:solidFill>
                <a:latin typeface="Calibri" pitchFamily="34" charset="0"/>
                <a:ea typeface="+mn-ea"/>
                <a:cs typeface="+mn-cs"/>
              </a:rPr>
              <a:t>пруденциальным</a:t>
            </a:r>
            <a:r>
              <a:rPr lang="ru-RU" sz="1200" kern="1200" dirty="0" smtClean="0">
                <a:solidFill>
                  <a:schemeClr val="tx1"/>
                </a:solidFill>
                <a:latin typeface="Calibri" pitchFamily="34" charset="0"/>
                <a:ea typeface="+mn-ea"/>
                <a:cs typeface="+mn-cs"/>
              </a:rPr>
              <a:t> </a:t>
            </a:r>
            <a:r>
              <a:rPr lang="ru-RU" sz="1200" kern="1200" dirty="0" smtClean="0">
                <a:solidFill>
                  <a:schemeClr val="tx1"/>
                </a:solidFill>
                <a:latin typeface="Calibri" pitchFamily="34" charset="0"/>
                <a:ea typeface="+mn-ea"/>
                <a:cs typeface="+mn-cs"/>
              </a:rPr>
              <a:t>требованиям.</a:t>
            </a:r>
          </a:p>
          <a:p>
            <a:endParaRPr lang="ru-RU" sz="1200" kern="1200" dirty="0" smtClean="0">
              <a:solidFill>
                <a:schemeClr val="tx1"/>
              </a:solidFill>
              <a:latin typeface="Calibri" pitchFamily="34" charset="0"/>
              <a:ea typeface="+mn-ea"/>
              <a:cs typeface="+mn-cs"/>
            </a:endParaRPr>
          </a:p>
          <a:p>
            <a:endParaRPr lang="ru-RU" sz="1200" kern="1200" dirty="0" smtClean="0">
              <a:solidFill>
                <a:schemeClr val="tx1"/>
              </a:solidFill>
              <a:latin typeface="Calibri" pitchFamily="34" charset="0"/>
              <a:ea typeface="+mn-ea"/>
              <a:cs typeface="+mn-cs"/>
            </a:endParaRPr>
          </a:p>
          <a:p>
            <a:endParaRPr lang="ru-RU" sz="1200" kern="1200" dirty="0" smtClean="0">
              <a:solidFill>
                <a:schemeClr val="tx1"/>
              </a:solidFill>
              <a:latin typeface="Calibri" pitchFamily="34" charset="0"/>
              <a:ea typeface="+mn-ea"/>
              <a:cs typeface="+mn-cs"/>
            </a:endParaRPr>
          </a:p>
          <a:p>
            <a:endParaRPr lang="ru-RU" sz="1200" kern="1200" dirty="0" smtClean="0">
              <a:solidFill>
                <a:schemeClr val="tx1"/>
              </a:solidFill>
              <a:latin typeface="Calibri" pitchFamily="34" charset="0"/>
              <a:ea typeface="+mn-ea"/>
              <a:cs typeface="+mn-cs"/>
            </a:endParaRPr>
          </a:p>
          <a:p>
            <a:r>
              <a:rPr lang="ru-RU" sz="1200" b="1" kern="1200" dirty="0" smtClean="0">
                <a:solidFill>
                  <a:schemeClr val="tx1"/>
                </a:solidFill>
                <a:latin typeface="Calibri" pitchFamily="34" charset="0"/>
                <a:ea typeface="+mn-ea"/>
                <a:cs typeface="+mn-cs"/>
              </a:rPr>
              <a:t> </a:t>
            </a:r>
            <a:endParaRPr lang="ru-RU" sz="1200" kern="1200" dirty="0" smtClean="0">
              <a:solidFill>
                <a:schemeClr val="tx1"/>
              </a:solidFill>
              <a:latin typeface="Calibri" pitchFamily="34" charset="0"/>
              <a:ea typeface="+mn-ea"/>
              <a:cs typeface="+mn-cs"/>
            </a:endParaRPr>
          </a:p>
          <a:p>
            <a:pPr>
              <a:defRPr/>
            </a:pPr>
            <a:endParaRPr lang="ru-RU" dirty="0"/>
          </a:p>
        </p:txBody>
      </p:sp>
      <p:sp>
        <p:nvSpPr>
          <p:cNvPr id="4" name="Номер слайда 3"/>
          <p:cNvSpPr>
            <a:spLocks noGrp="1"/>
          </p:cNvSpPr>
          <p:nvPr>
            <p:ph type="sldNum" sz="quarter" idx="5"/>
          </p:nvPr>
        </p:nvSpPr>
        <p:spPr/>
        <p:txBody>
          <a:bodyPr/>
          <a:lstStyle/>
          <a:p>
            <a:pPr>
              <a:defRPr/>
            </a:pPr>
            <a:fld id="{E970738A-94B8-429C-BFB2-32E327519579}" type="slidenum">
              <a:rPr lang="ru-RU" smtClean="0"/>
              <a:pPr>
                <a:defRPr/>
              </a:pPr>
              <a:t>8</a:t>
            </a:fld>
            <a:endParaRPr lang="ru-RU"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Образ слайда 1"/>
          <p:cNvSpPr>
            <a:spLocks noGrp="1" noRot="1" noChangeAspect="1" noTextEdit="1"/>
          </p:cNvSpPr>
          <p:nvPr>
            <p:ph type="sldImg"/>
          </p:nvPr>
        </p:nvSpPr>
        <p:spPr bwMode="auto">
          <a:noFill/>
          <a:ln>
            <a:solidFill>
              <a:srgbClr val="000000"/>
            </a:solidFill>
            <a:miter lim="800000"/>
            <a:headEnd/>
            <a:tailEnd/>
          </a:ln>
        </p:spPr>
      </p:sp>
      <p:sp>
        <p:nvSpPr>
          <p:cNvPr id="3" name="Заметки 2"/>
          <p:cNvSpPr>
            <a:spLocks noGrp="1"/>
          </p:cNvSpPr>
          <p:nvPr>
            <p:ph type="body" idx="1"/>
          </p:nvPr>
        </p:nvSpPr>
        <p:spPr/>
        <p:txBody>
          <a:bodyPr>
            <a:normAutofit fontScale="77500" lnSpcReduction="20000"/>
          </a:bodyPr>
          <a:lstStyle/>
          <a:p>
            <a:r>
              <a:rPr lang="ru-RU" sz="1200" kern="1200" baseline="0" dirty="0" smtClean="0">
                <a:solidFill>
                  <a:schemeClr val="tx1"/>
                </a:solidFill>
                <a:latin typeface="Calibri" pitchFamily="34" charset="0"/>
                <a:ea typeface="+mn-ea"/>
                <a:cs typeface="+mn-cs"/>
              </a:rPr>
              <a:t>В США обычно выдается одна брокерская/дилерская лицензия, таким образом дилерская деятельность не выделяется в качестве самостоятельной, хотя для брокера ограничивающегося совершением только дилерскими операциями достаточно меньшего капитала (5 тыс. долл.), чем для брокера, делающего и то и другое. В Европе </a:t>
            </a:r>
            <a:r>
              <a:rPr lang="en-US" sz="1200" kern="1200" baseline="0" dirty="0" smtClean="0">
                <a:solidFill>
                  <a:schemeClr val="tx1"/>
                </a:solidFill>
                <a:latin typeface="Calibri" pitchFamily="34" charset="0"/>
                <a:ea typeface="+mn-ea"/>
                <a:cs typeface="+mn-cs"/>
              </a:rPr>
              <a:t>MIFID</a:t>
            </a:r>
            <a:r>
              <a:rPr lang="ru-RU" sz="1200" kern="1200" baseline="0" dirty="0" smtClean="0">
                <a:solidFill>
                  <a:schemeClr val="tx1"/>
                </a:solidFill>
                <a:latin typeface="Calibri" pitchFamily="34" charset="0"/>
                <a:ea typeface="+mn-ea"/>
                <a:cs typeface="+mn-cs"/>
              </a:rPr>
              <a:t> не распространяется на простую дилерскую деятельность, отдавая ее регулирование на усмотрение стран-членов ЕС. </a:t>
            </a:r>
          </a:p>
          <a:p>
            <a:r>
              <a:rPr lang="ru-RU" sz="1200" kern="1200" dirty="0" smtClean="0">
                <a:solidFill>
                  <a:schemeClr val="tx1"/>
                </a:solidFill>
                <a:latin typeface="Calibri" pitchFamily="34" charset="0"/>
                <a:ea typeface="+mn-ea"/>
                <a:cs typeface="+mn-cs"/>
              </a:rPr>
              <a:t>Количество компаний оказывающих услуги, традиционно ассоциирующиеся с брокерской деятельностью, то есть с получением, передачей и исполнением поручений клиента в США (на федеральном уровне) зарегистрировано около 5 тыс. брокерских компаний, в Европе, в силу </a:t>
            </a:r>
            <a:r>
              <a:rPr lang="en-US" sz="1200" kern="1200" dirty="0" err="1" smtClean="0">
                <a:solidFill>
                  <a:schemeClr val="tx1"/>
                </a:solidFill>
                <a:latin typeface="Calibri" pitchFamily="34" charset="0"/>
                <a:ea typeface="+mn-ea"/>
                <a:cs typeface="+mn-cs"/>
              </a:rPr>
              <a:t>MiFID</a:t>
            </a:r>
            <a:r>
              <a:rPr lang="ru-RU" sz="1200" kern="1200" dirty="0" smtClean="0">
                <a:solidFill>
                  <a:schemeClr val="tx1"/>
                </a:solidFill>
                <a:latin typeface="Calibri" pitchFamily="34" charset="0"/>
                <a:ea typeface="+mn-ea"/>
                <a:cs typeface="+mn-cs"/>
              </a:rPr>
              <a:t>, отсутствует понятие брокерской деятельности, а все компании, деятельность которых связана с получением, передачей и исполнением поручений, регистрируются как инвестиционные. В настоящее время в Великобритании насчитывается около 3,4 тыс. компаний, оказывающих брокерские услуги, а во Франции – около 400. </a:t>
            </a:r>
          </a:p>
          <a:p>
            <a:r>
              <a:rPr lang="ru-RU" sz="1200" kern="1200" dirty="0" smtClean="0">
                <a:solidFill>
                  <a:schemeClr val="tx1"/>
                </a:solidFill>
                <a:latin typeface="Calibri" pitchFamily="34" charset="0"/>
                <a:ea typeface="+mn-ea"/>
                <a:cs typeface="+mn-cs"/>
              </a:rPr>
              <a:t>В США и в ЕС регулятивная нагрузка на такие компании зависит от операций, осуществляемых компанией. Распределение в одну из «регулятивных групп» зависит от двух операций: исполнение поручений и хранение активов клиента. Очевидно, что только указанные виды деятельности заключают в себе риски, требующие дополнительного </a:t>
            </a:r>
            <a:r>
              <a:rPr lang="ru-RU" sz="1200" kern="1200" dirty="0" err="1" smtClean="0">
                <a:solidFill>
                  <a:schemeClr val="tx1"/>
                </a:solidFill>
                <a:latin typeface="Calibri" pitchFamily="34" charset="0"/>
                <a:ea typeface="+mn-ea"/>
                <a:cs typeface="+mn-cs"/>
              </a:rPr>
              <a:t>риск-ориентированного</a:t>
            </a:r>
            <a:r>
              <a:rPr lang="ru-RU" sz="1200" kern="1200" dirty="0" smtClean="0">
                <a:solidFill>
                  <a:schemeClr val="tx1"/>
                </a:solidFill>
                <a:latin typeface="Calibri" pitchFamily="34" charset="0"/>
                <a:ea typeface="+mn-ea"/>
                <a:cs typeface="+mn-cs"/>
              </a:rPr>
              <a:t> регулирования и надзора. Так, брокерские компании в США, не исполняющие поручения самостоятельно, а передающие их другому брокеру (около 50% от общего числа компаний), обязаны поддерживать капитал в размере $50 тыс. К брокерам, исполняющим поручения, применяются более высокие требования – минимальный размер капитала - $100</a:t>
            </a:r>
            <a:r>
              <a:rPr lang="en-US" sz="1200" kern="1200" dirty="0" smtClean="0">
                <a:solidFill>
                  <a:schemeClr val="tx1"/>
                </a:solidFill>
                <a:latin typeface="Calibri" pitchFamily="34" charset="0"/>
                <a:ea typeface="+mn-ea"/>
                <a:cs typeface="+mn-cs"/>
              </a:rPr>
              <a:t> </a:t>
            </a:r>
            <a:r>
              <a:rPr lang="ru-RU" sz="1200" kern="1200" dirty="0" smtClean="0">
                <a:solidFill>
                  <a:schemeClr val="tx1"/>
                </a:solidFill>
                <a:latin typeface="Calibri" pitchFamily="34" charset="0"/>
                <a:ea typeface="+mn-ea"/>
                <a:cs typeface="+mn-cs"/>
              </a:rPr>
              <a:t>тыс. в сочетании с </a:t>
            </a:r>
            <a:r>
              <a:rPr lang="ru-RU" sz="1200" kern="1200" dirty="0" err="1" smtClean="0">
                <a:solidFill>
                  <a:schemeClr val="tx1"/>
                </a:solidFill>
                <a:latin typeface="Calibri" pitchFamily="34" charset="0"/>
                <a:ea typeface="+mn-ea"/>
                <a:cs typeface="+mn-cs"/>
              </a:rPr>
              <a:t>пруденциальными</a:t>
            </a:r>
            <a:r>
              <a:rPr lang="ru-RU" sz="1200" kern="1200" dirty="0" smtClean="0">
                <a:solidFill>
                  <a:schemeClr val="tx1"/>
                </a:solidFill>
                <a:latin typeface="Calibri" pitchFamily="34" charset="0"/>
                <a:ea typeface="+mn-ea"/>
                <a:cs typeface="+mn-cs"/>
              </a:rPr>
              <a:t> требованиями. Капитал в размере $250</a:t>
            </a:r>
            <a:r>
              <a:rPr lang="en-US" sz="1200" kern="1200" dirty="0" smtClean="0">
                <a:solidFill>
                  <a:schemeClr val="tx1"/>
                </a:solidFill>
                <a:latin typeface="Calibri" pitchFamily="34" charset="0"/>
                <a:ea typeface="+mn-ea"/>
                <a:cs typeface="+mn-cs"/>
              </a:rPr>
              <a:t> </a:t>
            </a:r>
            <a:r>
              <a:rPr lang="ru-RU" sz="1200" kern="1200" dirty="0" smtClean="0">
                <a:solidFill>
                  <a:schemeClr val="tx1"/>
                </a:solidFill>
                <a:latin typeface="Calibri" pitchFamily="34" charset="0"/>
                <a:ea typeface="+mn-ea"/>
                <a:cs typeface="+mn-cs"/>
              </a:rPr>
              <a:t>тыс. в сочетании с </a:t>
            </a:r>
            <a:r>
              <a:rPr lang="ru-RU" sz="1200" kern="1200" dirty="0" err="1" smtClean="0">
                <a:solidFill>
                  <a:schemeClr val="tx1"/>
                </a:solidFill>
                <a:latin typeface="Calibri" pitchFamily="34" charset="0"/>
                <a:ea typeface="+mn-ea"/>
                <a:cs typeface="+mn-cs"/>
              </a:rPr>
              <a:t>пруденциальными</a:t>
            </a:r>
            <a:r>
              <a:rPr lang="ru-RU" sz="1200" kern="1200" dirty="0" smtClean="0">
                <a:solidFill>
                  <a:schemeClr val="tx1"/>
                </a:solidFill>
                <a:latin typeface="Calibri" pitchFamily="34" charset="0"/>
                <a:ea typeface="+mn-ea"/>
                <a:cs typeface="+mn-cs"/>
              </a:rPr>
              <a:t> требованиями поддерживают брокерские компании, осуществляющие хранение активов клиента. Таких компаний всего 6% от общего числа брокерских, зарегистрированных </a:t>
            </a:r>
            <a:r>
              <a:rPr lang="en-US" sz="1200" kern="1200" dirty="0" smtClean="0">
                <a:solidFill>
                  <a:schemeClr val="tx1"/>
                </a:solidFill>
                <a:latin typeface="Calibri" pitchFamily="34" charset="0"/>
                <a:ea typeface="+mn-ea"/>
                <a:cs typeface="+mn-cs"/>
              </a:rPr>
              <a:t>SEC</a:t>
            </a:r>
            <a:r>
              <a:rPr lang="ru-RU" sz="1200" kern="1200" dirty="0" smtClean="0">
                <a:solidFill>
                  <a:schemeClr val="tx1"/>
                </a:solidFill>
                <a:latin typeface="Calibri" pitchFamily="34" charset="0"/>
                <a:ea typeface="+mn-ea"/>
                <a:cs typeface="+mn-cs"/>
              </a:rPr>
              <a:t>.</a:t>
            </a:r>
          </a:p>
          <a:p>
            <a:r>
              <a:rPr lang="ru-RU" sz="1200" kern="1200" dirty="0" smtClean="0">
                <a:solidFill>
                  <a:schemeClr val="tx1"/>
                </a:solidFill>
                <a:latin typeface="Calibri" pitchFamily="34" charset="0"/>
                <a:ea typeface="+mn-ea"/>
                <a:cs typeface="+mn-cs"/>
              </a:rPr>
              <a:t>В ЕС регулятивные требования также распределены в зависимости от специфики деятельности организации. Так, инвестиционные фирмы, исполняющие поручения клиентов, но не осуществляющие хранения активов (400 в Великобритании, 100 во Франции) поддерживают капитал в размере €50 тыс. и подчиняются </a:t>
            </a:r>
            <a:r>
              <a:rPr lang="ru-RU" sz="1200" kern="1200" dirty="0" err="1" smtClean="0">
                <a:solidFill>
                  <a:schemeClr val="tx1"/>
                </a:solidFill>
                <a:latin typeface="Calibri" pitchFamily="34" charset="0"/>
                <a:ea typeface="+mn-ea"/>
                <a:cs typeface="+mn-cs"/>
              </a:rPr>
              <a:t>пруденциальным</a:t>
            </a:r>
            <a:r>
              <a:rPr lang="ru-RU" sz="1200" kern="1200" dirty="0" smtClean="0">
                <a:solidFill>
                  <a:schemeClr val="tx1"/>
                </a:solidFill>
                <a:latin typeface="Calibri" pitchFamily="34" charset="0"/>
                <a:ea typeface="+mn-ea"/>
                <a:cs typeface="+mn-cs"/>
              </a:rPr>
              <a:t> требованиям</a:t>
            </a:r>
            <a:r>
              <a:rPr lang="ru-RU" sz="1200" kern="1200" dirty="0" smtClean="0">
                <a:solidFill>
                  <a:schemeClr val="tx1"/>
                </a:solidFill>
                <a:latin typeface="Calibri" pitchFamily="34" charset="0"/>
                <a:ea typeface="+mn-ea"/>
                <a:cs typeface="+mn-cs"/>
              </a:rPr>
              <a:t>. При </a:t>
            </a:r>
            <a:r>
              <a:rPr lang="ru-RU" sz="1200" kern="1200" dirty="0" smtClean="0">
                <a:solidFill>
                  <a:schemeClr val="tx1"/>
                </a:solidFill>
                <a:latin typeface="Calibri" pitchFamily="34" charset="0"/>
                <a:ea typeface="+mn-ea"/>
                <a:cs typeface="+mn-cs"/>
              </a:rPr>
              <a:t>осуществлении хранения активов компании в ЕС (3 тыс., или 14% в Великобритании, 300, или 7% во Франции) должны поддерживать капитал не ниже €125 тыс. в сочетании с соблюдением </a:t>
            </a:r>
            <a:r>
              <a:rPr lang="ru-RU" sz="1200" kern="1200" dirty="0" err="1" smtClean="0">
                <a:solidFill>
                  <a:schemeClr val="tx1"/>
                </a:solidFill>
                <a:latin typeface="Calibri" pitchFamily="34" charset="0"/>
                <a:ea typeface="+mn-ea"/>
                <a:cs typeface="+mn-cs"/>
              </a:rPr>
              <a:t>пруденциальных</a:t>
            </a:r>
            <a:r>
              <a:rPr lang="ru-RU" sz="1200" kern="1200" dirty="0" smtClean="0">
                <a:solidFill>
                  <a:schemeClr val="tx1"/>
                </a:solidFill>
                <a:latin typeface="Calibri" pitchFamily="34" charset="0"/>
                <a:ea typeface="+mn-ea"/>
                <a:cs typeface="+mn-cs"/>
              </a:rPr>
              <a:t> требований. Самые высокие требования в ЕС предъявляются к компаниям, предоставляющим услуги при размещении ценных бумаг (предполагающие обязательства по их выкупу) и услуги </a:t>
            </a:r>
            <a:r>
              <a:rPr lang="ru-RU" sz="1200" kern="1200" dirty="0" err="1" smtClean="0">
                <a:solidFill>
                  <a:schemeClr val="tx1"/>
                </a:solidFill>
                <a:latin typeface="Calibri" pitchFamily="34" charset="0"/>
                <a:ea typeface="+mn-ea"/>
                <a:cs typeface="+mn-cs"/>
              </a:rPr>
              <a:t>маркетмейкера</a:t>
            </a:r>
            <a:r>
              <a:rPr lang="ru-RU" sz="1200" kern="1200" dirty="0" smtClean="0">
                <a:solidFill>
                  <a:schemeClr val="tx1"/>
                </a:solidFill>
                <a:latin typeface="Calibri" pitchFamily="34" charset="0"/>
                <a:ea typeface="+mn-ea"/>
                <a:cs typeface="+mn-cs"/>
              </a:rPr>
              <a:t>. Размер минимального капитала для таких компаний составляет €730 тыс., они также подчиняются </a:t>
            </a:r>
            <a:r>
              <a:rPr lang="ru-RU" sz="1200" kern="1200" dirty="0" err="1" smtClean="0">
                <a:solidFill>
                  <a:schemeClr val="tx1"/>
                </a:solidFill>
                <a:latin typeface="Calibri" pitchFamily="34" charset="0"/>
                <a:ea typeface="+mn-ea"/>
                <a:cs typeface="+mn-cs"/>
              </a:rPr>
              <a:t>пруденциальным</a:t>
            </a:r>
            <a:r>
              <a:rPr lang="ru-RU" sz="1200" kern="1200" dirty="0" smtClean="0">
                <a:solidFill>
                  <a:schemeClr val="tx1"/>
                </a:solidFill>
                <a:latin typeface="Calibri" pitchFamily="34" charset="0"/>
                <a:ea typeface="+mn-ea"/>
                <a:cs typeface="+mn-cs"/>
              </a:rPr>
              <a:t> требованиям.</a:t>
            </a:r>
          </a:p>
          <a:p>
            <a:endParaRPr lang="ru-RU" sz="1200" kern="1200" dirty="0" smtClean="0">
              <a:solidFill>
                <a:schemeClr val="tx1"/>
              </a:solidFill>
              <a:latin typeface="Calibri" pitchFamily="34" charset="0"/>
              <a:ea typeface="+mn-ea"/>
              <a:cs typeface="+mn-cs"/>
            </a:endParaRPr>
          </a:p>
          <a:p>
            <a:endParaRPr lang="ru-RU" sz="1200" kern="1200" dirty="0" smtClean="0">
              <a:solidFill>
                <a:schemeClr val="tx1"/>
              </a:solidFill>
              <a:latin typeface="Calibri" pitchFamily="34" charset="0"/>
              <a:ea typeface="+mn-ea"/>
              <a:cs typeface="+mn-cs"/>
            </a:endParaRPr>
          </a:p>
          <a:p>
            <a:endParaRPr lang="ru-RU" sz="1200" kern="1200" dirty="0" smtClean="0">
              <a:solidFill>
                <a:schemeClr val="tx1"/>
              </a:solidFill>
              <a:latin typeface="Calibri" pitchFamily="34" charset="0"/>
              <a:ea typeface="+mn-ea"/>
              <a:cs typeface="+mn-cs"/>
            </a:endParaRPr>
          </a:p>
          <a:p>
            <a:r>
              <a:rPr lang="ru-RU" sz="1200" b="1" kern="1200" dirty="0" smtClean="0">
                <a:solidFill>
                  <a:schemeClr val="tx1"/>
                </a:solidFill>
                <a:latin typeface="Calibri" pitchFamily="34" charset="0"/>
                <a:ea typeface="+mn-ea"/>
                <a:cs typeface="+mn-cs"/>
              </a:rPr>
              <a:t> </a:t>
            </a:r>
            <a:endParaRPr lang="ru-RU" sz="1200" kern="1200" dirty="0" smtClean="0">
              <a:solidFill>
                <a:schemeClr val="tx1"/>
              </a:solidFill>
              <a:latin typeface="Calibri" pitchFamily="34" charset="0"/>
              <a:ea typeface="+mn-ea"/>
              <a:cs typeface="+mn-cs"/>
            </a:endParaRPr>
          </a:p>
          <a:p>
            <a:pPr>
              <a:defRPr/>
            </a:pPr>
            <a:endParaRPr lang="ru-RU" dirty="0"/>
          </a:p>
        </p:txBody>
      </p:sp>
      <p:sp>
        <p:nvSpPr>
          <p:cNvPr id="4" name="Номер слайда 3"/>
          <p:cNvSpPr>
            <a:spLocks noGrp="1"/>
          </p:cNvSpPr>
          <p:nvPr>
            <p:ph type="sldNum" sz="quarter" idx="5"/>
          </p:nvPr>
        </p:nvSpPr>
        <p:spPr/>
        <p:txBody>
          <a:bodyPr/>
          <a:lstStyle/>
          <a:p>
            <a:pPr>
              <a:defRPr/>
            </a:pPr>
            <a:fld id="{E970738A-94B8-429C-BFB2-32E327519579}" type="slidenum">
              <a:rPr lang="ru-RU" smtClean="0"/>
              <a:pPr>
                <a:defRPr/>
              </a:pPr>
              <a:t>9</a:t>
            </a:fld>
            <a:endParaRPr lang="ru-RU"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ru-RU" sz="1200" dirty="0" smtClean="0">
                <a:solidFill>
                  <a:schemeClr val="accent1">
                    <a:lumMod val="75000"/>
                  </a:schemeClr>
                </a:solidFill>
              </a:rPr>
              <a:t>Десятилетие началось с отказа </a:t>
            </a:r>
            <a:r>
              <a:rPr lang="en-US" sz="1200" dirty="0" smtClean="0">
                <a:solidFill>
                  <a:schemeClr val="accent1">
                    <a:lumMod val="75000"/>
                  </a:schemeClr>
                </a:solidFill>
              </a:rPr>
              <a:t>London Stock Exchange</a:t>
            </a:r>
            <a:r>
              <a:rPr lang="ru-RU" sz="1200" dirty="0" smtClean="0">
                <a:solidFill>
                  <a:schemeClr val="accent1">
                    <a:lumMod val="75000"/>
                  </a:schemeClr>
                </a:solidFill>
              </a:rPr>
              <a:t> в слиянии </a:t>
            </a:r>
            <a:r>
              <a:rPr lang="de-DE" sz="1200" dirty="0" smtClean="0">
                <a:solidFill>
                  <a:schemeClr val="accent1">
                    <a:lumMod val="75000"/>
                  </a:schemeClr>
                </a:solidFill>
              </a:rPr>
              <a:t>Deutsche Börse </a:t>
            </a:r>
            <a:r>
              <a:rPr lang="ru-RU" sz="1200" dirty="0" smtClean="0">
                <a:solidFill>
                  <a:schemeClr val="accent1">
                    <a:lumMod val="75000"/>
                  </a:schemeClr>
                </a:solidFill>
              </a:rPr>
              <a:t>(14.12.2004</a:t>
            </a:r>
            <a:r>
              <a:rPr lang="ru-RU" sz="1200" dirty="0" smtClean="0">
                <a:solidFill>
                  <a:schemeClr val="accent1">
                    <a:lumMod val="75000"/>
                  </a:schemeClr>
                </a:solidFill>
              </a:rPr>
              <a:t>), однако с середины десятилетия мы </a:t>
            </a:r>
            <a:r>
              <a:rPr lang="ru-RU" sz="1200" dirty="0" smtClean="0">
                <a:solidFill>
                  <a:schemeClr val="accent1">
                    <a:lumMod val="75000"/>
                  </a:schemeClr>
                </a:solidFill>
              </a:rPr>
              <a:t>стали свидетелями</a:t>
            </a:r>
            <a:r>
              <a:rPr lang="ru-RU" sz="1200" baseline="0" dirty="0" smtClean="0">
                <a:solidFill>
                  <a:schemeClr val="accent1">
                    <a:lumMod val="75000"/>
                  </a:schemeClr>
                </a:solidFill>
              </a:rPr>
              <a:t> большого числа слияний ведущих бирж мира. На нашем слайде есть также примеры приобретения биржами </a:t>
            </a:r>
            <a:r>
              <a:rPr lang="en-US" sz="1200" baseline="0" dirty="0" smtClean="0">
                <a:solidFill>
                  <a:schemeClr val="accent1">
                    <a:lumMod val="75000"/>
                  </a:schemeClr>
                </a:solidFill>
              </a:rPr>
              <a:t>MTF</a:t>
            </a:r>
            <a:r>
              <a:rPr lang="ru-RU" sz="1200" baseline="0" dirty="0" smtClean="0">
                <a:solidFill>
                  <a:schemeClr val="accent1">
                    <a:lumMod val="75000"/>
                  </a:schemeClr>
                </a:solidFill>
              </a:rPr>
              <a:t>, а также недавний пример еще не закончившегося слияния </a:t>
            </a:r>
            <a:r>
              <a:rPr lang="en-US" sz="1200" baseline="0" dirty="0" smtClean="0">
                <a:solidFill>
                  <a:schemeClr val="accent1">
                    <a:lumMod val="75000"/>
                  </a:schemeClr>
                </a:solidFill>
              </a:rPr>
              <a:t>MTF</a:t>
            </a:r>
            <a:r>
              <a:rPr lang="ru-RU" sz="1200" baseline="0" dirty="0" smtClean="0">
                <a:solidFill>
                  <a:schemeClr val="accent1">
                    <a:lumMod val="75000"/>
                  </a:schemeClr>
                </a:solidFill>
              </a:rPr>
              <a:t> - </a:t>
            </a:r>
            <a:r>
              <a:rPr lang="en-US" sz="1200" dirty="0" smtClean="0">
                <a:solidFill>
                  <a:schemeClr val="accent1">
                    <a:lumMod val="75000"/>
                  </a:schemeClr>
                </a:solidFill>
              </a:rPr>
              <a:t>BATS Global Markets </a:t>
            </a:r>
            <a:r>
              <a:rPr lang="ru-RU" sz="1200" dirty="0" smtClean="0">
                <a:solidFill>
                  <a:schemeClr val="accent1">
                    <a:lumMod val="75000"/>
                  </a:schemeClr>
                </a:solidFill>
              </a:rPr>
              <a:t>+</a:t>
            </a:r>
            <a:r>
              <a:rPr lang="en-US" sz="1200" dirty="0" smtClean="0">
                <a:solidFill>
                  <a:schemeClr val="accent1">
                    <a:lumMod val="75000"/>
                  </a:schemeClr>
                </a:solidFill>
              </a:rPr>
              <a:t>Chi-X Europe</a:t>
            </a:r>
            <a:r>
              <a:rPr lang="ru-RU" sz="1200" dirty="0" smtClean="0">
                <a:solidFill>
                  <a:schemeClr val="accent1">
                    <a:lumMod val="75000"/>
                  </a:schemeClr>
                </a:solidFill>
              </a:rPr>
              <a:t>. </a:t>
            </a:r>
            <a:endParaRPr lang="ru-RU" sz="1200" dirty="0" smtClean="0">
              <a:solidFill>
                <a:schemeClr val="accent1">
                  <a:lumMod val="75000"/>
                </a:schemeClr>
              </a:solidFill>
            </a:endParaRPr>
          </a:p>
          <a:p>
            <a:endParaRPr lang="ru-RU" dirty="0"/>
          </a:p>
        </p:txBody>
      </p:sp>
      <p:sp>
        <p:nvSpPr>
          <p:cNvPr id="4" name="Номер слайда 3"/>
          <p:cNvSpPr>
            <a:spLocks noGrp="1"/>
          </p:cNvSpPr>
          <p:nvPr>
            <p:ph type="sldNum" sz="quarter" idx="10"/>
          </p:nvPr>
        </p:nvSpPr>
        <p:spPr/>
        <p:txBody>
          <a:bodyPr/>
          <a:lstStyle/>
          <a:p>
            <a:pPr>
              <a:defRPr/>
            </a:pPr>
            <a:fld id="{55E7F9FF-BB21-439F-A521-6EC287A89399}" type="slidenum">
              <a:rPr lang="ru-RU" smtClean="0"/>
              <a:pPr>
                <a:defRPr/>
              </a:pPr>
              <a:t>10</a:t>
            </a:fld>
            <a:endParaRPr lang="ru-R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1BD5F40A-330D-47E4-89E8-CD4BFAC99FBA}" type="datetime1">
              <a:rPr lang="ru-RU"/>
              <a:pPr>
                <a:defRPr/>
              </a:pPr>
              <a:t>04.04.2011</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62F12085-2EA0-4123-91D1-A956188B9416}" type="slidenum">
              <a:rPr lang="ru-RU"/>
              <a:pPr>
                <a:defRPr/>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BA9641A5-11A8-4C18-AB7D-AC1CD977665F}" type="datetime1">
              <a:rPr lang="ru-RU"/>
              <a:pPr>
                <a:defRPr/>
              </a:pPr>
              <a:t>04.04.2011</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3C49C1F7-1782-462D-A99E-19A40E612B99}" type="slidenum">
              <a:rPr lang="ru-RU"/>
              <a:pPr>
                <a:defRPr/>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23106EFA-C25F-4833-A419-C39E7505BFF1}" type="datetime1">
              <a:rPr lang="ru-RU"/>
              <a:pPr>
                <a:defRPr/>
              </a:pPr>
              <a:t>04.04.2011</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91CACCB0-899C-4FC1-B089-9EC983871C0C}" type="slidenum">
              <a:rPr lang="ru-RU"/>
              <a:pPr>
                <a:defRPr/>
              </a:pPr>
              <a:t>‹#›</a:t>
            </a:fld>
            <a:endParaRPr lang="ru-RU"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C9481A00-09EE-45AF-A18B-D458A742E228}" type="datetime1">
              <a:rPr lang="ru-RU"/>
              <a:pPr>
                <a:defRPr/>
              </a:pPr>
              <a:t>04.04.2011</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E2A9F724-A3B5-481A-93E9-6BD50133EA99}" type="slidenum">
              <a:rPr lang="ru-RU"/>
              <a:pPr>
                <a:defRPr/>
              </a:pPr>
              <a:t>‹#›</a:t>
            </a:fld>
            <a:endParaRPr lang="ru-RU"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7CF687FD-DF8A-4F49-8C5C-110F1DD002A9}" type="datetime1">
              <a:rPr lang="ru-RU"/>
              <a:pPr>
                <a:defRPr/>
              </a:pPr>
              <a:t>04.04.2011</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94625713-75BB-4B9B-9F4F-E392564FA6B2}" type="slidenum">
              <a:rPr lang="ru-RU"/>
              <a:pPr>
                <a:defRPr/>
              </a:pPr>
              <a:t>‹#›</a:t>
            </a:fld>
            <a:endParaRPr lang="ru-RU"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BE83C3A8-71CC-42F4-AF22-6C23BA4B6B72}" type="datetime1">
              <a:rPr lang="ru-RU"/>
              <a:pPr>
                <a:defRPr/>
              </a:pPr>
              <a:t>04.04.2011</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CF48931A-1FB2-4F57-82C2-BEC677C83AE5}" type="slidenum">
              <a:rPr lang="ru-RU"/>
              <a:pPr>
                <a:defRPr/>
              </a:pPr>
              <a:t>‹#›</a:t>
            </a:fld>
            <a:endParaRPr lang="ru-RU"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F45740A4-48F9-4E20-8BCB-DCF1FCD58B20}" type="datetime1">
              <a:rPr lang="ru-RU"/>
              <a:pPr>
                <a:defRPr/>
              </a:pPr>
              <a:t>04.04.2011</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F97A2BB2-0615-4710-B3F6-FA1B6A3DB047}" type="slidenum">
              <a:rPr lang="ru-RU"/>
              <a:pPr>
                <a:defRPr/>
              </a:pPr>
              <a:t>‹#›</a:t>
            </a:fld>
            <a:endParaRPr lang="ru-RU"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A051B845-ABF0-452B-9208-C1F8A968909F}" type="datetime1">
              <a:rPr lang="ru-RU"/>
              <a:pPr>
                <a:defRPr/>
              </a:pPr>
              <a:t>04.04.2011</a:t>
            </a:fld>
            <a:endParaRPr lang="ru-RU" dirty="0"/>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D0952AE1-B56F-442D-B028-AC3E96C0BB72}" type="slidenum">
              <a:rPr lang="ru-RU"/>
              <a:pPr>
                <a:defRPr/>
              </a:pPr>
              <a:t>‹#›</a:t>
            </a:fld>
            <a:endParaRPr lang="ru-RU"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ECB606C4-C498-4DF6-BC61-6D5BE19D9F56}" type="datetime1">
              <a:rPr lang="ru-RU"/>
              <a:pPr>
                <a:defRPr/>
              </a:pPr>
              <a:t>04.04.2011</a:t>
            </a:fld>
            <a:endParaRPr lang="ru-RU" dirty="0"/>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2B9D68C7-9946-4A70-81B5-0286FF6CC2D7}" type="slidenum">
              <a:rPr lang="ru-RU"/>
              <a:pPr>
                <a:defRPr/>
              </a:pPr>
              <a:t>‹#›</a:t>
            </a:fld>
            <a:endParaRPr lang="ru-RU"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A5FF70E4-BE62-4120-807A-700EB629B160}" type="datetime1">
              <a:rPr lang="ru-RU"/>
              <a:pPr>
                <a:defRPr/>
              </a:pPr>
              <a:t>04.04.2011</a:t>
            </a:fld>
            <a:endParaRPr lang="ru-RU" dirty="0"/>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85AC10D9-7812-4FB9-B733-7A35DBA7BA4D}" type="slidenum">
              <a:rPr lang="ru-RU"/>
              <a:pPr>
                <a:defRPr/>
              </a:pPr>
              <a:t>‹#›</a:t>
            </a:fld>
            <a:endParaRPr lang="ru-RU"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A34D5777-F2BE-40D9-93B8-CC98F03C0395}" type="datetime1">
              <a:rPr lang="ru-RU"/>
              <a:pPr>
                <a:defRPr/>
              </a:pPr>
              <a:t>04.04.2011</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20A18ACF-2B80-437A-AB69-8ACC89D984CD}" type="slidenum">
              <a:rPr lang="ru-RU"/>
              <a:pPr>
                <a:defRPr/>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60C60F93-AE8D-4558-AF98-DDC6A55AB524}" type="datetime1">
              <a:rPr lang="ru-RU"/>
              <a:pPr>
                <a:defRPr/>
              </a:pPr>
              <a:t>04.04.2011</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1D1D9973-1C60-448B-BD23-C90160DC6249}" type="slidenum">
              <a:rPr lang="ru-RU"/>
              <a:pPr>
                <a:defRPr/>
              </a:pPr>
              <a:t>‹#›</a:t>
            </a:fld>
            <a:endParaRPr lang="ru-RU"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38F412A8-0291-481B-9AE3-03B1BFE8E960}" type="datetime1">
              <a:rPr lang="ru-RU"/>
              <a:pPr>
                <a:defRPr/>
              </a:pPr>
              <a:t>04.04.2011</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F5DBAEEE-9815-4428-8A0D-93F83DD8113A}" type="slidenum">
              <a:rPr lang="ru-RU"/>
              <a:pPr>
                <a:defRPr/>
              </a:pPr>
              <a:t>‹#›</a:t>
            </a:fld>
            <a:endParaRPr lang="ru-RU"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79C58333-85B3-4690-9588-6B5C0C3DDD88}" type="datetime1">
              <a:rPr lang="ru-RU"/>
              <a:pPr>
                <a:defRPr/>
              </a:pPr>
              <a:t>04.04.2011</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1909AF81-4B3C-4135-8061-BD707EC0DC1B}" type="slidenum">
              <a:rPr lang="ru-RU"/>
              <a:pPr>
                <a:defRPr/>
              </a:pPr>
              <a:t>‹#›</a:t>
            </a:fld>
            <a:endParaRPr lang="ru-RU"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680B02D0-6732-410B-9A1D-99E458D53CE2}" type="datetime1">
              <a:rPr lang="ru-RU"/>
              <a:pPr>
                <a:defRPr/>
              </a:pPr>
              <a:t>04.04.2011</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DC0F52AE-4655-44D2-A9F3-87D95FEB8304}" type="slidenum">
              <a:rPr lang="ru-RU"/>
              <a:pPr>
                <a:defRPr/>
              </a:pPr>
              <a:t>‹#›</a:t>
            </a:fld>
            <a:endParaRPr lang="ru-RU"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DE46280A-E400-435B-9CF9-C8C87BB47FC5}" type="datetime1">
              <a:rPr lang="ru-RU"/>
              <a:pPr>
                <a:defRPr/>
              </a:pPr>
              <a:t>04.04.2011</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39E5B390-7150-4F96-9778-2A2F88013949}" type="slidenum">
              <a:rPr lang="ru-RU"/>
              <a:pPr>
                <a:defRPr/>
              </a:pPr>
              <a:t>‹#›</a:t>
            </a:fld>
            <a:endParaRPr lang="ru-RU"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0A01D294-B22D-43C1-AA37-A93C1A9E72F7}" type="datetime1">
              <a:rPr lang="ru-RU"/>
              <a:pPr>
                <a:defRPr/>
              </a:pPr>
              <a:t>04.04.2011</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8BCA7ED7-C19A-4E80-9DDD-A080EC8D65DF}" type="slidenum">
              <a:rPr lang="ru-RU"/>
              <a:pPr>
                <a:defRPr/>
              </a:pPr>
              <a:t>‹#›</a:t>
            </a:fld>
            <a:endParaRPr lang="ru-RU"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C2E2B02E-7E89-4CB7-BB8B-746119D0A8B2}" type="datetime1">
              <a:rPr lang="ru-RU"/>
              <a:pPr>
                <a:defRPr/>
              </a:pPr>
              <a:t>04.04.2011</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7B1D0CF3-D160-42B1-AFB9-BF9E0A689ADF}" type="slidenum">
              <a:rPr lang="ru-RU"/>
              <a:pPr>
                <a:defRPr/>
              </a:pPr>
              <a:t>‹#›</a:t>
            </a:fld>
            <a:endParaRPr lang="ru-RU"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07284C9B-206A-41EB-A264-438D519A49A5}" type="datetime1">
              <a:rPr lang="ru-RU"/>
              <a:pPr>
                <a:defRPr/>
              </a:pPr>
              <a:t>04.04.2011</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8E010D6B-FFC0-4978-9063-E3A45EB087B8}" type="slidenum">
              <a:rPr lang="ru-RU"/>
              <a:pPr>
                <a:defRPr/>
              </a:pPr>
              <a:t>‹#›</a:t>
            </a:fld>
            <a:endParaRPr lang="ru-RU"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4C39552A-A290-4187-B9EA-F8C5ACEB46DB}" type="datetime1">
              <a:rPr lang="ru-RU"/>
              <a:pPr>
                <a:defRPr/>
              </a:pPr>
              <a:t>04.04.2011</a:t>
            </a:fld>
            <a:endParaRPr lang="ru-RU" dirty="0"/>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ADD93C74-80C5-4C23-8C23-A5E113AA7DB4}" type="slidenum">
              <a:rPr lang="ru-RU"/>
              <a:pPr>
                <a:defRPr/>
              </a:pPr>
              <a:t>‹#›</a:t>
            </a:fld>
            <a:endParaRPr lang="ru-RU"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649F15A3-7AE5-405D-80C3-9320217CE576}" type="datetime1">
              <a:rPr lang="ru-RU"/>
              <a:pPr>
                <a:defRPr/>
              </a:pPr>
              <a:t>04.04.2011</a:t>
            </a:fld>
            <a:endParaRPr lang="ru-RU" dirty="0"/>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D1E5A796-DC8C-4F6F-A70B-D03491FFF1B4}" type="slidenum">
              <a:rPr lang="ru-RU"/>
              <a:pPr>
                <a:defRPr/>
              </a:pPr>
              <a:t>‹#›</a:t>
            </a:fld>
            <a:endParaRPr lang="ru-RU"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BB4B8F09-254F-4E60-93E0-DEBDEB176798}" type="datetime1">
              <a:rPr lang="ru-RU"/>
              <a:pPr>
                <a:defRPr/>
              </a:pPr>
              <a:t>04.04.2011</a:t>
            </a:fld>
            <a:endParaRPr lang="ru-RU" dirty="0"/>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F0A9BB96-BB7E-42B8-A37B-99E2FB37BDBB}" type="slidenum">
              <a:rPr lang="ru-RU"/>
              <a:pPr>
                <a:defRPr/>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820D45F3-FF27-4AC9-988D-4D30FEF08A8D}" type="datetime1">
              <a:rPr lang="ru-RU"/>
              <a:pPr>
                <a:defRPr/>
              </a:pPr>
              <a:t>04.04.2011</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DB65692C-D6C7-4E8A-A253-053C2BAAD955}" type="slidenum">
              <a:rPr lang="ru-RU"/>
              <a:pPr>
                <a:defRPr/>
              </a:pPr>
              <a:t>‹#›</a:t>
            </a:fld>
            <a:endParaRPr lang="ru-RU"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5EA3E09E-F06E-460E-9EC2-1F68DA159360}" type="datetime1">
              <a:rPr lang="ru-RU"/>
              <a:pPr>
                <a:defRPr/>
              </a:pPr>
              <a:t>04.04.2011</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E9233560-5A50-4C22-8A02-85EF86F7E6DB}" type="slidenum">
              <a:rPr lang="ru-RU"/>
              <a:pPr>
                <a:defRPr/>
              </a:pPr>
              <a:t>‹#›</a:t>
            </a:fld>
            <a:endParaRPr lang="ru-RU"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C299FA92-9E4B-474D-8D6E-569CB4643BD9}" type="datetime1">
              <a:rPr lang="ru-RU"/>
              <a:pPr>
                <a:defRPr/>
              </a:pPr>
              <a:t>04.04.2011</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04EE4040-D88E-47C2-95C4-011E9EB69AC1}" type="slidenum">
              <a:rPr lang="ru-RU"/>
              <a:pPr>
                <a:defRPr/>
              </a:pPr>
              <a:t>‹#›</a:t>
            </a:fld>
            <a:endParaRPr lang="ru-RU"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EE8AF468-E507-4EE9-81FB-C6D21752C3EA}" type="datetime1">
              <a:rPr lang="ru-RU"/>
              <a:pPr>
                <a:defRPr/>
              </a:pPr>
              <a:t>04.04.2011</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9C85785F-D379-4114-85FA-35B3EF5B353D}" type="slidenum">
              <a:rPr lang="ru-RU"/>
              <a:pPr>
                <a:defRPr/>
              </a:pPr>
              <a:t>‹#›</a:t>
            </a:fld>
            <a:endParaRPr lang="ru-RU"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C21536A4-1845-47DF-B955-59F0E6D02393}" type="datetime1">
              <a:rPr lang="ru-RU"/>
              <a:pPr>
                <a:defRPr/>
              </a:pPr>
              <a:t>04.04.2011</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1743C4BB-4FC8-4D6C-8A13-01DE7A451CB2}" type="slidenum">
              <a:rPr lang="ru-RU"/>
              <a:pPr>
                <a:defRPr/>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D242C0EC-6836-4434-A63D-E3804ABACB66}" type="datetime1">
              <a:rPr lang="ru-RU"/>
              <a:pPr>
                <a:defRPr/>
              </a:pPr>
              <a:t>04.04.2011</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9423D5D7-58B1-456F-8A99-61210D85DAF1}" type="slidenum">
              <a:rPr lang="ru-RU"/>
              <a:pPr>
                <a:defRPr/>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2B3D0D27-9371-4050-B38D-FFAB1DB69429}" type="datetime1">
              <a:rPr lang="ru-RU"/>
              <a:pPr>
                <a:defRPr/>
              </a:pPr>
              <a:t>04.04.2011</a:t>
            </a:fld>
            <a:endParaRPr lang="ru-RU" dirty="0"/>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DCF68673-2109-4D59-9C0C-31C5F56CA4CD}" type="slidenum">
              <a:rPr lang="ru-RU"/>
              <a:pPr>
                <a:defRPr/>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DD551ADB-A2A2-46A9-AB25-BBD1325FB2D5}" type="datetime1">
              <a:rPr lang="ru-RU"/>
              <a:pPr>
                <a:defRPr/>
              </a:pPr>
              <a:t>04.04.2011</a:t>
            </a:fld>
            <a:endParaRPr lang="ru-RU" dirty="0"/>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4B9E36D0-CB3E-4992-93D8-0A1196736745}" type="slidenum">
              <a:rPr lang="ru-RU"/>
              <a:pPr>
                <a:defRPr/>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3116B320-CA45-4F88-B75F-3FC7DED8F2F8}" type="datetime1">
              <a:rPr lang="ru-RU"/>
              <a:pPr>
                <a:defRPr/>
              </a:pPr>
              <a:t>04.04.2011</a:t>
            </a:fld>
            <a:endParaRPr lang="ru-RU" dirty="0"/>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5A70F439-EE2C-4122-9138-41BDF7840E56}" type="slidenum">
              <a:rPr lang="ru-RU"/>
              <a:pPr>
                <a:defRPr/>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1368F78E-549B-4CE5-86A1-4E110B36D2B9}" type="datetime1">
              <a:rPr lang="ru-RU"/>
              <a:pPr>
                <a:defRPr/>
              </a:pPr>
              <a:t>04.04.2011</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CF0EC4A5-2A62-49EC-ABB2-2039560D4257}" type="slidenum">
              <a:rPr lang="ru-RU"/>
              <a:pPr>
                <a:defRPr/>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F4466BF3-D073-4961-912E-6A4E3A0FB70E}" type="datetime1">
              <a:rPr lang="ru-RU"/>
              <a:pPr>
                <a:defRPr/>
              </a:pPr>
              <a:t>04.04.2011</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6611AAFA-0330-4733-93EF-FC2B6DBC8526}" type="slidenum">
              <a:rPr lang="ru-RU"/>
              <a:pPr>
                <a:defRPr/>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wm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3.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3075"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3D1F6AC7-6CDB-4186-9623-815E7DDC62FE}" type="datetime1">
              <a:rPr lang="ru-RU"/>
              <a:pPr>
                <a:defRPr/>
              </a:pPr>
              <a:t>04.04.2011</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B9AA74B4-74EF-40C3-9A11-AC932EE1393E}" type="slidenum">
              <a:rPr lang="ru-RU"/>
              <a:pPr>
                <a:defRPr/>
              </a:pPr>
              <a:t>‹#›</a:t>
            </a:fld>
            <a:endParaRPr lang="ru-RU" dirty="0"/>
          </a:p>
        </p:txBody>
      </p:sp>
    </p:spTree>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Lst>
  <p:hf hdr="0" ftr="0" dt="0"/>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0" fontAlgn="base" hangingPunct="0">
        <a:spcBef>
          <a:spcPct val="0"/>
        </a:spcBef>
        <a:spcAft>
          <a:spcPct val="0"/>
        </a:spcAft>
        <a:defRPr sz="4400">
          <a:solidFill>
            <a:schemeClr val="tx1"/>
          </a:solidFill>
          <a:latin typeface="Verdana" pitchFamily="34" charset="0"/>
        </a:defRPr>
      </a:lvl6pPr>
      <a:lvl7pPr marL="914400" algn="ctr" rtl="0" eaLnBrk="0" fontAlgn="base" hangingPunct="0">
        <a:spcBef>
          <a:spcPct val="0"/>
        </a:spcBef>
        <a:spcAft>
          <a:spcPct val="0"/>
        </a:spcAft>
        <a:defRPr sz="4400">
          <a:solidFill>
            <a:schemeClr val="tx1"/>
          </a:solidFill>
          <a:latin typeface="Verdana" pitchFamily="34" charset="0"/>
        </a:defRPr>
      </a:lvl7pPr>
      <a:lvl8pPr marL="1371600" algn="ctr" rtl="0" eaLnBrk="0" fontAlgn="base" hangingPunct="0">
        <a:spcBef>
          <a:spcPct val="0"/>
        </a:spcBef>
        <a:spcAft>
          <a:spcPct val="0"/>
        </a:spcAft>
        <a:defRPr sz="4400">
          <a:solidFill>
            <a:schemeClr val="tx1"/>
          </a:solidFill>
          <a:latin typeface="Verdana" pitchFamily="34" charset="0"/>
        </a:defRPr>
      </a:lvl8pPr>
      <a:lvl9pPr marL="1828800" algn="ctr" rtl="0" eaLnBrk="0" fontAlgn="base" hangingPunct="0">
        <a:spcBef>
          <a:spcPct val="0"/>
        </a:spcBef>
        <a:spcAft>
          <a:spcPct val="0"/>
        </a:spcAft>
        <a:defRPr sz="4400">
          <a:solidFill>
            <a:schemeClr val="tx1"/>
          </a:solidFill>
          <a:latin typeface="Verdana" pitchFamily="34" charset="0"/>
        </a:defRPr>
      </a:lvl9pPr>
    </p:titleStyle>
    <p:bodyStyle>
      <a:lvl1pPr marL="342900" indent="-342900" algn="l" rtl="0" eaLnBrk="0" fontAlgn="base" hangingPunct="0">
        <a:spcBef>
          <a:spcPct val="20000"/>
        </a:spcBef>
        <a:spcAft>
          <a:spcPct val="0"/>
        </a:spcAft>
        <a:buFont typeface="Arial"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defRPr>
      </a:lvl5pPr>
      <a:lvl6pPr marL="2514600" indent="-228600" algn="l" rtl="0" eaLnBrk="0" fontAlgn="base" hangingPunct="0">
        <a:spcBef>
          <a:spcPct val="20000"/>
        </a:spcBef>
        <a:spcAft>
          <a:spcPct val="0"/>
        </a:spcAft>
        <a:buFont typeface="Arial" charset="0"/>
        <a:buChar char="»"/>
        <a:defRPr sz="2000">
          <a:solidFill>
            <a:schemeClr val="tx1"/>
          </a:solidFill>
          <a:latin typeface="+mn-lt"/>
        </a:defRPr>
      </a:lvl6pPr>
      <a:lvl7pPr marL="2971800" indent="-228600" algn="l" rtl="0" eaLnBrk="0" fontAlgn="base" hangingPunct="0">
        <a:spcBef>
          <a:spcPct val="20000"/>
        </a:spcBef>
        <a:spcAft>
          <a:spcPct val="0"/>
        </a:spcAft>
        <a:buFont typeface="Arial" charset="0"/>
        <a:buChar char="»"/>
        <a:defRPr sz="2000">
          <a:solidFill>
            <a:schemeClr val="tx1"/>
          </a:solidFill>
          <a:latin typeface="+mn-lt"/>
        </a:defRPr>
      </a:lvl7pPr>
      <a:lvl8pPr marL="3429000" indent="-228600" algn="l" rtl="0" eaLnBrk="0" fontAlgn="base" hangingPunct="0">
        <a:spcBef>
          <a:spcPct val="20000"/>
        </a:spcBef>
        <a:spcAft>
          <a:spcPct val="0"/>
        </a:spcAft>
        <a:buFont typeface="Arial" charset="0"/>
        <a:buChar char="»"/>
        <a:defRPr sz="2000">
          <a:solidFill>
            <a:schemeClr val="tx1"/>
          </a:solidFill>
          <a:latin typeface="+mn-lt"/>
        </a:defRPr>
      </a:lvl8pPr>
      <a:lvl9pPr marL="3886200" indent="-228600" algn="l" rtl="0" eaLnBrk="0" fontAlgn="base" hangingPunct="0">
        <a:spcBef>
          <a:spcPct val="20000"/>
        </a:spcBef>
        <a:spcAft>
          <a:spcPct val="0"/>
        </a:spcAft>
        <a:buFont typeface="Arial" charset="0"/>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098" name="Рисунок 6" descr="Back.jpg"/>
          <p:cNvPicPr>
            <a:picLocks noChangeAspect="1"/>
          </p:cNvPicPr>
          <p:nvPr userDrawn="1"/>
        </p:nvPicPr>
        <p:blipFill>
          <a:blip r:embed="rId13"/>
          <a:srcRect/>
          <a:stretch>
            <a:fillRect/>
          </a:stretch>
        </p:blipFill>
        <p:spPr bwMode="auto">
          <a:xfrm>
            <a:off x="0" y="0"/>
            <a:ext cx="9144000" cy="6858000"/>
          </a:xfrm>
          <a:prstGeom prst="rect">
            <a:avLst/>
          </a:prstGeom>
          <a:noFill/>
          <a:ln w="9525">
            <a:noFill/>
            <a:miter lim="800000"/>
            <a:headEnd/>
            <a:tailEnd/>
          </a:ln>
        </p:spPr>
      </p:pic>
      <p:sp>
        <p:nvSpPr>
          <p:cNvPr id="8" name="Подзаголовок 2"/>
          <p:cNvSpPr txBox="1">
            <a:spLocks/>
          </p:cNvSpPr>
          <p:nvPr userDrawn="1"/>
        </p:nvSpPr>
        <p:spPr>
          <a:xfrm>
            <a:off x="2286000" y="1143000"/>
            <a:ext cx="4286250" cy="1000125"/>
          </a:xfrm>
          <a:prstGeom prst="rect">
            <a:avLst/>
          </a:prstGeom>
        </p:spPr>
        <p:txBody>
          <a:bodyPr>
            <a:normAutofit/>
          </a:bodyPr>
          <a:lstStyle/>
          <a:p>
            <a:pPr algn="ctr">
              <a:spcBef>
                <a:spcPct val="20000"/>
              </a:spcBef>
              <a:defRPr/>
            </a:pPr>
            <a:r>
              <a:rPr lang="ru-RU" sz="1600">
                <a:solidFill>
                  <a:schemeClr val="bg1"/>
                </a:solidFill>
                <a:latin typeface="Verdana" pitchFamily="34" charset="0"/>
              </a:rPr>
              <a:t>Национальная ассоциация участников фондового рынка</a:t>
            </a:r>
          </a:p>
        </p:txBody>
      </p:sp>
      <p:pic>
        <p:nvPicPr>
          <p:cNvPr id="4100" name="Рисунок 8" descr="NAUFOR logo rus white.wmf"/>
          <p:cNvPicPr>
            <a:picLocks noChangeAspect="1"/>
          </p:cNvPicPr>
          <p:nvPr userDrawn="1"/>
        </p:nvPicPr>
        <p:blipFill>
          <a:blip r:embed="rId14"/>
          <a:srcRect/>
          <a:stretch>
            <a:fillRect/>
          </a:stretch>
        </p:blipFill>
        <p:spPr bwMode="auto">
          <a:xfrm>
            <a:off x="2786063" y="714375"/>
            <a:ext cx="3490912" cy="428625"/>
          </a:xfrm>
          <a:prstGeom prst="rect">
            <a:avLst/>
          </a:prstGeom>
          <a:noFill/>
          <a:ln w="9525">
            <a:noFill/>
            <a:miter lim="800000"/>
            <a:headEnd/>
            <a:tailEnd/>
          </a:ln>
        </p:spPr>
      </p:pic>
      <p:sp>
        <p:nvSpPr>
          <p:cNvPr id="4101"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4102"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fontAlgn="auto">
              <a:spcBef>
                <a:spcPts val="0"/>
              </a:spcBef>
              <a:spcAft>
                <a:spcPts val="0"/>
              </a:spcAft>
              <a:defRPr sz="1200">
                <a:solidFill>
                  <a:schemeClr val="tx1">
                    <a:tint val="75000"/>
                  </a:schemeClr>
                </a:solidFill>
                <a:latin typeface="+mn-lt"/>
              </a:defRPr>
            </a:lvl1pPr>
          </a:lstStyle>
          <a:p>
            <a:pPr>
              <a:defRPr/>
            </a:pPr>
            <a:fld id="{3314BA70-5569-48F2-9718-730603C7654F}" type="datetime1">
              <a:rPr lang="ru-RU"/>
              <a:pPr>
                <a:defRPr/>
              </a:pPr>
              <a:t>04.04.2011</a:t>
            </a:fld>
            <a:endParaRPr lang="ru-RU" dirty="0"/>
          </a:p>
        </p:txBody>
      </p:sp>
      <p:sp>
        <p:nvSpPr>
          <p:cNvPr id="11"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12"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3EA9DB4-8A26-47DD-ADED-0E0823CA1A3F}" type="slidenum">
              <a:rPr lang="ru-RU"/>
              <a:pPr>
                <a:defRPr/>
              </a:pPr>
              <a:t>‹#›</a:t>
            </a:fld>
            <a:endParaRPr lang="ru-RU" dirty="0"/>
          </a:p>
        </p:txBody>
      </p:sp>
    </p:spTree>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Lst>
  <p:hf hdr="0" ftr="0" dt="0"/>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0" fontAlgn="base" hangingPunct="0">
        <a:spcBef>
          <a:spcPct val="0"/>
        </a:spcBef>
        <a:spcAft>
          <a:spcPct val="0"/>
        </a:spcAft>
        <a:defRPr sz="4400">
          <a:solidFill>
            <a:schemeClr val="tx1"/>
          </a:solidFill>
          <a:latin typeface="Verdana" pitchFamily="34" charset="0"/>
        </a:defRPr>
      </a:lvl6pPr>
      <a:lvl7pPr marL="914400" algn="ctr" rtl="0" eaLnBrk="0" fontAlgn="base" hangingPunct="0">
        <a:spcBef>
          <a:spcPct val="0"/>
        </a:spcBef>
        <a:spcAft>
          <a:spcPct val="0"/>
        </a:spcAft>
        <a:defRPr sz="4400">
          <a:solidFill>
            <a:schemeClr val="tx1"/>
          </a:solidFill>
          <a:latin typeface="Verdana" pitchFamily="34" charset="0"/>
        </a:defRPr>
      </a:lvl7pPr>
      <a:lvl8pPr marL="1371600" algn="ctr" rtl="0" eaLnBrk="0" fontAlgn="base" hangingPunct="0">
        <a:spcBef>
          <a:spcPct val="0"/>
        </a:spcBef>
        <a:spcAft>
          <a:spcPct val="0"/>
        </a:spcAft>
        <a:defRPr sz="4400">
          <a:solidFill>
            <a:schemeClr val="tx1"/>
          </a:solidFill>
          <a:latin typeface="Verdana" pitchFamily="34" charset="0"/>
        </a:defRPr>
      </a:lvl8pPr>
      <a:lvl9pPr marL="1828800" algn="ctr" rtl="0" eaLnBrk="0" fontAlgn="base" hangingPunct="0">
        <a:spcBef>
          <a:spcPct val="0"/>
        </a:spcBef>
        <a:spcAft>
          <a:spcPct val="0"/>
        </a:spcAft>
        <a:defRPr sz="4400">
          <a:solidFill>
            <a:schemeClr val="tx1"/>
          </a:solidFill>
          <a:latin typeface="Verdana" pitchFamily="34" charset="0"/>
        </a:defRPr>
      </a:lvl9pPr>
    </p:titleStyle>
    <p:bodyStyle>
      <a:lvl1pPr marL="342900" indent="-342900" algn="l" rtl="0" eaLnBrk="0" fontAlgn="base" hangingPunct="0">
        <a:spcBef>
          <a:spcPct val="20000"/>
        </a:spcBef>
        <a:spcAft>
          <a:spcPct val="0"/>
        </a:spcAft>
        <a:buFont typeface="Arial"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defRPr>
      </a:lvl5pPr>
      <a:lvl6pPr marL="2514600" indent="-228600" algn="l" rtl="0" eaLnBrk="0" fontAlgn="base" hangingPunct="0">
        <a:spcBef>
          <a:spcPct val="20000"/>
        </a:spcBef>
        <a:spcAft>
          <a:spcPct val="0"/>
        </a:spcAft>
        <a:buFont typeface="Arial" charset="0"/>
        <a:buChar char="»"/>
        <a:defRPr sz="2000">
          <a:solidFill>
            <a:schemeClr val="tx1"/>
          </a:solidFill>
          <a:latin typeface="+mn-lt"/>
        </a:defRPr>
      </a:lvl6pPr>
      <a:lvl7pPr marL="2971800" indent="-228600" algn="l" rtl="0" eaLnBrk="0" fontAlgn="base" hangingPunct="0">
        <a:spcBef>
          <a:spcPct val="20000"/>
        </a:spcBef>
        <a:spcAft>
          <a:spcPct val="0"/>
        </a:spcAft>
        <a:buFont typeface="Arial" charset="0"/>
        <a:buChar char="»"/>
        <a:defRPr sz="2000">
          <a:solidFill>
            <a:schemeClr val="tx1"/>
          </a:solidFill>
          <a:latin typeface="+mn-lt"/>
        </a:defRPr>
      </a:lvl7pPr>
      <a:lvl8pPr marL="3429000" indent="-228600" algn="l" rtl="0" eaLnBrk="0" fontAlgn="base" hangingPunct="0">
        <a:spcBef>
          <a:spcPct val="20000"/>
        </a:spcBef>
        <a:spcAft>
          <a:spcPct val="0"/>
        </a:spcAft>
        <a:buFont typeface="Arial" charset="0"/>
        <a:buChar char="»"/>
        <a:defRPr sz="2000">
          <a:solidFill>
            <a:schemeClr val="tx1"/>
          </a:solidFill>
          <a:latin typeface="+mn-lt"/>
        </a:defRPr>
      </a:lvl8pPr>
      <a:lvl9pPr marL="3886200" indent="-228600" algn="l" rtl="0" eaLnBrk="0" fontAlgn="base" hangingPunct="0">
        <a:spcBef>
          <a:spcPct val="20000"/>
        </a:spcBef>
        <a:spcAft>
          <a:spcPct val="0"/>
        </a:spcAft>
        <a:buFont typeface="Arial" charset="0"/>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122" name="Рисунок 6" descr="Upper.jpg"/>
          <p:cNvPicPr>
            <a:picLocks noChangeAspect="1"/>
          </p:cNvPicPr>
          <p:nvPr userDrawn="1"/>
        </p:nvPicPr>
        <p:blipFill>
          <a:blip r:embed="rId13"/>
          <a:srcRect/>
          <a:stretch>
            <a:fillRect/>
          </a:stretch>
        </p:blipFill>
        <p:spPr bwMode="auto">
          <a:xfrm>
            <a:off x="0" y="0"/>
            <a:ext cx="9144000" cy="571500"/>
          </a:xfrm>
          <a:prstGeom prst="rect">
            <a:avLst/>
          </a:prstGeom>
          <a:noFill/>
          <a:ln w="9525">
            <a:noFill/>
            <a:miter lim="800000"/>
            <a:headEnd/>
            <a:tailEnd/>
          </a:ln>
        </p:spPr>
      </p:pic>
      <p:pic>
        <p:nvPicPr>
          <p:cNvPr id="5123" name="Рисунок 7" descr="NAUFOR logo rus white.wmf"/>
          <p:cNvPicPr>
            <a:picLocks noChangeAspect="1"/>
          </p:cNvPicPr>
          <p:nvPr userDrawn="1"/>
        </p:nvPicPr>
        <p:blipFill>
          <a:blip r:embed="rId14"/>
          <a:srcRect/>
          <a:stretch>
            <a:fillRect/>
          </a:stretch>
        </p:blipFill>
        <p:spPr bwMode="auto">
          <a:xfrm>
            <a:off x="71438" y="190500"/>
            <a:ext cx="1357312" cy="166688"/>
          </a:xfrm>
          <a:prstGeom prst="rect">
            <a:avLst/>
          </a:prstGeom>
          <a:noFill/>
          <a:ln w="9525">
            <a:noFill/>
            <a:miter lim="800000"/>
            <a:headEnd/>
            <a:tailEnd/>
          </a:ln>
        </p:spPr>
      </p:pic>
      <p:sp>
        <p:nvSpPr>
          <p:cNvPr id="5124"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5125"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9"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fontAlgn="auto">
              <a:spcBef>
                <a:spcPts val="0"/>
              </a:spcBef>
              <a:spcAft>
                <a:spcPts val="0"/>
              </a:spcAft>
              <a:defRPr sz="1200">
                <a:solidFill>
                  <a:schemeClr val="tx1">
                    <a:tint val="75000"/>
                  </a:schemeClr>
                </a:solidFill>
                <a:latin typeface="+mn-lt"/>
              </a:defRPr>
            </a:lvl1pPr>
          </a:lstStyle>
          <a:p>
            <a:pPr>
              <a:defRPr/>
            </a:pPr>
            <a:fld id="{8F4D9B1B-65A9-489D-A97F-12AF38100A7F}" type="datetime1">
              <a:rPr lang="ru-RU"/>
              <a:pPr>
                <a:defRPr/>
              </a:pPr>
              <a:t>04.04.2011</a:t>
            </a:fld>
            <a:endParaRPr lang="ru-RU" dirty="0"/>
          </a:p>
        </p:txBody>
      </p:sp>
      <p:sp>
        <p:nvSpPr>
          <p:cNvPr id="10"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11"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00B436ED-15EB-4976-88ED-7EBCD1D8E679}" type="slidenum">
              <a:rPr lang="ru-RU"/>
              <a:pPr>
                <a:defRPr/>
              </a:pPr>
              <a:t>‹#›</a:t>
            </a:fld>
            <a:endParaRPr lang="ru-RU" dirty="0"/>
          </a:p>
        </p:txBody>
      </p:sp>
    </p:spTree>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p:hf hdr="0" ftr="0" dt="0"/>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0" fontAlgn="base" hangingPunct="0">
        <a:spcBef>
          <a:spcPct val="0"/>
        </a:spcBef>
        <a:spcAft>
          <a:spcPct val="0"/>
        </a:spcAft>
        <a:defRPr sz="4400">
          <a:solidFill>
            <a:schemeClr val="tx1"/>
          </a:solidFill>
          <a:latin typeface="Verdana" pitchFamily="34" charset="0"/>
        </a:defRPr>
      </a:lvl6pPr>
      <a:lvl7pPr marL="914400" algn="ctr" rtl="0" eaLnBrk="0" fontAlgn="base" hangingPunct="0">
        <a:spcBef>
          <a:spcPct val="0"/>
        </a:spcBef>
        <a:spcAft>
          <a:spcPct val="0"/>
        </a:spcAft>
        <a:defRPr sz="4400">
          <a:solidFill>
            <a:schemeClr val="tx1"/>
          </a:solidFill>
          <a:latin typeface="Verdana" pitchFamily="34" charset="0"/>
        </a:defRPr>
      </a:lvl7pPr>
      <a:lvl8pPr marL="1371600" algn="ctr" rtl="0" eaLnBrk="0" fontAlgn="base" hangingPunct="0">
        <a:spcBef>
          <a:spcPct val="0"/>
        </a:spcBef>
        <a:spcAft>
          <a:spcPct val="0"/>
        </a:spcAft>
        <a:defRPr sz="4400">
          <a:solidFill>
            <a:schemeClr val="tx1"/>
          </a:solidFill>
          <a:latin typeface="Verdana" pitchFamily="34" charset="0"/>
        </a:defRPr>
      </a:lvl8pPr>
      <a:lvl9pPr marL="1828800" algn="ctr" rtl="0" eaLnBrk="0" fontAlgn="base" hangingPunct="0">
        <a:spcBef>
          <a:spcPct val="0"/>
        </a:spcBef>
        <a:spcAft>
          <a:spcPct val="0"/>
        </a:spcAft>
        <a:defRPr sz="4400">
          <a:solidFill>
            <a:schemeClr val="tx1"/>
          </a:solidFill>
          <a:latin typeface="Verdana" pitchFamily="34" charset="0"/>
        </a:defRPr>
      </a:lvl9pPr>
    </p:titleStyle>
    <p:bodyStyle>
      <a:lvl1pPr marL="342900" indent="-342900" algn="l" rtl="0" eaLnBrk="0" fontAlgn="base" hangingPunct="0">
        <a:spcBef>
          <a:spcPct val="20000"/>
        </a:spcBef>
        <a:spcAft>
          <a:spcPct val="0"/>
        </a:spcAft>
        <a:buFont typeface="Arial"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defRPr>
      </a:lvl5pPr>
      <a:lvl6pPr marL="2514600" indent="-228600" algn="l" rtl="0" eaLnBrk="0" fontAlgn="base" hangingPunct="0">
        <a:spcBef>
          <a:spcPct val="20000"/>
        </a:spcBef>
        <a:spcAft>
          <a:spcPct val="0"/>
        </a:spcAft>
        <a:buFont typeface="Arial" charset="0"/>
        <a:buChar char="»"/>
        <a:defRPr sz="2000">
          <a:solidFill>
            <a:schemeClr val="tx1"/>
          </a:solidFill>
          <a:latin typeface="+mn-lt"/>
        </a:defRPr>
      </a:lvl6pPr>
      <a:lvl7pPr marL="2971800" indent="-228600" algn="l" rtl="0" eaLnBrk="0" fontAlgn="base" hangingPunct="0">
        <a:spcBef>
          <a:spcPct val="20000"/>
        </a:spcBef>
        <a:spcAft>
          <a:spcPct val="0"/>
        </a:spcAft>
        <a:buFont typeface="Arial" charset="0"/>
        <a:buChar char="»"/>
        <a:defRPr sz="2000">
          <a:solidFill>
            <a:schemeClr val="tx1"/>
          </a:solidFill>
          <a:latin typeface="+mn-lt"/>
        </a:defRPr>
      </a:lvl7pPr>
      <a:lvl8pPr marL="3429000" indent="-228600" algn="l" rtl="0" eaLnBrk="0" fontAlgn="base" hangingPunct="0">
        <a:spcBef>
          <a:spcPct val="20000"/>
        </a:spcBef>
        <a:spcAft>
          <a:spcPct val="0"/>
        </a:spcAft>
        <a:buFont typeface="Arial" charset="0"/>
        <a:buChar char="»"/>
        <a:defRPr sz="2000">
          <a:solidFill>
            <a:schemeClr val="tx1"/>
          </a:solidFill>
          <a:latin typeface="+mn-lt"/>
        </a:defRPr>
      </a:lvl8pPr>
      <a:lvl9pPr marL="3886200" indent="-228600" algn="l" rtl="0" eaLnBrk="0" fontAlgn="base" hangingPunct="0">
        <a:spcBef>
          <a:spcPct val="20000"/>
        </a:spcBef>
        <a:spcAft>
          <a:spcPct val="0"/>
        </a:spcAft>
        <a:buFont typeface="Arial" charset="0"/>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9.xml"/><Relationship Id="rId1" Type="http://schemas.openxmlformats.org/officeDocument/2006/relationships/vmlDrawing" Target="../drawings/vmlDrawing1.vml"/><Relationship Id="rId4" Type="http://schemas.openxmlformats.org/officeDocument/2006/relationships/oleObject" Target="../embeddings/_____Microsoft_Office_Excel_97-20031.xls"/></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9.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idx="4294967295"/>
          </p:nvPr>
        </p:nvSpPr>
        <p:spPr>
          <a:xfrm>
            <a:off x="214313" y="2571750"/>
            <a:ext cx="8643937" cy="1470025"/>
          </a:xfrm>
        </p:spPr>
        <p:txBody>
          <a:bodyPr rtlCol="0">
            <a:normAutofit/>
          </a:bodyPr>
          <a:lstStyle/>
          <a:p>
            <a:pPr eaLnBrk="1" fontAlgn="auto" hangingPunct="1">
              <a:spcAft>
                <a:spcPts val="0"/>
              </a:spcAft>
              <a:defRPr/>
            </a:pPr>
            <a:r>
              <a:rPr lang="ru-RU" sz="2800" b="1" kern="1200" dirty="0" smtClean="0">
                <a:solidFill>
                  <a:schemeClr val="bg1"/>
                </a:solidFill>
              </a:rPr>
              <a:t>Индустрия и инфраструктура рынка </a:t>
            </a:r>
            <a:r>
              <a:rPr lang="ru-RU" sz="2800" b="1" kern="1200" dirty="0">
                <a:solidFill>
                  <a:schemeClr val="bg1"/>
                </a:solidFill>
              </a:rPr>
              <a:t>ценных бумаг</a:t>
            </a:r>
          </a:p>
        </p:txBody>
      </p:sp>
      <p:sp>
        <p:nvSpPr>
          <p:cNvPr id="6147" name="Подзаголовок 2"/>
          <p:cNvSpPr>
            <a:spLocks noGrp="1"/>
          </p:cNvSpPr>
          <p:nvPr>
            <p:ph type="subTitle" idx="4294967295"/>
          </p:nvPr>
        </p:nvSpPr>
        <p:spPr>
          <a:xfrm>
            <a:off x="1357313" y="5214938"/>
            <a:ext cx="6400800" cy="1181100"/>
          </a:xfrm>
        </p:spPr>
        <p:txBody>
          <a:bodyPr/>
          <a:lstStyle/>
          <a:p>
            <a:pPr marL="0" indent="0" algn="ctr" eaLnBrk="1" hangingPunct="1">
              <a:buFont typeface="Arial" charset="0"/>
              <a:buNone/>
            </a:pPr>
            <a:r>
              <a:rPr lang="ru-RU" smtClean="0">
                <a:solidFill>
                  <a:schemeClr val="bg1"/>
                </a:solidFill>
              </a:rPr>
              <a:t>4 апреля </a:t>
            </a:r>
            <a:r>
              <a:rPr lang="en-US" smtClean="0">
                <a:solidFill>
                  <a:schemeClr val="bg1"/>
                </a:solidFill>
              </a:rPr>
              <a:t>201</a:t>
            </a:r>
            <a:r>
              <a:rPr lang="ru-RU" smtClean="0">
                <a:solidFill>
                  <a:schemeClr val="bg1"/>
                </a:solidFill>
              </a:rPr>
              <a:t>1</a:t>
            </a:r>
            <a:endParaRPr lang="en-US" smtClean="0">
              <a:solidFill>
                <a:schemeClr val="bg1"/>
              </a:solidFill>
            </a:endParaRPr>
          </a:p>
          <a:p>
            <a:pPr marL="0" indent="0" algn="ctr" eaLnBrk="1" hangingPunct="1">
              <a:buFont typeface="Arial" charset="0"/>
              <a:buNone/>
            </a:pPr>
            <a:endParaRPr lang="ru-RU" smtClean="0">
              <a:solidFill>
                <a:schemeClr val="bg1"/>
              </a:solidFill>
            </a:endParaRPr>
          </a:p>
        </p:txBody>
      </p:sp>
    </p:spTree>
  </p:cSld>
  <p:clrMapOvr>
    <a:masterClrMapping/>
  </p:clrMapOvr>
  <p:transition advTm="2015"/>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1571625" y="0"/>
            <a:ext cx="7572375" cy="500063"/>
          </a:xfrm>
        </p:spPr>
        <p:txBody>
          <a:bodyPr rtlCol="0">
            <a:normAutofit/>
          </a:bodyPr>
          <a:lstStyle/>
          <a:p>
            <a:pPr eaLnBrk="1" fontAlgn="auto" hangingPunct="1">
              <a:spcAft>
                <a:spcPts val="0"/>
              </a:spcAft>
              <a:defRPr/>
            </a:pPr>
            <a:r>
              <a:rPr lang="ru-RU" sz="2000" kern="1200" dirty="0" smtClean="0">
                <a:solidFill>
                  <a:schemeClr val="bg1"/>
                </a:solidFill>
              </a:rPr>
              <a:t>Мировая инфраструктура: 5</a:t>
            </a:r>
            <a:r>
              <a:rPr lang="en-US" sz="2000" kern="1200" dirty="0" smtClean="0">
                <a:solidFill>
                  <a:schemeClr val="bg1"/>
                </a:solidFill>
              </a:rPr>
              <a:t> </a:t>
            </a:r>
            <a:r>
              <a:rPr lang="ru-RU" sz="2000" kern="1200" dirty="0" smtClean="0">
                <a:solidFill>
                  <a:schemeClr val="bg1"/>
                </a:solidFill>
              </a:rPr>
              <a:t>лет консолидации</a:t>
            </a:r>
            <a:endParaRPr lang="ru-RU" sz="2000" kern="1200" dirty="0">
              <a:solidFill>
                <a:schemeClr val="bg1"/>
              </a:solidFill>
            </a:endParaRPr>
          </a:p>
        </p:txBody>
      </p:sp>
      <p:sp>
        <p:nvSpPr>
          <p:cNvPr id="13315" name="Содержимое 2"/>
          <p:cNvSpPr txBox="1">
            <a:spLocks/>
          </p:cNvSpPr>
          <p:nvPr/>
        </p:nvSpPr>
        <p:spPr bwMode="auto">
          <a:xfrm>
            <a:off x="428596" y="714356"/>
            <a:ext cx="8358246" cy="5572164"/>
          </a:xfrm>
          <a:prstGeom prst="rect">
            <a:avLst/>
          </a:prstGeom>
          <a:noFill/>
          <a:ln w="9525">
            <a:noFill/>
            <a:miter lim="800000"/>
            <a:headEnd/>
            <a:tailEnd/>
          </a:ln>
        </p:spPr>
        <p:txBody>
          <a:bodyPr/>
          <a:lstStyle/>
          <a:p>
            <a:pPr>
              <a:buFont typeface="Arial" pitchFamily="34" charset="0"/>
              <a:buChar char="•"/>
              <a:defRPr/>
            </a:pPr>
            <a:r>
              <a:rPr lang="en-US" sz="2000" dirty="0" smtClean="0">
                <a:solidFill>
                  <a:schemeClr val="accent1">
                    <a:lumMod val="75000"/>
                  </a:schemeClr>
                </a:solidFill>
              </a:rPr>
              <a:t>Chicago Mercantile </a:t>
            </a:r>
            <a:r>
              <a:rPr lang="en-US" sz="2000" dirty="0" err="1" smtClean="0">
                <a:solidFill>
                  <a:schemeClr val="accent1">
                    <a:lumMod val="75000"/>
                  </a:schemeClr>
                </a:solidFill>
              </a:rPr>
              <a:t>Exchange+Chicago</a:t>
            </a:r>
            <a:r>
              <a:rPr lang="en-US" sz="2000" dirty="0" smtClean="0">
                <a:solidFill>
                  <a:schemeClr val="accent1">
                    <a:lumMod val="75000"/>
                  </a:schemeClr>
                </a:solidFill>
              </a:rPr>
              <a:t> Board of Trade (</a:t>
            </a:r>
            <a:r>
              <a:rPr lang="ru-RU" sz="2000" dirty="0" smtClean="0">
                <a:solidFill>
                  <a:schemeClr val="accent1">
                    <a:lumMod val="75000"/>
                  </a:schemeClr>
                </a:solidFill>
              </a:rPr>
              <a:t>17.10.2006</a:t>
            </a:r>
            <a:r>
              <a:rPr lang="en-US" sz="2000" dirty="0" smtClean="0">
                <a:solidFill>
                  <a:schemeClr val="accent1">
                    <a:lumMod val="75000"/>
                  </a:schemeClr>
                </a:solidFill>
              </a:rPr>
              <a:t>)</a:t>
            </a:r>
          </a:p>
          <a:p>
            <a:pPr>
              <a:buFont typeface="Arial" pitchFamily="34" charset="0"/>
              <a:buChar char="•"/>
              <a:defRPr/>
            </a:pPr>
            <a:r>
              <a:rPr lang="en-US" sz="2000" dirty="0" smtClean="0">
                <a:solidFill>
                  <a:schemeClr val="accent1">
                    <a:lumMod val="75000"/>
                  </a:schemeClr>
                </a:solidFill>
              </a:rPr>
              <a:t>NASDAQ+OMX</a:t>
            </a:r>
            <a:r>
              <a:rPr lang="ru-RU" sz="2000" dirty="0" smtClean="0">
                <a:solidFill>
                  <a:schemeClr val="accent1">
                    <a:lumMod val="75000"/>
                  </a:schemeClr>
                </a:solidFill>
              </a:rPr>
              <a:t> </a:t>
            </a:r>
            <a:r>
              <a:rPr lang="ru-RU" sz="2000" dirty="0" smtClean="0">
                <a:solidFill>
                  <a:schemeClr val="accent1">
                    <a:lumMod val="75000"/>
                  </a:schemeClr>
                </a:solidFill>
              </a:rPr>
              <a:t>(25.05.2007 )+</a:t>
            </a:r>
            <a:r>
              <a:rPr lang="en-US" sz="2000" dirty="0" smtClean="0">
                <a:solidFill>
                  <a:schemeClr val="accent1">
                    <a:lumMod val="75000"/>
                  </a:schemeClr>
                </a:solidFill>
              </a:rPr>
              <a:t>Philadelphia Stock Exchange</a:t>
            </a:r>
            <a:r>
              <a:rPr lang="ru-RU" sz="2000" dirty="0" smtClean="0">
                <a:solidFill>
                  <a:schemeClr val="accent1">
                    <a:lumMod val="75000"/>
                  </a:schemeClr>
                </a:solidFill>
              </a:rPr>
              <a:t> (07.11.2007)</a:t>
            </a:r>
            <a:endParaRPr lang="en-US" sz="2000" dirty="0" smtClean="0">
              <a:solidFill>
                <a:schemeClr val="accent1">
                  <a:lumMod val="75000"/>
                </a:schemeClr>
              </a:solidFill>
            </a:endParaRPr>
          </a:p>
          <a:p>
            <a:pPr>
              <a:buFont typeface="Arial" pitchFamily="34" charset="0"/>
              <a:buChar char="•"/>
              <a:defRPr/>
            </a:pPr>
            <a:r>
              <a:rPr lang="en-US" sz="2000" dirty="0" smtClean="0">
                <a:solidFill>
                  <a:schemeClr val="accent1">
                    <a:lumMod val="75000"/>
                  </a:schemeClr>
                </a:solidFill>
              </a:rPr>
              <a:t>Toronto Stock Exchange</a:t>
            </a:r>
            <a:r>
              <a:rPr lang="ru-RU" sz="2000" dirty="0" smtClean="0">
                <a:solidFill>
                  <a:schemeClr val="accent1">
                    <a:lumMod val="75000"/>
                  </a:schemeClr>
                </a:solidFill>
              </a:rPr>
              <a:t> и</a:t>
            </a:r>
            <a:r>
              <a:rPr lang="en-US" sz="2000" dirty="0" smtClean="0">
                <a:solidFill>
                  <a:schemeClr val="accent1">
                    <a:lumMod val="75000"/>
                  </a:schemeClr>
                </a:solidFill>
              </a:rPr>
              <a:t> Montreal Exchange</a:t>
            </a:r>
            <a:r>
              <a:rPr lang="ru-RU" sz="2000" dirty="0" smtClean="0">
                <a:solidFill>
                  <a:schemeClr val="accent1">
                    <a:lumMod val="75000"/>
                  </a:schemeClr>
                </a:solidFill>
              </a:rPr>
              <a:t> (11.12.2007)</a:t>
            </a:r>
          </a:p>
          <a:p>
            <a:pPr>
              <a:buFont typeface="Arial" pitchFamily="34" charset="0"/>
              <a:buChar char="•"/>
              <a:defRPr/>
            </a:pPr>
            <a:r>
              <a:rPr lang="en-US" sz="2000" dirty="0" err="1" smtClean="0">
                <a:solidFill>
                  <a:schemeClr val="accent1">
                    <a:lumMod val="75000"/>
                  </a:schemeClr>
                </a:solidFill>
              </a:rPr>
              <a:t>NYSE+Archipelago</a:t>
            </a:r>
            <a:r>
              <a:rPr lang="en-US" sz="2000" dirty="0" smtClean="0">
                <a:solidFill>
                  <a:schemeClr val="accent1">
                    <a:lumMod val="75000"/>
                  </a:schemeClr>
                </a:solidFill>
              </a:rPr>
              <a:t> Holdings (</a:t>
            </a:r>
            <a:r>
              <a:rPr lang="ru-RU" sz="2000" dirty="0" smtClean="0">
                <a:solidFill>
                  <a:schemeClr val="accent1">
                    <a:lumMod val="75000"/>
                  </a:schemeClr>
                </a:solidFill>
              </a:rPr>
              <a:t>07.03.2006 </a:t>
            </a:r>
            <a:r>
              <a:rPr lang="en-US" sz="2000" dirty="0" smtClean="0">
                <a:solidFill>
                  <a:schemeClr val="accent1">
                    <a:lumMod val="75000"/>
                  </a:schemeClr>
                </a:solidFill>
              </a:rPr>
              <a:t>)+</a:t>
            </a:r>
            <a:r>
              <a:rPr lang="en-US" sz="2000" dirty="0" err="1" smtClean="0">
                <a:solidFill>
                  <a:schemeClr val="accent1">
                    <a:lumMod val="75000"/>
                  </a:schemeClr>
                </a:solidFill>
              </a:rPr>
              <a:t>Euronext</a:t>
            </a:r>
            <a:r>
              <a:rPr lang="ru-RU" sz="2000" dirty="0" smtClean="0">
                <a:solidFill>
                  <a:schemeClr val="accent1">
                    <a:lumMod val="75000"/>
                  </a:schemeClr>
                </a:solidFill>
              </a:rPr>
              <a:t> </a:t>
            </a:r>
            <a:r>
              <a:rPr lang="en-US" sz="2000" dirty="0" smtClean="0">
                <a:solidFill>
                  <a:schemeClr val="accent1">
                    <a:lumMod val="75000"/>
                  </a:schemeClr>
                </a:solidFill>
              </a:rPr>
              <a:t>(</a:t>
            </a:r>
            <a:r>
              <a:rPr lang="ru-RU" sz="2000" dirty="0" smtClean="0">
                <a:solidFill>
                  <a:schemeClr val="accent1">
                    <a:lumMod val="75000"/>
                  </a:schemeClr>
                </a:solidFill>
              </a:rPr>
              <a:t>22.05.2006</a:t>
            </a:r>
            <a:r>
              <a:rPr lang="en-US" sz="2000" dirty="0" smtClean="0">
                <a:solidFill>
                  <a:schemeClr val="accent1">
                    <a:lumMod val="75000"/>
                  </a:schemeClr>
                </a:solidFill>
              </a:rPr>
              <a:t>)</a:t>
            </a:r>
            <a:r>
              <a:rPr lang="ru-RU" sz="2000" dirty="0" smtClean="0">
                <a:solidFill>
                  <a:schemeClr val="accent1">
                    <a:lumMod val="75000"/>
                  </a:schemeClr>
                </a:solidFill>
              </a:rPr>
              <a:t>+</a:t>
            </a:r>
            <a:r>
              <a:rPr lang="en-US" sz="2000" dirty="0" smtClean="0">
                <a:solidFill>
                  <a:schemeClr val="accent1">
                    <a:lumMod val="75000"/>
                  </a:schemeClr>
                </a:solidFill>
              </a:rPr>
              <a:t>American Stock Exchange</a:t>
            </a:r>
            <a:r>
              <a:rPr lang="ru-RU" sz="2000" dirty="0" smtClean="0">
                <a:solidFill>
                  <a:schemeClr val="accent1">
                    <a:lumMod val="75000"/>
                  </a:schemeClr>
                </a:solidFill>
              </a:rPr>
              <a:t> (17.01.2008 )</a:t>
            </a:r>
          </a:p>
          <a:p>
            <a:pPr>
              <a:buFont typeface="Arial" pitchFamily="34" charset="0"/>
              <a:buChar char="•"/>
              <a:defRPr/>
            </a:pPr>
            <a:r>
              <a:rPr lang="en-US" sz="2000" dirty="0" smtClean="0">
                <a:solidFill>
                  <a:schemeClr val="accent1">
                    <a:lumMod val="75000"/>
                  </a:schemeClr>
                </a:solidFill>
              </a:rPr>
              <a:t>CME Group</a:t>
            </a:r>
            <a:r>
              <a:rPr lang="ru-RU" sz="2000" dirty="0" smtClean="0">
                <a:solidFill>
                  <a:schemeClr val="accent1">
                    <a:lumMod val="75000"/>
                  </a:schemeClr>
                </a:solidFill>
              </a:rPr>
              <a:t>+</a:t>
            </a:r>
            <a:r>
              <a:rPr lang="en-US" sz="2000" dirty="0" err="1" smtClean="0">
                <a:solidFill>
                  <a:schemeClr val="accent1">
                    <a:lumMod val="75000"/>
                  </a:schemeClr>
                </a:solidFill>
              </a:rPr>
              <a:t>Nymex</a:t>
            </a:r>
            <a:r>
              <a:rPr lang="ru-RU" sz="2000" dirty="0" smtClean="0">
                <a:solidFill>
                  <a:schemeClr val="accent1">
                    <a:lumMod val="75000"/>
                  </a:schemeClr>
                </a:solidFill>
              </a:rPr>
              <a:t> (28.01.2008 )</a:t>
            </a:r>
          </a:p>
          <a:p>
            <a:pPr>
              <a:buFont typeface="Arial" pitchFamily="34" charset="0"/>
              <a:buChar char="•"/>
              <a:defRPr/>
            </a:pPr>
            <a:r>
              <a:rPr lang="pt-BR" sz="2000" dirty="0" smtClean="0">
                <a:solidFill>
                  <a:schemeClr val="accent1">
                    <a:lumMod val="75000"/>
                  </a:schemeClr>
                </a:solidFill>
              </a:rPr>
              <a:t>Dubai Financial Market</a:t>
            </a:r>
            <a:r>
              <a:rPr lang="ru-RU" sz="2000" dirty="0" smtClean="0">
                <a:solidFill>
                  <a:schemeClr val="accent1">
                    <a:lumMod val="75000"/>
                  </a:schemeClr>
                </a:solidFill>
              </a:rPr>
              <a:t>+</a:t>
            </a:r>
            <a:r>
              <a:rPr lang="pt-BR" sz="2000" dirty="0" smtClean="0">
                <a:solidFill>
                  <a:schemeClr val="accent1">
                    <a:lumMod val="75000"/>
                  </a:schemeClr>
                </a:solidFill>
              </a:rPr>
              <a:t>Nasdaq Dubai</a:t>
            </a:r>
            <a:r>
              <a:rPr lang="ru-RU" sz="2000" dirty="0" smtClean="0">
                <a:solidFill>
                  <a:schemeClr val="accent1">
                    <a:lumMod val="75000"/>
                  </a:schemeClr>
                </a:solidFill>
              </a:rPr>
              <a:t> (22.12.2009 )</a:t>
            </a:r>
          </a:p>
          <a:p>
            <a:pPr>
              <a:buFont typeface="Arial" pitchFamily="34" charset="0"/>
              <a:buChar char="•"/>
              <a:defRPr/>
            </a:pPr>
            <a:r>
              <a:rPr lang="en-US" sz="2000" dirty="0" smtClean="0">
                <a:solidFill>
                  <a:schemeClr val="accent1">
                    <a:lumMod val="75000"/>
                  </a:schemeClr>
                </a:solidFill>
              </a:rPr>
              <a:t>Australian Stock Exchange</a:t>
            </a:r>
            <a:r>
              <a:rPr lang="ru-RU" sz="2000" dirty="0" smtClean="0">
                <a:solidFill>
                  <a:schemeClr val="accent1">
                    <a:lumMod val="75000"/>
                  </a:schemeClr>
                </a:solidFill>
              </a:rPr>
              <a:t>+</a:t>
            </a:r>
            <a:r>
              <a:rPr lang="en-US" sz="2000" dirty="0" smtClean="0">
                <a:solidFill>
                  <a:schemeClr val="accent1">
                    <a:lumMod val="75000"/>
                  </a:schemeClr>
                </a:solidFill>
              </a:rPr>
              <a:t>Singapore</a:t>
            </a:r>
            <a:r>
              <a:rPr lang="ru-RU" sz="2000" dirty="0" smtClean="0">
                <a:solidFill>
                  <a:schemeClr val="accent1">
                    <a:lumMod val="75000"/>
                  </a:schemeClr>
                </a:solidFill>
              </a:rPr>
              <a:t> </a:t>
            </a:r>
            <a:r>
              <a:rPr lang="en-US" sz="2000" dirty="0" smtClean="0">
                <a:solidFill>
                  <a:schemeClr val="accent1">
                    <a:lumMod val="75000"/>
                  </a:schemeClr>
                </a:solidFill>
              </a:rPr>
              <a:t>Exchange</a:t>
            </a:r>
            <a:r>
              <a:rPr lang="ru-RU" sz="2000" dirty="0" smtClean="0">
                <a:solidFill>
                  <a:schemeClr val="accent1">
                    <a:lumMod val="75000"/>
                  </a:schemeClr>
                </a:solidFill>
              </a:rPr>
              <a:t> (25.10.2010)</a:t>
            </a:r>
          </a:p>
          <a:p>
            <a:pPr>
              <a:buFont typeface="Arial" pitchFamily="34" charset="0"/>
              <a:buChar char="•"/>
              <a:defRPr/>
            </a:pPr>
            <a:r>
              <a:rPr lang="en-US" sz="2000" dirty="0" smtClean="0">
                <a:solidFill>
                  <a:schemeClr val="accent1">
                    <a:lumMod val="75000"/>
                  </a:schemeClr>
                </a:solidFill>
              </a:rPr>
              <a:t>London Stock Exchange</a:t>
            </a:r>
            <a:r>
              <a:rPr lang="ru-RU" sz="2000" dirty="0" smtClean="0">
                <a:solidFill>
                  <a:schemeClr val="accent1">
                    <a:lumMod val="75000"/>
                  </a:schemeClr>
                </a:solidFill>
              </a:rPr>
              <a:t>+</a:t>
            </a:r>
            <a:r>
              <a:rPr lang="en-US" sz="2000" dirty="0" err="1" smtClean="0">
                <a:solidFill>
                  <a:schemeClr val="accent1">
                    <a:lumMod val="75000"/>
                  </a:schemeClr>
                </a:solidFill>
              </a:rPr>
              <a:t>Borsa</a:t>
            </a:r>
            <a:r>
              <a:rPr lang="en-US" sz="2000" dirty="0" smtClean="0">
                <a:solidFill>
                  <a:schemeClr val="accent1">
                    <a:lumMod val="75000"/>
                  </a:schemeClr>
                </a:solidFill>
              </a:rPr>
              <a:t> </a:t>
            </a:r>
            <a:r>
              <a:rPr lang="en-US" sz="2000" dirty="0" err="1" smtClean="0">
                <a:solidFill>
                  <a:schemeClr val="accent1">
                    <a:lumMod val="75000"/>
                  </a:schemeClr>
                </a:solidFill>
              </a:rPr>
              <a:t>Italiana</a:t>
            </a:r>
            <a:r>
              <a:rPr lang="ru-RU" sz="2000" dirty="0" smtClean="0">
                <a:solidFill>
                  <a:schemeClr val="accent1">
                    <a:lumMod val="75000"/>
                  </a:schemeClr>
                </a:solidFill>
              </a:rPr>
              <a:t> (20.07.2007)+</a:t>
            </a:r>
            <a:r>
              <a:rPr lang="de-CH" sz="2000" dirty="0" err="1" smtClean="0">
                <a:solidFill>
                  <a:schemeClr val="accent1">
                    <a:lumMod val="75000"/>
                  </a:schemeClr>
                </a:solidFill>
              </a:rPr>
              <a:t>Turquoise</a:t>
            </a:r>
            <a:r>
              <a:rPr lang="ru-RU" sz="2000" dirty="0" smtClean="0">
                <a:solidFill>
                  <a:schemeClr val="accent1">
                    <a:lumMod val="75000"/>
                  </a:schemeClr>
                </a:solidFill>
              </a:rPr>
              <a:t> (20.12.2009 )</a:t>
            </a:r>
            <a:r>
              <a:rPr lang="en-US" sz="2000" dirty="0" smtClean="0">
                <a:solidFill>
                  <a:schemeClr val="accent1">
                    <a:lumMod val="75000"/>
                  </a:schemeClr>
                </a:solidFill>
              </a:rPr>
              <a:t>+Toronto stock exchange</a:t>
            </a:r>
            <a:r>
              <a:rPr lang="ru-RU" sz="2000" dirty="0" smtClean="0">
                <a:solidFill>
                  <a:schemeClr val="accent1">
                    <a:lumMod val="75000"/>
                  </a:schemeClr>
                </a:solidFill>
              </a:rPr>
              <a:t> (08.02.2011)</a:t>
            </a:r>
            <a:endParaRPr lang="en-US" sz="2000" dirty="0" smtClean="0">
              <a:solidFill>
                <a:schemeClr val="accent1">
                  <a:lumMod val="75000"/>
                </a:schemeClr>
              </a:solidFill>
            </a:endParaRPr>
          </a:p>
          <a:p>
            <a:pPr>
              <a:buFont typeface="Arial" pitchFamily="34" charset="0"/>
              <a:buChar char="•"/>
              <a:defRPr/>
            </a:pPr>
            <a:r>
              <a:rPr lang="de-DE" sz="2000" dirty="0" smtClean="0">
                <a:solidFill>
                  <a:schemeClr val="accent1">
                    <a:lumMod val="75000"/>
                  </a:schemeClr>
                </a:solidFill>
              </a:rPr>
              <a:t>Deutsche Börse</a:t>
            </a:r>
            <a:r>
              <a:rPr lang="ru-RU" sz="2000" dirty="0" smtClean="0">
                <a:solidFill>
                  <a:schemeClr val="accent1">
                    <a:lumMod val="75000"/>
                  </a:schemeClr>
                </a:solidFill>
              </a:rPr>
              <a:t>+</a:t>
            </a:r>
            <a:r>
              <a:rPr lang="de-DE" sz="2000" dirty="0" smtClean="0">
                <a:solidFill>
                  <a:schemeClr val="accent1">
                    <a:lumMod val="75000"/>
                  </a:schemeClr>
                </a:solidFill>
              </a:rPr>
              <a:t>NYSE Euronext</a:t>
            </a:r>
            <a:r>
              <a:rPr lang="ru-RU" sz="2000" dirty="0" smtClean="0">
                <a:solidFill>
                  <a:schemeClr val="accent1">
                    <a:lumMod val="75000"/>
                  </a:schemeClr>
                </a:solidFill>
              </a:rPr>
              <a:t> (15.02.2011 )</a:t>
            </a:r>
          </a:p>
          <a:p>
            <a:pPr>
              <a:buFont typeface="Arial" pitchFamily="34" charset="0"/>
              <a:buChar char="•"/>
              <a:defRPr/>
            </a:pPr>
            <a:r>
              <a:rPr lang="en-US" sz="2000" dirty="0" smtClean="0">
                <a:solidFill>
                  <a:schemeClr val="accent1">
                    <a:lumMod val="75000"/>
                  </a:schemeClr>
                </a:solidFill>
              </a:rPr>
              <a:t>BATS Global Markets </a:t>
            </a:r>
            <a:r>
              <a:rPr lang="ru-RU" sz="2000" dirty="0" smtClean="0">
                <a:solidFill>
                  <a:schemeClr val="accent1">
                    <a:lumMod val="75000"/>
                  </a:schemeClr>
                </a:solidFill>
              </a:rPr>
              <a:t>+</a:t>
            </a:r>
            <a:r>
              <a:rPr lang="en-US" sz="2000" dirty="0" smtClean="0">
                <a:solidFill>
                  <a:schemeClr val="accent1">
                    <a:lumMod val="75000"/>
                  </a:schemeClr>
                </a:solidFill>
              </a:rPr>
              <a:t>Chi-X Europe</a:t>
            </a:r>
            <a:r>
              <a:rPr lang="ru-RU" sz="2000" dirty="0" smtClean="0">
                <a:solidFill>
                  <a:schemeClr val="accent1">
                    <a:lumMod val="75000"/>
                  </a:schemeClr>
                </a:solidFill>
              </a:rPr>
              <a:t> (18.02.2011)</a:t>
            </a:r>
          </a:p>
          <a:p>
            <a:pPr>
              <a:buFont typeface="Arial" pitchFamily="34" charset="0"/>
              <a:buChar char="•"/>
              <a:defRPr/>
            </a:pPr>
            <a:r>
              <a:rPr lang="en-US" sz="2000" dirty="0" smtClean="0">
                <a:solidFill>
                  <a:schemeClr val="accent1">
                    <a:lumMod val="75000"/>
                  </a:schemeClr>
                </a:solidFill>
              </a:rPr>
              <a:t>Tokyo Stock Exchange</a:t>
            </a:r>
            <a:r>
              <a:rPr lang="ru-RU" sz="2000" dirty="0" smtClean="0">
                <a:solidFill>
                  <a:schemeClr val="accent1">
                    <a:lumMod val="75000"/>
                  </a:schemeClr>
                </a:solidFill>
              </a:rPr>
              <a:t>+</a:t>
            </a:r>
            <a:r>
              <a:rPr lang="en-US" sz="2000" dirty="0" smtClean="0">
                <a:solidFill>
                  <a:schemeClr val="accent1">
                    <a:lumMod val="75000"/>
                  </a:schemeClr>
                </a:solidFill>
              </a:rPr>
              <a:t>Osaka Stock Exchange</a:t>
            </a:r>
            <a:r>
              <a:rPr lang="ru-RU" sz="2000" dirty="0" smtClean="0">
                <a:solidFill>
                  <a:schemeClr val="accent1">
                    <a:lumMod val="75000"/>
                  </a:schemeClr>
                </a:solidFill>
              </a:rPr>
              <a:t> (11.03.2011) </a:t>
            </a:r>
          </a:p>
          <a:p>
            <a:pPr>
              <a:buFont typeface="Arial" pitchFamily="34" charset="0"/>
              <a:buChar char="•"/>
              <a:defRPr/>
            </a:pPr>
            <a:endParaRPr lang="ru-RU" sz="2000" dirty="0" smtClean="0">
              <a:solidFill>
                <a:schemeClr val="accent1">
                  <a:lumMod val="75000"/>
                </a:schemeClr>
              </a:solidFill>
            </a:endParaRPr>
          </a:p>
          <a:p>
            <a:pPr>
              <a:buFont typeface="Arial" pitchFamily="34" charset="0"/>
              <a:buChar char="•"/>
              <a:defRPr/>
            </a:pPr>
            <a:endParaRPr lang="ru-RU" sz="2000" dirty="0" smtClean="0">
              <a:solidFill>
                <a:schemeClr val="accent1">
                  <a:lumMod val="75000"/>
                </a:schemeClr>
              </a:solidFill>
            </a:endParaRPr>
          </a:p>
          <a:p>
            <a:pPr>
              <a:buFont typeface="Arial" pitchFamily="34" charset="0"/>
              <a:buChar char="•"/>
              <a:defRPr/>
            </a:pPr>
            <a:endParaRPr lang="ru-RU" sz="2000" dirty="0" smtClean="0">
              <a:solidFill>
                <a:schemeClr val="accent1">
                  <a:lumMod val="75000"/>
                </a:schemeClr>
              </a:solidFill>
            </a:endParaRPr>
          </a:p>
          <a:p>
            <a:pPr>
              <a:buFont typeface="Arial" pitchFamily="34" charset="0"/>
              <a:buChar char="•"/>
              <a:defRPr/>
            </a:pPr>
            <a:endParaRPr lang="ru-RU" dirty="0" smtClean="0">
              <a:solidFill>
                <a:schemeClr val="accent1">
                  <a:lumMod val="75000"/>
                </a:schemeClr>
              </a:solidFill>
            </a:endParaRPr>
          </a:p>
          <a:p>
            <a:pPr>
              <a:buFont typeface="Arial" pitchFamily="34" charset="0"/>
              <a:buChar char="•"/>
              <a:defRPr/>
            </a:pPr>
            <a:endParaRPr lang="ru-RU" dirty="0" smtClean="0">
              <a:solidFill>
                <a:schemeClr val="accent1">
                  <a:lumMod val="75000"/>
                </a:schemeClr>
              </a:solidFill>
            </a:endParaRPr>
          </a:p>
          <a:p>
            <a:pPr>
              <a:buFont typeface="Arial" pitchFamily="34" charset="0"/>
              <a:buChar char="•"/>
              <a:defRPr/>
            </a:pPr>
            <a:endParaRPr lang="ru-RU" dirty="0" smtClean="0">
              <a:solidFill>
                <a:schemeClr val="accent1">
                  <a:lumMod val="75000"/>
                </a:schemeClr>
              </a:solidFill>
            </a:endParaRPr>
          </a:p>
          <a:p>
            <a:pPr>
              <a:buFont typeface="Arial" pitchFamily="34" charset="0"/>
              <a:buChar char="•"/>
              <a:defRPr/>
            </a:pPr>
            <a:endParaRPr lang="ru-RU" dirty="0" smtClean="0">
              <a:solidFill>
                <a:schemeClr val="accent1">
                  <a:lumMod val="75000"/>
                </a:schemeClr>
              </a:solidFill>
            </a:endParaRPr>
          </a:p>
          <a:p>
            <a:pPr>
              <a:buFont typeface="Arial" pitchFamily="34" charset="0"/>
              <a:buChar char="•"/>
              <a:defRPr/>
            </a:pPr>
            <a:endParaRPr lang="ru-RU" dirty="0" smtClean="0">
              <a:solidFill>
                <a:schemeClr val="accent1">
                  <a:lumMod val="75000"/>
                </a:schemeClr>
              </a:solidFill>
            </a:endParaRPr>
          </a:p>
          <a:p>
            <a:pPr>
              <a:buFont typeface="Arial" pitchFamily="34" charset="0"/>
              <a:buChar char="•"/>
              <a:defRPr/>
            </a:pPr>
            <a:endParaRPr lang="ru-RU" dirty="0" smtClean="0">
              <a:solidFill>
                <a:schemeClr val="accent1">
                  <a:lumMod val="75000"/>
                </a:schemeClr>
              </a:solidFill>
            </a:endParaRPr>
          </a:p>
          <a:p>
            <a:pPr>
              <a:buFont typeface="Arial" pitchFamily="34" charset="0"/>
              <a:buChar char="•"/>
              <a:defRPr/>
            </a:pPr>
            <a:endParaRPr lang="ru-RU" dirty="0">
              <a:solidFill>
                <a:schemeClr val="accent1">
                  <a:lumMod val="75000"/>
                </a:schemeClr>
              </a:solidFill>
            </a:endParaRPr>
          </a:p>
        </p:txBody>
      </p:sp>
      <p:sp>
        <p:nvSpPr>
          <p:cNvPr id="5" name="Номер слайда 4"/>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818EC300-33F1-4935-ADA4-128445135E8A}" type="slidenum">
              <a:rPr lang="ru-RU" sz="1200">
                <a:solidFill>
                  <a:schemeClr val="tx1">
                    <a:tint val="75000"/>
                  </a:schemeClr>
                </a:solidFill>
                <a:latin typeface="Verdana" pitchFamily="34" charset="0"/>
              </a:rPr>
              <a:pPr algn="r" fontAlgn="auto">
                <a:spcBef>
                  <a:spcPts val="0"/>
                </a:spcBef>
                <a:spcAft>
                  <a:spcPts val="0"/>
                </a:spcAft>
                <a:defRPr/>
              </a:pPr>
              <a:t>10</a:t>
            </a:fld>
            <a:endParaRPr lang="ru-RU" sz="1200" dirty="0">
              <a:solidFill>
                <a:schemeClr val="tx1">
                  <a:tint val="75000"/>
                </a:schemeClr>
              </a:solidFill>
              <a:latin typeface="Verdana"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pPr>
              <a:defRPr/>
            </a:pPr>
            <a:fld id="{F0A9BB96-BB7E-42B8-A37B-99E2FB37BDBB}" type="slidenum">
              <a:rPr lang="ru-RU" smtClean="0"/>
              <a:pPr>
                <a:defRPr/>
              </a:pPr>
              <a:t>11</a:t>
            </a:fld>
            <a:endParaRPr lang="ru-RU" dirty="0"/>
          </a:p>
        </p:txBody>
      </p:sp>
      <p:sp>
        <p:nvSpPr>
          <p:cNvPr id="3" name="Заголовок 1"/>
          <p:cNvSpPr txBox="1">
            <a:spLocks/>
          </p:cNvSpPr>
          <p:nvPr/>
        </p:nvSpPr>
        <p:spPr bwMode="auto">
          <a:xfrm>
            <a:off x="1571625" y="0"/>
            <a:ext cx="7572375" cy="500063"/>
          </a:xfrm>
          <a:prstGeom prst="rect">
            <a:avLst/>
          </a:prstGeom>
          <a:noFill/>
          <a:ln w="9525">
            <a:noFill/>
            <a:miter lim="800000"/>
            <a:headEnd/>
            <a:tailEnd/>
          </a:ln>
        </p:spPr>
        <p:txBody>
          <a:bodyPr vert="horz" wrap="square" lIns="91440" tIns="45720" rIns="91440" bIns="45720" numCol="1" rtlCol="0" anchor="ctr" anchorCtr="0" compatLnSpc="1">
            <a:prstTxWarp prst="textNoShape">
              <a:avLst/>
            </a:prstTxWarp>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ru-RU" sz="2000" dirty="0" smtClean="0">
                <a:solidFill>
                  <a:schemeClr val="bg1"/>
                </a:solidFill>
                <a:latin typeface="+mj-lt"/>
                <a:ea typeface="+mj-ea"/>
                <a:cs typeface="+mj-cs"/>
              </a:rPr>
              <a:t>Мировая инфраструктура: фрагментация</a:t>
            </a:r>
            <a:endParaRPr kumimoji="0" lang="ru-RU" sz="2000" b="0" i="0" u="none" strike="noStrike" kern="1200" cap="none" spc="0" normalizeH="0" baseline="0" noProof="0" dirty="0">
              <a:ln>
                <a:noFill/>
              </a:ln>
              <a:solidFill>
                <a:schemeClr val="bg1"/>
              </a:solidFill>
              <a:effectLst/>
              <a:uLnTx/>
              <a:uFillTx/>
              <a:latin typeface="+mj-lt"/>
              <a:ea typeface="+mj-ea"/>
              <a:cs typeface="+mj-cs"/>
            </a:endParaRPr>
          </a:p>
        </p:txBody>
      </p:sp>
      <p:sp>
        <p:nvSpPr>
          <p:cNvPr id="116" name="Содержимое 2"/>
          <p:cNvSpPr txBox="1">
            <a:spLocks/>
          </p:cNvSpPr>
          <p:nvPr/>
        </p:nvSpPr>
        <p:spPr bwMode="auto">
          <a:xfrm>
            <a:off x="428596" y="785794"/>
            <a:ext cx="8501122" cy="5500726"/>
          </a:xfrm>
          <a:prstGeom prst="rect">
            <a:avLst/>
          </a:prstGeom>
          <a:noFill/>
          <a:ln w="9525">
            <a:noFill/>
            <a:miter lim="800000"/>
            <a:headEnd/>
            <a:tailEnd/>
          </a:ln>
        </p:spPr>
        <p:txBody>
          <a:bodyPr/>
          <a:lstStyle/>
          <a:p>
            <a:pPr>
              <a:buFont typeface="Arial" pitchFamily="34" charset="0"/>
              <a:buChar char="•"/>
              <a:defRPr/>
            </a:pPr>
            <a:r>
              <a:rPr lang="ru-RU" sz="2000" dirty="0" smtClean="0">
                <a:solidFill>
                  <a:schemeClr val="accent1">
                    <a:lumMod val="75000"/>
                  </a:schemeClr>
                </a:solidFill>
              </a:rPr>
              <a:t>В Европе 25% объема торгов приходится на </a:t>
            </a:r>
            <a:r>
              <a:rPr lang="en-US" sz="2000" dirty="0" smtClean="0">
                <a:solidFill>
                  <a:schemeClr val="accent1">
                    <a:lumMod val="75000"/>
                  </a:schemeClr>
                </a:solidFill>
              </a:rPr>
              <a:t>MTF</a:t>
            </a:r>
            <a:r>
              <a:rPr lang="ru-RU" sz="2000" dirty="0" smtClean="0">
                <a:solidFill>
                  <a:schemeClr val="accent1">
                    <a:lumMod val="75000"/>
                  </a:schemeClr>
                </a:solidFill>
              </a:rPr>
              <a:t> и их доля продолжает расти, растут объемы прочих «</a:t>
            </a:r>
            <a:r>
              <a:rPr lang="en-US" sz="2000" dirty="0" smtClean="0">
                <a:solidFill>
                  <a:schemeClr val="accent1">
                    <a:lumMod val="75000"/>
                  </a:schemeClr>
                </a:solidFill>
              </a:rPr>
              <a:t>dark pools</a:t>
            </a:r>
            <a:r>
              <a:rPr lang="ru-RU" sz="2000" dirty="0" smtClean="0">
                <a:solidFill>
                  <a:schemeClr val="accent1">
                    <a:lumMod val="75000"/>
                  </a:schemeClr>
                </a:solidFill>
              </a:rPr>
              <a:t>»</a:t>
            </a:r>
            <a:endParaRPr lang="en-US" sz="2000" dirty="0" smtClean="0">
              <a:solidFill>
                <a:schemeClr val="accent1">
                  <a:lumMod val="75000"/>
                </a:schemeClr>
              </a:solidFill>
            </a:endParaRPr>
          </a:p>
          <a:p>
            <a:pPr>
              <a:buFont typeface="Arial" pitchFamily="34" charset="0"/>
              <a:buChar char="•"/>
              <a:defRPr/>
            </a:pPr>
            <a:endParaRPr lang="en-US" sz="2000" dirty="0" smtClean="0">
              <a:solidFill>
                <a:schemeClr val="accent1">
                  <a:lumMod val="75000"/>
                </a:schemeClr>
              </a:solidFill>
            </a:endParaRPr>
          </a:p>
          <a:p>
            <a:pPr>
              <a:buFont typeface="Arial" pitchFamily="34" charset="0"/>
              <a:buChar char="•"/>
              <a:defRPr/>
            </a:pPr>
            <a:r>
              <a:rPr lang="en-US" sz="2000" dirty="0" smtClean="0">
                <a:solidFill>
                  <a:schemeClr val="accent1">
                    <a:lumMod val="75000"/>
                  </a:schemeClr>
                </a:solidFill>
              </a:rPr>
              <a:t>Chi-X Europe </a:t>
            </a:r>
            <a:r>
              <a:rPr lang="ru-RU" sz="2000" dirty="0" smtClean="0">
                <a:solidFill>
                  <a:schemeClr val="accent1">
                    <a:lumMod val="75000"/>
                  </a:schemeClr>
                </a:solidFill>
              </a:rPr>
              <a:t>по</a:t>
            </a:r>
            <a:r>
              <a:rPr lang="en-US" sz="2000" dirty="0" smtClean="0">
                <a:solidFill>
                  <a:schemeClr val="accent1">
                    <a:lumMod val="75000"/>
                  </a:schemeClr>
                </a:solidFill>
              </a:rPr>
              <a:t> </a:t>
            </a:r>
            <a:r>
              <a:rPr lang="ru-RU" sz="2000" dirty="0" smtClean="0">
                <a:solidFill>
                  <a:schemeClr val="accent1">
                    <a:lumMod val="75000"/>
                  </a:schemeClr>
                </a:solidFill>
              </a:rPr>
              <a:t>объему торгов уступает </a:t>
            </a:r>
            <a:r>
              <a:rPr lang="en-US" sz="2000" dirty="0">
                <a:solidFill>
                  <a:schemeClr val="accent1">
                    <a:lumMod val="75000"/>
                  </a:schemeClr>
                </a:solidFill>
              </a:rPr>
              <a:t>London Stock Exchange </a:t>
            </a:r>
            <a:r>
              <a:rPr lang="ru-RU" sz="2000" dirty="0" smtClean="0">
                <a:solidFill>
                  <a:schemeClr val="accent1">
                    <a:lumMod val="75000"/>
                  </a:schemeClr>
                </a:solidFill>
              </a:rPr>
              <a:t>лишь на четверть (а после слияния с </a:t>
            </a:r>
            <a:r>
              <a:rPr lang="en-US" sz="2000" dirty="0" smtClean="0">
                <a:solidFill>
                  <a:schemeClr val="accent1">
                    <a:lumMod val="75000"/>
                  </a:schemeClr>
                </a:solidFill>
              </a:rPr>
              <a:t>BATS</a:t>
            </a:r>
            <a:r>
              <a:rPr lang="ru-RU" sz="2000" dirty="0" smtClean="0">
                <a:solidFill>
                  <a:schemeClr val="accent1">
                    <a:lumMod val="75000"/>
                  </a:schemeClr>
                </a:solidFill>
              </a:rPr>
              <a:t> может сравняться), уже опережает ее по количеству </a:t>
            </a:r>
            <a:r>
              <a:rPr lang="ru-RU" sz="2000" dirty="0">
                <a:solidFill>
                  <a:schemeClr val="accent1">
                    <a:lumMod val="75000"/>
                  </a:schemeClr>
                </a:solidFill>
              </a:rPr>
              <a:t>заключенных </a:t>
            </a:r>
            <a:r>
              <a:rPr lang="ru-RU" sz="2000" dirty="0" smtClean="0">
                <a:solidFill>
                  <a:schemeClr val="accent1">
                    <a:lumMod val="75000"/>
                  </a:schemeClr>
                </a:solidFill>
              </a:rPr>
              <a:t>сделок </a:t>
            </a:r>
          </a:p>
          <a:p>
            <a:pPr>
              <a:buFont typeface="Arial" pitchFamily="34" charset="0"/>
              <a:buChar char="•"/>
              <a:defRPr/>
            </a:pPr>
            <a:endParaRPr lang="ru-RU" sz="2000" dirty="0" smtClean="0">
              <a:solidFill>
                <a:schemeClr val="accent1">
                  <a:lumMod val="75000"/>
                </a:schemeClr>
              </a:solidFill>
            </a:endParaRPr>
          </a:p>
          <a:p>
            <a:pPr>
              <a:buFont typeface="Arial" pitchFamily="34" charset="0"/>
              <a:buChar char="•"/>
              <a:defRPr/>
            </a:pPr>
            <a:r>
              <a:rPr lang="ru-RU" sz="2000" dirty="0" smtClean="0">
                <a:solidFill>
                  <a:schemeClr val="accent1">
                    <a:lumMod val="75000"/>
                  </a:schemeClr>
                </a:solidFill>
              </a:rPr>
              <a:t>Расчеты по биржевым сделкам проходят в национальных ЦД</a:t>
            </a:r>
            <a:r>
              <a:rPr lang="en-US" sz="2000" dirty="0" smtClean="0">
                <a:solidFill>
                  <a:schemeClr val="accent1">
                    <a:lumMod val="75000"/>
                  </a:schemeClr>
                </a:solidFill>
              </a:rPr>
              <a:t> </a:t>
            </a:r>
            <a:r>
              <a:rPr lang="ru-RU" sz="2000" dirty="0" smtClean="0">
                <a:solidFill>
                  <a:schemeClr val="accent1">
                    <a:lumMod val="75000"/>
                  </a:schemeClr>
                </a:solidFill>
              </a:rPr>
              <a:t>или </a:t>
            </a:r>
            <a:r>
              <a:rPr lang="ru-RU" sz="2000" dirty="0" smtClean="0">
                <a:solidFill>
                  <a:schemeClr val="accent1">
                    <a:lumMod val="75000"/>
                  </a:schemeClr>
                </a:solidFill>
              </a:rPr>
              <a:t>международных ЦД </a:t>
            </a:r>
            <a:r>
              <a:rPr lang="en-US" sz="2000" dirty="0" smtClean="0">
                <a:solidFill>
                  <a:schemeClr val="accent1">
                    <a:lumMod val="75000"/>
                  </a:schemeClr>
                </a:solidFill>
              </a:rPr>
              <a:t>(</a:t>
            </a:r>
            <a:r>
              <a:rPr lang="en-US" sz="2000" dirty="0" err="1" smtClean="0">
                <a:solidFill>
                  <a:schemeClr val="accent1">
                    <a:lumMod val="75000"/>
                  </a:schemeClr>
                </a:solidFill>
              </a:rPr>
              <a:t>Euroclear</a:t>
            </a:r>
            <a:r>
              <a:rPr lang="en-US" sz="2000" dirty="0" smtClean="0">
                <a:solidFill>
                  <a:schemeClr val="accent1">
                    <a:lumMod val="75000"/>
                  </a:schemeClr>
                </a:solidFill>
              </a:rPr>
              <a:t>)</a:t>
            </a:r>
            <a:r>
              <a:rPr lang="ru-RU" sz="2000" dirty="0" smtClean="0">
                <a:solidFill>
                  <a:schemeClr val="accent1">
                    <a:lumMod val="75000"/>
                  </a:schemeClr>
                </a:solidFill>
              </a:rPr>
              <a:t>, клиринг на </a:t>
            </a:r>
            <a:r>
              <a:rPr lang="en-US" sz="2000" dirty="0" smtClean="0">
                <a:solidFill>
                  <a:schemeClr val="accent1">
                    <a:lumMod val="75000"/>
                  </a:schemeClr>
                </a:solidFill>
              </a:rPr>
              <a:t>MTF</a:t>
            </a:r>
            <a:r>
              <a:rPr lang="ru-RU" sz="2000" dirty="0" smtClean="0">
                <a:solidFill>
                  <a:schemeClr val="accent1">
                    <a:lumMod val="75000"/>
                  </a:schemeClr>
                </a:solidFill>
              </a:rPr>
              <a:t> осуществляется с использованием центрального контрагента (</a:t>
            </a:r>
            <a:r>
              <a:rPr lang="en-US" sz="2000" dirty="0" smtClean="0">
                <a:solidFill>
                  <a:schemeClr val="accent1">
                    <a:lumMod val="75000"/>
                  </a:schemeClr>
                </a:solidFill>
              </a:rPr>
              <a:t>EMCF, </a:t>
            </a:r>
            <a:r>
              <a:rPr lang="en-US" sz="2000" dirty="0" err="1" smtClean="0">
                <a:solidFill>
                  <a:schemeClr val="accent1">
                    <a:lumMod val="75000"/>
                  </a:schemeClr>
                </a:solidFill>
              </a:rPr>
              <a:t>EuroCCP</a:t>
            </a:r>
            <a:r>
              <a:rPr lang="en-US" sz="2000" dirty="0" smtClean="0">
                <a:solidFill>
                  <a:schemeClr val="accent1">
                    <a:lumMod val="75000"/>
                  </a:schemeClr>
                </a:solidFill>
              </a:rPr>
              <a:t>, </a:t>
            </a:r>
            <a:r>
              <a:rPr lang="en-US" sz="2000" dirty="0" err="1" smtClean="0">
                <a:solidFill>
                  <a:schemeClr val="accent1">
                    <a:lumMod val="75000"/>
                  </a:schemeClr>
                </a:solidFill>
              </a:rPr>
              <a:t>LCH.Clearnet</a:t>
            </a:r>
            <a:r>
              <a:rPr lang="ru-RU" sz="2000" dirty="0" smtClean="0">
                <a:solidFill>
                  <a:schemeClr val="accent1">
                    <a:lumMod val="75000"/>
                  </a:schemeClr>
                </a:solidFill>
              </a:rPr>
              <a:t> </a:t>
            </a:r>
            <a:r>
              <a:rPr lang="ru-RU" sz="2000" dirty="0" smtClean="0">
                <a:solidFill>
                  <a:schemeClr val="accent1">
                    <a:lumMod val="75000"/>
                  </a:schemeClr>
                </a:solidFill>
              </a:rPr>
              <a:t>и др</a:t>
            </a:r>
            <a:r>
              <a:rPr lang="ru-RU" sz="2000" dirty="0" smtClean="0">
                <a:solidFill>
                  <a:schemeClr val="accent1">
                    <a:lumMod val="75000"/>
                  </a:schemeClr>
                </a:solidFill>
              </a:rPr>
              <a:t>.)</a:t>
            </a:r>
            <a:endParaRPr lang="ru-RU" sz="2000" dirty="0" smtClean="0">
              <a:solidFill>
                <a:schemeClr val="accent1">
                  <a:lumMod val="75000"/>
                </a:schemeClr>
              </a:solidFill>
            </a:endParaRPr>
          </a:p>
          <a:p>
            <a:pPr>
              <a:buFont typeface="Arial" pitchFamily="34" charset="0"/>
              <a:buChar char="•"/>
              <a:defRPr/>
            </a:pPr>
            <a:endParaRPr lang="ru-RU" sz="2000" dirty="0" smtClean="0">
              <a:solidFill>
                <a:schemeClr val="accent1">
                  <a:lumMod val="75000"/>
                </a:schemeClr>
              </a:solidFill>
            </a:endParaRPr>
          </a:p>
          <a:p>
            <a:pPr>
              <a:buFont typeface="Arial" pitchFamily="34" charset="0"/>
              <a:buChar char="•"/>
              <a:defRPr/>
            </a:pPr>
            <a:r>
              <a:rPr lang="ru-RU" sz="2000" dirty="0" smtClean="0">
                <a:solidFill>
                  <a:schemeClr val="accent1">
                    <a:lumMod val="75000"/>
                  </a:schemeClr>
                </a:solidFill>
              </a:rPr>
              <a:t> </a:t>
            </a:r>
            <a:r>
              <a:rPr lang="en-US" sz="2000" dirty="0" smtClean="0">
                <a:solidFill>
                  <a:schemeClr val="accent1">
                    <a:lumMod val="75000"/>
                  </a:schemeClr>
                </a:solidFill>
              </a:rPr>
              <a:t>European Code </a:t>
            </a:r>
            <a:r>
              <a:rPr lang="en-US" sz="2000" dirty="0" smtClean="0">
                <a:solidFill>
                  <a:schemeClr val="accent1">
                    <a:lumMod val="75000"/>
                  </a:schemeClr>
                </a:solidFill>
              </a:rPr>
              <a:t>for clearing and </a:t>
            </a:r>
            <a:r>
              <a:rPr lang="en-US" sz="2000" dirty="0" smtClean="0">
                <a:solidFill>
                  <a:schemeClr val="accent1">
                    <a:lumMod val="75000"/>
                  </a:schemeClr>
                </a:solidFill>
              </a:rPr>
              <a:t>settlement (</a:t>
            </a:r>
            <a:r>
              <a:rPr lang="ru-RU" sz="2000" dirty="0" smtClean="0">
                <a:solidFill>
                  <a:schemeClr val="accent1">
                    <a:lumMod val="75000"/>
                  </a:schemeClr>
                </a:solidFill>
              </a:rPr>
              <a:t>ноябрь 2006)</a:t>
            </a:r>
            <a:endParaRPr lang="en-US" sz="2000" dirty="0" smtClean="0">
              <a:solidFill>
                <a:schemeClr val="accent1">
                  <a:lumMod val="75000"/>
                </a:schemeClr>
              </a:solidFill>
            </a:endParaRPr>
          </a:p>
          <a:p>
            <a:pPr>
              <a:buFont typeface="Arial" pitchFamily="34" charset="0"/>
              <a:buChar char="•"/>
              <a:defRPr/>
            </a:pPr>
            <a:endParaRPr lang="en-US" sz="2000" dirty="0" smtClean="0">
              <a:solidFill>
                <a:schemeClr val="accent1">
                  <a:lumMod val="75000"/>
                </a:schemeClr>
              </a:solidFill>
            </a:endParaRPr>
          </a:p>
          <a:p>
            <a:pPr>
              <a:buFont typeface="Arial" pitchFamily="34" charset="0"/>
              <a:buChar char="•"/>
              <a:defRPr/>
            </a:pPr>
            <a:r>
              <a:rPr lang="en-US" sz="2000" dirty="0" smtClean="0">
                <a:solidFill>
                  <a:schemeClr val="accent1">
                    <a:lumMod val="75000"/>
                  </a:schemeClr>
                </a:solidFill>
              </a:rPr>
              <a:t>TARGET2-Securities</a:t>
            </a:r>
            <a:r>
              <a:rPr lang="ru-RU" sz="2000" dirty="0" smtClean="0">
                <a:solidFill>
                  <a:schemeClr val="accent1">
                    <a:lumMod val="75000"/>
                  </a:schemeClr>
                </a:solidFill>
              </a:rPr>
              <a:t> </a:t>
            </a:r>
            <a:r>
              <a:rPr lang="en-US" sz="2000" dirty="0" smtClean="0">
                <a:solidFill>
                  <a:schemeClr val="accent1">
                    <a:lumMod val="75000"/>
                  </a:schemeClr>
                </a:solidFill>
              </a:rPr>
              <a:t>(c 2014)</a:t>
            </a:r>
            <a:endParaRPr lang="ru-RU" sz="2000" dirty="0" smtClean="0">
              <a:solidFill>
                <a:schemeClr val="accent1">
                  <a:lumMod val="75000"/>
                </a:schemeClr>
              </a:solidFill>
            </a:endParaRPr>
          </a:p>
          <a:p>
            <a:pPr>
              <a:buFont typeface="Arial" pitchFamily="34" charset="0"/>
              <a:buChar char="•"/>
              <a:defRPr/>
            </a:pPr>
            <a:endParaRPr lang="en-US" sz="2000" dirty="0" smtClean="0">
              <a:solidFill>
                <a:schemeClr val="accent1">
                  <a:lumMod val="75000"/>
                </a:schemeClr>
              </a:solidFill>
            </a:endParaRPr>
          </a:p>
          <a:p>
            <a:pPr>
              <a:buFont typeface="Arial" pitchFamily="34" charset="0"/>
              <a:buChar char="•"/>
              <a:defRPr/>
            </a:pPr>
            <a:r>
              <a:rPr lang="en-US" sz="2000" dirty="0" smtClean="0">
                <a:solidFill>
                  <a:schemeClr val="accent1">
                    <a:lumMod val="75000"/>
                  </a:schemeClr>
                </a:solidFill>
              </a:rPr>
              <a:t>IOSCO Principles for financial market infrastructure </a:t>
            </a:r>
            <a:r>
              <a:rPr lang="ru-RU" sz="2000" dirty="0" smtClean="0">
                <a:solidFill>
                  <a:schemeClr val="accent1">
                    <a:lumMod val="75000"/>
                  </a:schemeClr>
                </a:solidFill>
              </a:rPr>
              <a:t>(проект - март 2011)</a:t>
            </a:r>
            <a:endParaRPr lang="ru-RU" sz="2000" dirty="0" smtClean="0">
              <a:solidFill>
                <a:schemeClr val="accent1">
                  <a:lumMod val="75000"/>
                </a:schemeClr>
              </a:solidFill>
            </a:endParaRPr>
          </a:p>
          <a:p>
            <a:pPr>
              <a:buFont typeface="Arial" pitchFamily="34" charset="0"/>
              <a:buChar char="•"/>
              <a:defRPr/>
            </a:pPr>
            <a:endParaRPr lang="ru-RU" sz="2000" dirty="0" smtClean="0">
              <a:solidFill>
                <a:schemeClr val="accent1">
                  <a:lumMod val="75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pPr>
              <a:defRPr/>
            </a:pPr>
            <a:fld id="{F0A9BB96-BB7E-42B8-A37B-99E2FB37BDBB}" type="slidenum">
              <a:rPr lang="ru-RU" smtClean="0"/>
              <a:pPr>
                <a:defRPr/>
              </a:pPr>
              <a:t>12</a:t>
            </a:fld>
            <a:endParaRPr lang="ru-RU" dirty="0"/>
          </a:p>
        </p:txBody>
      </p:sp>
      <p:sp>
        <p:nvSpPr>
          <p:cNvPr id="3" name="Заголовок 1"/>
          <p:cNvSpPr txBox="1">
            <a:spLocks/>
          </p:cNvSpPr>
          <p:nvPr/>
        </p:nvSpPr>
        <p:spPr bwMode="auto">
          <a:xfrm>
            <a:off x="1571625" y="0"/>
            <a:ext cx="7572375" cy="500063"/>
          </a:xfrm>
          <a:prstGeom prst="rect">
            <a:avLst/>
          </a:prstGeom>
          <a:noFill/>
          <a:ln w="9525">
            <a:noFill/>
            <a:miter lim="800000"/>
            <a:headEnd/>
            <a:tailEnd/>
          </a:ln>
        </p:spPr>
        <p:txBody>
          <a:bodyPr vert="horz" wrap="square" lIns="91440" tIns="45720" rIns="91440" bIns="45720" numCol="1" rtlCol="0" anchor="ctr" anchorCtr="0" compatLnSpc="1">
            <a:prstTxWarp prst="textNoShape">
              <a:avLst/>
            </a:prstTxWarp>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ru-RU" sz="2000" dirty="0" smtClean="0">
                <a:solidFill>
                  <a:schemeClr val="bg1"/>
                </a:solidFill>
                <a:latin typeface="+mj-lt"/>
                <a:ea typeface="+mj-ea"/>
                <a:cs typeface="+mj-cs"/>
              </a:rPr>
              <a:t>Ф</a:t>
            </a:r>
            <a:r>
              <a:rPr lang="ru-RU" sz="2000" dirty="0" smtClean="0">
                <a:solidFill>
                  <a:schemeClr val="bg1"/>
                </a:solidFill>
                <a:latin typeface="+mj-lt"/>
                <a:ea typeface="+mj-ea"/>
                <a:cs typeface="+mj-cs"/>
              </a:rPr>
              <a:t>рагментация</a:t>
            </a:r>
            <a:r>
              <a:rPr lang="en-US" sz="2000" dirty="0" smtClean="0">
                <a:solidFill>
                  <a:schemeClr val="bg1"/>
                </a:solidFill>
                <a:latin typeface="+mj-lt"/>
                <a:ea typeface="+mj-ea"/>
                <a:cs typeface="+mj-cs"/>
              </a:rPr>
              <a:t> </a:t>
            </a:r>
            <a:r>
              <a:rPr lang="en-US" sz="2000" dirty="0" err="1" smtClean="0">
                <a:solidFill>
                  <a:schemeClr val="bg1"/>
                </a:solidFill>
                <a:latin typeface="+mj-lt"/>
                <a:ea typeface="+mj-ea"/>
                <a:cs typeface="+mj-cs"/>
              </a:rPr>
              <a:t>vs</a:t>
            </a:r>
            <a:r>
              <a:rPr lang="ru-RU" sz="2000" dirty="0" smtClean="0">
                <a:solidFill>
                  <a:schemeClr val="bg1"/>
                </a:solidFill>
                <a:latin typeface="+mj-lt"/>
                <a:ea typeface="+mj-ea"/>
                <a:cs typeface="+mj-cs"/>
              </a:rPr>
              <a:t> консолидация </a:t>
            </a:r>
            <a:endParaRPr kumimoji="0" lang="ru-RU" sz="2000" b="0" i="0" u="none" strike="noStrike" kern="1200" cap="none" spc="0" normalizeH="0" baseline="0" noProof="0" dirty="0">
              <a:ln>
                <a:noFill/>
              </a:ln>
              <a:solidFill>
                <a:schemeClr val="bg1"/>
              </a:solidFill>
              <a:effectLst/>
              <a:uLnTx/>
              <a:uFillTx/>
              <a:latin typeface="+mj-lt"/>
              <a:ea typeface="+mj-ea"/>
              <a:cs typeface="+mj-cs"/>
            </a:endParaRPr>
          </a:p>
        </p:txBody>
      </p:sp>
      <p:sp>
        <p:nvSpPr>
          <p:cNvPr id="116" name="Содержимое 2"/>
          <p:cNvSpPr txBox="1">
            <a:spLocks/>
          </p:cNvSpPr>
          <p:nvPr/>
        </p:nvSpPr>
        <p:spPr bwMode="auto">
          <a:xfrm>
            <a:off x="428596" y="928670"/>
            <a:ext cx="8229600" cy="5000624"/>
          </a:xfrm>
          <a:prstGeom prst="rect">
            <a:avLst/>
          </a:prstGeom>
          <a:noFill/>
          <a:ln w="9525">
            <a:noFill/>
            <a:miter lim="800000"/>
            <a:headEnd/>
            <a:tailEnd/>
          </a:ln>
        </p:spPr>
        <p:txBody>
          <a:bodyPr/>
          <a:lstStyle/>
          <a:p>
            <a:pPr>
              <a:spcBef>
                <a:spcPts val="600"/>
              </a:spcBef>
              <a:buClr>
                <a:schemeClr val="folHlink"/>
              </a:buClr>
              <a:defRPr/>
            </a:pPr>
            <a:r>
              <a:rPr lang="ru-RU" sz="2000" dirty="0" smtClean="0">
                <a:solidFill>
                  <a:schemeClr val="accent1">
                    <a:lumMod val="75000"/>
                  </a:schemeClr>
                </a:solidFill>
              </a:rPr>
              <a:t>Консолидация: 	Рост </a:t>
            </a:r>
            <a:r>
              <a:rPr lang="ru-RU" sz="2000" dirty="0" smtClean="0">
                <a:solidFill>
                  <a:schemeClr val="accent1">
                    <a:lumMod val="75000"/>
                  </a:schemeClr>
                </a:solidFill>
              </a:rPr>
              <a:t>стоимости для акционеров</a:t>
            </a:r>
          </a:p>
          <a:p>
            <a:pPr>
              <a:spcBef>
                <a:spcPts val="600"/>
              </a:spcBef>
              <a:buClr>
                <a:schemeClr val="folHlink"/>
              </a:buClr>
              <a:defRPr/>
            </a:pPr>
            <a:r>
              <a:rPr lang="ru-RU" sz="2000" dirty="0" smtClean="0">
                <a:solidFill>
                  <a:schemeClr val="accent1">
                    <a:lumMod val="75000"/>
                  </a:schemeClr>
                </a:solidFill>
              </a:rPr>
              <a:t>			Повышение </a:t>
            </a:r>
            <a:r>
              <a:rPr lang="ru-RU" sz="2000" dirty="0" smtClean="0">
                <a:solidFill>
                  <a:schemeClr val="accent1">
                    <a:lumMod val="75000"/>
                  </a:schemeClr>
                </a:solidFill>
              </a:rPr>
              <a:t>уровня удобства пользователей</a:t>
            </a:r>
          </a:p>
          <a:p>
            <a:pPr>
              <a:spcBef>
                <a:spcPts val="600"/>
              </a:spcBef>
              <a:buClr>
                <a:schemeClr val="folHlink"/>
              </a:buClr>
              <a:defRPr/>
            </a:pPr>
            <a:r>
              <a:rPr lang="ru-RU" sz="2000" dirty="0" smtClean="0">
                <a:solidFill>
                  <a:schemeClr val="accent1">
                    <a:lumMod val="75000"/>
                  </a:schemeClr>
                </a:solidFill>
              </a:rPr>
              <a:t>			Эффект </a:t>
            </a:r>
            <a:r>
              <a:rPr lang="ru-RU" sz="2000" dirty="0" smtClean="0">
                <a:solidFill>
                  <a:schemeClr val="accent1">
                    <a:lumMod val="75000"/>
                  </a:schemeClr>
                </a:solidFill>
              </a:rPr>
              <a:t>масштаба</a:t>
            </a:r>
          </a:p>
          <a:p>
            <a:pPr>
              <a:spcBef>
                <a:spcPts val="600"/>
              </a:spcBef>
              <a:buClr>
                <a:schemeClr val="folHlink"/>
              </a:buClr>
              <a:defRPr/>
            </a:pPr>
            <a:r>
              <a:rPr lang="ru-RU" sz="2000" dirty="0" smtClean="0">
                <a:solidFill>
                  <a:schemeClr val="accent1">
                    <a:lumMod val="75000"/>
                  </a:schemeClr>
                </a:solidFill>
              </a:rPr>
              <a:t>			Снижение </a:t>
            </a:r>
            <a:r>
              <a:rPr lang="ru-RU" sz="2000" dirty="0" smtClean="0">
                <a:solidFill>
                  <a:schemeClr val="accent1">
                    <a:lumMod val="75000"/>
                  </a:schemeClr>
                </a:solidFill>
              </a:rPr>
              <a:t>издержек</a:t>
            </a:r>
          </a:p>
          <a:p>
            <a:pPr>
              <a:spcBef>
                <a:spcPts val="600"/>
              </a:spcBef>
              <a:buClr>
                <a:schemeClr val="folHlink"/>
              </a:buClr>
              <a:defRPr/>
            </a:pPr>
            <a:r>
              <a:rPr lang="ru-RU" sz="2000" dirty="0" smtClean="0">
                <a:solidFill>
                  <a:schemeClr val="accent1">
                    <a:lumMod val="75000"/>
                  </a:schemeClr>
                </a:solidFill>
              </a:rPr>
              <a:t>			Выход </a:t>
            </a:r>
            <a:r>
              <a:rPr lang="ru-RU" sz="2000" dirty="0" smtClean="0">
                <a:solidFill>
                  <a:schemeClr val="accent1">
                    <a:lumMod val="75000"/>
                  </a:schemeClr>
                </a:solidFill>
              </a:rPr>
              <a:t>на новые </a:t>
            </a:r>
            <a:r>
              <a:rPr lang="ru-RU" sz="2000" dirty="0" smtClean="0">
                <a:solidFill>
                  <a:schemeClr val="accent1">
                    <a:lumMod val="75000"/>
                  </a:schemeClr>
                </a:solidFill>
              </a:rPr>
              <a:t>рынки</a:t>
            </a:r>
            <a:endParaRPr lang="ru-RU" sz="2000" dirty="0" smtClean="0">
              <a:solidFill>
                <a:schemeClr val="accent1">
                  <a:lumMod val="75000"/>
                </a:schemeClr>
              </a:solidFill>
            </a:endParaRPr>
          </a:p>
          <a:p>
            <a:pPr>
              <a:spcBef>
                <a:spcPts val="600"/>
              </a:spcBef>
              <a:buClr>
                <a:schemeClr val="folHlink"/>
              </a:buClr>
              <a:defRPr/>
            </a:pPr>
            <a:r>
              <a:rPr lang="ru-RU" sz="2000" dirty="0" smtClean="0">
                <a:solidFill>
                  <a:schemeClr val="accent1">
                    <a:lumMod val="75000"/>
                  </a:schemeClr>
                </a:solidFill>
              </a:rPr>
              <a:t>			Диверсификация </a:t>
            </a:r>
            <a:r>
              <a:rPr lang="ru-RU" sz="2000" dirty="0" smtClean="0">
                <a:solidFill>
                  <a:schemeClr val="accent1">
                    <a:lumMod val="75000"/>
                  </a:schemeClr>
                </a:solidFill>
              </a:rPr>
              <a:t>продуктовой </a:t>
            </a:r>
            <a:r>
              <a:rPr lang="ru-RU" sz="2000" dirty="0" smtClean="0">
                <a:solidFill>
                  <a:schemeClr val="accent1">
                    <a:lumMod val="75000"/>
                  </a:schemeClr>
                </a:solidFill>
              </a:rPr>
              <a:t>линейки</a:t>
            </a:r>
          </a:p>
          <a:p>
            <a:pPr>
              <a:spcBef>
                <a:spcPts val="600"/>
              </a:spcBef>
              <a:buClr>
                <a:schemeClr val="folHlink"/>
              </a:buClr>
              <a:defRPr/>
            </a:pPr>
            <a:endParaRPr lang="ru-RU" sz="2000" dirty="0" smtClean="0">
              <a:solidFill>
                <a:schemeClr val="accent1">
                  <a:lumMod val="75000"/>
                </a:schemeClr>
              </a:solidFill>
            </a:endParaRPr>
          </a:p>
          <a:p>
            <a:pPr marL="0" indent="0" eaLnBrk="1" hangingPunct="1">
              <a:spcBef>
                <a:spcPts val="800"/>
              </a:spcBef>
              <a:buFont typeface="Wingdings" pitchFamily="2" charset="2"/>
              <a:buNone/>
              <a:defRPr/>
            </a:pPr>
            <a:r>
              <a:rPr lang="ru-RU" sz="2000" dirty="0" smtClean="0">
                <a:solidFill>
                  <a:schemeClr val="accent1">
                    <a:lumMod val="75000"/>
                  </a:schemeClr>
                </a:solidFill>
              </a:rPr>
              <a:t>Фрагментация: 	Конкуренция</a:t>
            </a:r>
            <a:endParaRPr lang="ru-RU" sz="2000" dirty="0" smtClean="0">
              <a:solidFill>
                <a:schemeClr val="accent1">
                  <a:lumMod val="75000"/>
                </a:schemeClr>
              </a:solidFill>
            </a:endParaRPr>
          </a:p>
          <a:p>
            <a:pPr marL="0" indent="0" eaLnBrk="1" hangingPunct="1">
              <a:spcBef>
                <a:spcPts val="800"/>
              </a:spcBef>
              <a:buFont typeface="Wingdings" pitchFamily="2" charset="2"/>
              <a:buNone/>
              <a:defRPr/>
            </a:pPr>
            <a:r>
              <a:rPr lang="ru-RU" sz="2000" dirty="0" smtClean="0">
                <a:solidFill>
                  <a:schemeClr val="accent1">
                    <a:lumMod val="75000"/>
                  </a:schemeClr>
                </a:solidFill>
              </a:rPr>
              <a:t>			</a:t>
            </a:r>
            <a:r>
              <a:rPr lang="en-US" sz="2000" dirty="0" smtClean="0">
                <a:solidFill>
                  <a:schemeClr val="accent1">
                    <a:lumMod val="75000"/>
                  </a:schemeClr>
                </a:solidFill>
              </a:rPr>
              <a:t>Best </a:t>
            </a:r>
            <a:r>
              <a:rPr lang="en-US" sz="2000" dirty="0" smtClean="0">
                <a:solidFill>
                  <a:schemeClr val="accent1">
                    <a:lumMod val="75000"/>
                  </a:schemeClr>
                </a:solidFill>
              </a:rPr>
              <a:t>execution</a:t>
            </a:r>
            <a:endParaRPr lang="ru-RU" sz="2000" dirty="0" smtClean="0">
              <a:solidFill>
                <a:schemeClr val="accent1">
                  <a:lumMod val="75000"/>
                </a:schemeClr>
              </a:solidFill>
            </a:endParaRPr>
          </a:p>
          <a:p>
            <a:pPr marL="0" indent="0" eaLnBrk="1" hangingPunct="1">
              <a:spcBef>
                <a:spcPts val="800"/>
              </a:spcBef>
              <a:buFont typeface="Wingdings" pitchFamily="2" charset="2"/>
              <a:buNone/>
              <a:defRPr/>
            </a:pPr>
            <a:r>
              <a:rPr lang="ru-RU" sz="2000" dirty="0" smtClean="0">
                <a:solidFill>
                  <a:schemeClr val="accent1">
                    <a:lumMod val="75000"/>
                  </a:schemeClr>
                </a:solidFill>
              </a:rPr>
              <a:t>			Доступность </a:t>
            </a:r>
            <a:r>
              <a:rPr lang="en-US" sz="2000" dirty="0" smtClean="0">
                <a:solidFill>
                  <a:schemeClr val="accent1">
                    <a:lumMod val="75000"/>
                  </a:schemeClr>
                </a:solidFill>
              </a:rPr>
              <a:t>post-trade </a:t>
            </a:r>
            <a:r>
              <a:rPr lang="ru-RU" sz="2000" dirty="0" smtClean="0">
                <a:solidFill>
                  <a:schemeClr val="accent1">
                    <a:lumMod val="75000"/>
                  </a:schemeClr>
                </a:solidFill>
              </a:rPr>
              <a:t>решений</a:t>
            </a:r>
            <a:endParaRPr lang="en-US" sz="2000" dirty="0" smtClean="0">
              <a:solidFill>
                <a:schemeClr val="accent1">
                  <a:lumMod val="75000"/>
                </a:schemeClr>
              </a:solidFill>
            </a:endParaRPr>
          </a:p>
          <a:p>
            <a:pPr marL="0" indent="0" eaLnBrk="1" hangingPunct="1">
              <a:spcBef>
                <a:spcPts val="800"/>
              </a:spcBef>
              <a:buFont typeface="Wingdings" pitchFamily="2" charset="2"/>
              <a:buNone/>
              <a:defRPr/>
            </a:pPr>
            <a:r>
              <a:rPr lang="ru-RU" sz="2000" dirty="0" smtClean="0">
                <a:solidFill>
                  <a:schemeClr val="accent1">
                    <a:lumMod val="75000"/>
                  </a:schemeClr>
                </a:solidFill>
              </a:rPr>
              <a:t>			Новые </a:t>
            </a:r>
            <a:r>
              <a:rPr lang="ru-RU" sz="2000" dirty="0" smtClean="0">
                <a:solidFill>
                  <a:schemeClr val="accent1">
                    <a:lumMod val="75000"/>
                  </a:schemeClr>
                </a:solidFill>
              </a:rPr>
              <a:t>продукты</a:t>
            </a:r>
          </a:p>
          <a:p>
            <a:pPr marL="0" indent="0" eaLnBrk="1" hangingPunct="1">
              <a:spcBef>
                <a:spcPts val="800"/>
              </a:spcBef>
              <a:buFont typeface="Wingdings" pitchFamily="2" charset="2"/>
              <a:buNone/>
              <a:defRPr/>
            </a:pPr>
            <a:r>
              <a:rPr lang="ru-RU" sz="2000" dirty="0" smtClean="0">
                <a:solidFill>
                  <a:schemeClr val="accent1">
                    <a:lumMod val="75000"/>
                  </a:schemeClr>
                </a:solidFill>
              </a:rPr>
              <a:t>			Многообразие </a:t>
            </a:r>
            <a:r>
              <a:rPr lang="ru-RU" sz="2000" dirty="0" smtClean="0">
                <a:solidFill>
                  <a:schemeClr val="accent1">
                    <a:lumMod val="75000"/>
                  </a:schemeClr>
                </a:solidFill>
              </a:rPr>
              <a:t>инвестиционных стратегий</a:t>
            </a:r>
          </a:p>
          <a:p>
            <a:pPr marL="0" indent="0" eaLnBrk="1" hangingPunct="1">
              <a:spcBef>
                <a:spcPts val="800"/>
              </a:spcBef>
              <a:buFont typeface="Wingdings" pitchFamily="2" charset="2"/>
              <a:buNone/>
              <a:defRPr/>
            </a:pPr>
            <a:r>
              <a:rPr lang="ru-RU" sz="2000" dirty="0" smtClean="0">
                <a:solidFill>
                  <a:schemeClr val="accent1">
                    <a:lumMod val="75000"/>
                  </a:schemeClr>
                </a:solidFill>
              </a:rPr>
              <a:t>			Развитие </a:t>
            </a:r>
            <a:r>
              <a:rPr lang="en-US" sz="2000" dirty="0" smtClean="0">
                <a:solidFill>
                  <a:schemeClr val="accent1">
                    <a:lumMod val="75000"/>
                  </a:schemeClr>
                </a:solidFill>
              </a:rPr>
              <a:t>IT</a:t>
            </a:r>
            <a:endParaRPr lang="ru-RU" sz="2000" dirty="0" smtClean="0">
              <a:solidFill>
                <a:schemeClr val="accent1">
                  <a:lumMod val="75000"/>
                </a:schemeClr>
              </a:solidFill>
            </a:endParaRPr>
          </a:p>
          <a:p>
            <a:pPr>
              <a:spcBef>
                <a:spcPts val="600"/>
              </a:spcBef>
              <a:buClr>
                <a:schemeClr val="folHlink"/>
              </a:buClr>
              <a:defRPr/>
            </a:pPr>
            <a:endParaRPr lang="ru-RU" sz="2000" dirty="0" smtClean="0">
              <a:solidFill>
                <a:schemeClr val="accent1">
                  <a:lumMod val="75000"/>
                </a:schemeClr>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1571625" y="0"/>
            <a:ext cx="7572375" cy="500063"/>
          </a:xfrm>
        </p:spPr>
        <p:txBody>
          <a:bodyPr rtlCol="0">
            <a:normAutofit/>
          </a:bodyPr>
          <a:lstStyle/>
          <a:p>
            <a:pPr eaLnBrk="1" fontAlgn="auto" hangingPunct="1">
              <a:spcAft>
                <a:spcPts val="0"/>
              </a:spcAft>
              <a:defRPr/>
            </a:pPr>
            <a:r>
              <a:rPr lang="ru-RU" sz="2000" kern="1200" dirty="0" smtClean="0">
                <a:solidFill>
                  <a:schemeClr val="bg1"/>
                </a:solidFill>
              </a:rPr>
              <a:t>Российская </a:t>
            </a:r>
            <a:r>
              <a:rPr lang="ru-RU" sz="2000" kern="1200" dirty="0" smtClean="0">
                <a:solidFill>
                  <a:schemeClr val="bg1"/>
                </a:solidFill>
              </a:rPr>
              <a:t>инфраструктура: </a:t>
            </a:r>
            <a:r>
              <a:rPr lang="ru-RU" sz="2000" kern="1200" dirty="0" smtClean="0">
                <a:solidFill>
                  <a:schemeClr val="bg1"/>
                </a:solidFill>
              </a:rPr>
              <a:t>консолидация</a:t>
            </a:r>
            <a:endParaRPr lang="ru-RU" sz="2000" kern="1200" dirty="0">
              <a:solidFill>
                <a:schemeClr val="bg1"/>
              </a:solidFill>
            </a:endParaRPr>
          </a:p>
        </p:txBody>
      </p:sp>
      <p:sp>
        <p:nvSpPr>
          <p:cNvPr id="13315" name="Содержимое 2"/>
          <p:cNvSpPr txBox="1">
            <a:spLocks/>
          </p:cNvSpPr>
          <p:nvPr/>
        </p:nvSpPr>
        <p:spPr bwMode="auto">
          <a:xfrm>
            <a:off x="428625" y="1000125"/>
            <a:ext cx="8229600" cy="5214938"/>
          </a:xfrm>
          <a:prstGeom prst="rect">
            <a:avLst/>
          </a:prstGeom>
          <a:noFill/>
          <a:ln w="9525">
            <a:noFill/>
            <a:miter lim="800000"/>
            <a:headEnd/>
            <a:tailEnd/>
          </a:ln>
        </p:spPr>
        <p:txBody>
          <a:bodyPr/>
          <a:lstStyle/>
          <a:p>
            <a:pPr>
              <a:buFont typeface="Arial" pitchFamily="34" charset="0"/>
              <a:buChar char="•"/>
              <a:defRPr/>
            </a:pPr>
            <a:r>
              <a:rPr lang="ru-RU" sz="2000" dirty="0">
                <a:solidFill>
                  <a:schemeClr val="accent1">
                    <a:lumMod val="75000"/>
                  </a:schemeClr>
                </a:solidFill>
              </a:rPr>
              <a:t> </a:t>
            </a:r>
            <a:r>
              <a:rPr lang="ru-RU" sz="2000" dirty="0" smtClean="0">
                <a:solidFill>
                  <a:schemeClr val="accent1">
                    <a:lumMod val="75000"/>
                  </a:schemeClr>
                </a:solidFill>
              </a:rPr>
              <a:t>Акционеры ММВБ </a:t>
            </a:r>
            <a:r>
              <a:rPr lang="ru-RU" sz="2000" dirty="0">
                <a:solidFill>
                  <a:schemeClr val="accent1">
                    <a:lumMod val="75000"/>
                  </a:schemeClr>
                </a:solidFill>
              </a:rPr>
              <a:t>и РТС объявили о </a:t>
            </a:r>
            <a:r>
              <a:rPr lang="ru-RU" sz="2000" dirty="0" smtClean="0">
                <a:solidFill>
                  <a:schemeClr val="accent1">
                    <a:lumMod val="75000"/>
                  </a:schemeClr>
                </a:solidFill>
              </a:rPr>
              <a:t>готовности к консолидации </a:t>
            </a:r>
            <a:endParaRPr lang="ru-RU" sz="2000" dirty="0">
              <a:solidFill>
                <a:schemeClr val="accent1">
                  <a:lumMod val="75000"/>
                </a:schemeClr>
              </a:solidFill>
            </a:endParaRPr>
          </a:p>
          <a:p>
            <a:pPr>
              <a:buFont typeface="Arial" pitchFamily="34" charset="0"/>
              <a:buChar char="•"/>
              <a:defRPr/>
            </a:pPr>
            <a:endParaRPr lang="ru-RU" sz="2000" dirty="0">
              <a:solidFill>
                <a:schemeClr val="accent1">
                  <a:lumMod val="75000"/>
                </a:schemeClr>
              </a:solidFill>
            </a:endParaRPr>
          </a:p>
          <a:p>
            <a:pPr>
              <a:buFont typeface="Arial" pitchFamily="34" charset="0"/>
              <a:buChar char="•"/>
              <a:defRPr/>
            </a:pPr>
            <a:r>
              <a:rPr lang="ru-RU" sz="2000" dirty="0" smtClean="0">
                <a:solidFill>
                  <a:schemeClr val="accent1">
                    <a:lumMod val="75000"/>
                  </a:schemeClr>
                </a:solidFill>
              </a:rPr>
              <a:t> </a:t>
            </a:r>
            <a:r>
              <a:rPr lang="ru-RU" sz="2000" dirty="0">
                <a:solidFill>
                  <a:schemeClr val="accent1">
                    <a:lumMod val="75000"/>
                  </a:schemeClr>
                </a:solidFill>
              </a:rPr>
              <a:t>Достоинства - возникает возможность объединения расчетных депозитариев</a:t>
            </a:r>
            <a:r>
              <a:rPr lang="en-US" sz="2000" dirty="0">
                <a:solidFill>
                  <a:schemeClr val="accent1">
                    <a:lumMod val="75000"/>
                  </a:schemeClr>
                </a:solidFill>
              </a:rPr>
              <a:t> (</a:t>
            </a:r>
            <a:r>
              <a:rPr lang="ru-RU" sz="2000" dirty="0">
                <a:solidFill>
                  <a:schemeClr val="accent1">
                    <a:lumMod val="75000"/>
                  </a:schemeClr>
                </a:solidFill>
              </a:rPr>
              <a:t>НРД и ДКК</a:t>
            </a:r>
            <a:r>
              <a:rPr lang="en-US" sz="2000" dirty="0">
                <a:solidFill>
                  <a:schemeClr val="accent1">
                    <a:lumMod val="75000"/>
                  </a:schemeClr>
                </a:solidFill>
              </a:rPr>
              <a:t>)</a:t>
            </a:r>
            <a:r>
              <a:rPr lang="ru-RU" sz="2000" dirty="0">
                <a:solidFill>
                  <a:schemeClr val="accent1">
                    <a:lumMod val="75000"/>
                  </a:schemeClr>
                </a:solidFill>
              </a:rPr>
              <a:t> и создания Центрального депозитария, решение проблемы </a:t>
            </a:r>
            <a:r>
              <a:rPr lang="en-US" sz="2000" dirty="0">
                <a:solidFill>
                  <a:schemeClr val="accent1">
                    <a:lumMod val="75000"/>
                  </a:schemeClr>
                </a:solidFill>
              </a:rPr>
              <a:t>17f-7</a:t>
            </a:r>
            <a:r>
              <a:rPr lang="ru-RU" sz="2000" dirty="0">
                <a:solidFill>
                  <a:schemeClr val="accent1">
                    <a:lumMod val="75000"/>
                  </a:schemeClr>
                </a:solidFill>
              </a:rPr>
              <a:t>, вместе с объединением </a:t>
            </a:r>
            <a:r>
              <a:rPr lang="ru-RU" sz="2000" dirty="0" smtClean="0">
                <a:solidFill>
                  <a:schemeClr val="accent1">
                    <a:lumMod val="75000"/>
                  </a:schemeClr>
                </a:solidFill>
              </a:rPr>
              <a:t>бирж это упрощает доступ иностранных инвесторов, снижаются издержки операций, повышается возможность капитализации </a:t>
            </a:r>
            <a:r>
              <a:rPr lang="en-US" sz="2000" dirty="0" smtClean="0">
                <a:solidFill>
                  <a:schemeClr val="accent1">
                    <a:lumMod val="75000"/>
                  </a:schemeClr>
                </a:solidFill>
              </a:rPr>
              <a:t>CCP</a:t>
            </a:r>
            <a:r>
              <a:rPr lang="ru-RU" sz="2000" dirty="0" smtClean="0">
                <a:solidFill>
                  <a:schemeClr val="accent1">
                    <a:lumMod val="75000"/>
                  </a:schemeClr>
                </a:solidFill>
              </a:rPr>
              <a:t>, повышаются возможности займа ценными бумагами  </a:t>
            </a:r>
          </a:p>
          <a:p>
            <a:pPr>
              <a:buFont typeface="Arial" pitchFamily="34" charset="0"/>
              <a:buChar char="•"/>
              <a:defRPr/>
            </a:pPr>
            <a:endParaRPr lang="ru-RU" sz="2000" dirty="0" smtClean="0">
              <a:solidFill>
                <a:schemeClr val="accent1">
                  <a:lumMod val="75000"/>
                </a:schemeClr>
              </a:solidFill>
            </a:endParaRPr>
          </a:p>
          <a:p>
            <a:pPr>
              <a:buFont typeface="Arial" pitchFamily="34" charset="0"/>
              <a:buChar char="•"/>
              <a:defRPr/>
            </a:pPr>
            <a:r>
              <a:rPr lang="ru-RU" sz="2000" dirty="0" smtClean="0">
                <a:solidFill>
                  <a:schemeClr val="accent1">
                    <a:lumMod val="75000"/>
                  </a:schemeClr>
                </a:solidFill>
              </a:rPr>
              <a:t> Риски - внутренняя конкуренция как драйвер развития исчезает, на ближайшие 2 года снижается динамика создания новых финансовых продуктов, неясны последствия слияния для капитализации единой биржи, неясна судьба рынков, неясна модель корпоративного управления</a:t>
            </a:r>
          </a:p>
          <a:p>
            <a:pPr>
              <a:buFont typeface="Arial" pitchFamily="34" charset="0"/>
              <a:buChar char="•"/>
              <a:defRPr/>
            </a:pPr>
            <a:endParaRPr lang="ru-RU" sz="2000" dirty="0">
              <a:solidFill>
                <a:schemeClr val="accent1">
                  <a:lumMod val="75000"/>
                </a:schemeClr>
              </a:solidFill>
            </a:endParaRPr>
          </a:p>
          <a:p>
            <a:pPr>
              <a:buFont typeface="Arial" pitchFamily="34" charset="0"/>
              <a:buChar char="•"/>
              <a:defRPr/>
            </a:pPr>
            <a:endParaRPr lang="ru-RU" sz="2000" dirty="0">
              <a:solidFill>
                <a:schemeClr val="accent1">
                  <a:lumMod val="75000"/>
                </a:schemeClr>
              </a:solidFill>
            </a:endParaRPr>
          </a:p>
          <a:p>
            <a:pPr>
              <a:defRPr/>
            </a:pPr>
            <a:endParaRPr lang="en-US" sz="1600" dirty="0">
              <a:solidFill>
                <a:schemeClr val="accent1">
                  <a:lumMod val="75000"/>
                </a:schemeClr>
              </a:solidFill>
            </a:endParaRPr>
          </a:p>
          <a:p>
            <a:pPr marL="342900" indent="-342900">
              <a:lnSpc>
                <a:spcPct val="80000"/>
              </a:lnSpc>
              <a:spcBef>
                <a:spcPct val="20000"/>
              </a:spcBef>
              <a:buFontTx/>
              <a:buChar char="•"/>
              <a:defRPr/>
            </a:pPr>
            <a:endParaRPr lang="ru-RU" sz="2500" dirty="0">
              <a:latin typeface="Verdana" pitchFamily="34" charset="0"/>
            </a:endParaRPr>
          </a:p>
        </p:txBody>
      </p:sp>
      <p:sp>
        <p:nvSpPr>
          <p:cNvPr id="5" name="Номер слайда 4"/>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C4FCD33E-B266-47A1-9CA6-B3F9C630E77E}" type="slidenum">
              <a:rPr lang="ru-RU" sz="1200">
                <a:solidFill>
                  <a:schemeClr val="tx1">
                    <a:tint val="75000"/>
                  </a:schemeClr>
                </a:solidFill>
                <a:latin typeface="Verdana" pitchFamily="34" charset="0"/>
              </a:rPr>
              <a:pPr algn="r" fontAlgn="auto">
                <a:spcBef>
                  <a:spcPts val="0"/>
                </a:spcBef>
                <a:spcAft>
                  <a:spcPts val="0"/>
                </a:spcAft>
                <a:defRPr/>
              </a:pPr>
              <a:t>13</a:t>
            </a:fld>
            <a:endParaRPr lang="ru-RU" sz="1200" dirty="0">
              <a:solidFill>
                <a:schemeClr val="tx1">
                  <a:tint val="75000"/>
                </a:schemeClr>
              </a:solidFill>
              <a:latin typeface="Verdana"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1571625" y="0"/>
            <a:ext cx="7572375" cy="500063"/>
          </a:xfrm>
        </p:spPr>
        <p:txBody>
          <a:bodyPr rtlCol="0">
            <a:normAutofit/>
          </a:bodyPr>
          <a:lstStyle/>
          <a:p>
            <a:pPr eaLnBrk="1" fontAlgn="auto" hangingPunct="1">
              <a:spcAft>
                <a:spcPts val="0"/>
              </a:spcAft>
              <a:defRPr/>
            </a:pPr>
            <a:r>
              <a:rPr lang="ru-RU" sz="2000" kern="1200" dirty="0" smtClean="0">
                <a:solidFill>
                  <a:schemeClr val="bg1"/>
                </a:solidFill>
              </a:rPr>
              <a:t>Российская инфраструктура: создание ЦД</a:t>
            </a:r>
            <a:endParaRPr lang="ru-RU" sz="2000" kern="1200" dirty="0">
              <a:solidFill>
                <a:schemeClr val="bg1"/>
              </a:solidFill>
            </a:endParaRPr>
          </a:p>
        </p:txBody>
      </p:sp>
      <p:sp>
        <p:nvSpPr>
          <p:cNvPr id="13315" name="Содержимое 2"/>
          <p:cNvSpPr txBox="1">
            <a:spLocks/>
          </p:cNvSpPr>
          <p:nvPr/>
        </p:nvSpPr>
        <p:spPr bwMode="auto">
          <a:xfrm>
            <a:off x="428625" y="1000125"/>
            <a:ext cx="8229600" cy="5214938"/>
          </a:xfrm>
          <a:prstGeom prst="rect">
            <a:avLst/>
          </a:prstGeom>
          <a:noFill/>
          <a:ln w="9525">
            <a:noFill/>
            <a:miter lim="800000"/>
            <a:headEnd/>
            <a:tailEnd/>
          </a:ln>
        </p:spPr>
        <p:txBody>
          <a:bodyPr/>
          <a:lstStyle/>
          <a:p>
            <a:pPr>
              <a:defRPr/>
            </a:pPr>
            <a:endParaRPr lang="en-US" sz="1600" dirty="0">
              <a:solidFill>
                <a:schemeClr val="accent1">
                  <a:lumMod val="75000"/>
                </a:schemeClr>
              </a:solidFill>
            </a:endParaRPr>
          </a:p>
          <a:p>
            <a:pPr marL="342900" indent="-342900">
              <a:lnSpc>
                <a:spcPct val="80000"/>
              </a:lnSpc>
              <a:spcBef>
                <a:spcPct val="20000"/>
              </a:spcBef>
              <a:buFontTx/>
              <a:buChar char="•"/>
              <a:defRPr/>
            </a:pPr>
            <a:endParaRPr lang="ru-RU" sz="2500" dirty="0">
              <a:latin typeface="Verdana" pitchFamily="34" charset="0"/>
            </a:endParaRPr>
          </a:p>
        </p:txBody>
      </p:sp>
      <p:sp>
        <p:nvSpPr>
          <p:cNvPr id="5" name="Номер слайда 4"/>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6A06750F-8D18-4E16-8105-957011209F73}" type="slidenum">
              <a:rPr lang="ru-RU" sz="1200">
                <a:solidFill>
                  <a:schemeClr val="tx1">
                    <a:tint val="75000"/>
                  </a:schemeClr>
                </a:solidFill>
                <a:latin typeface="Verdana" pitchFamily="34" charset="0"/>
              </a:rPr>
              <a:pPr algn="r" fontAlgn="auto">
                <a:spcBef>
                  <a:spcPts val="0"/>
                </a:spcBef>
                <a:spcAft>
                  <a:spcPts val="0"/>
                </a:spcAft>
                <a:defRPr/>
              </a:pPr>
              <a:t>14</a:t>
            </a:fld>
            <a:endParaRPr lang="ru-RU" sz="1200" dirty="0">
              <a:solidFill>
                <a:schemeClr val="tx1">
                  <a:tint val="75000"/>
                </a:schemeClr>
              </a:solidFill>
              <a:latin typeface="Verdana" pitchFamily="34" charset="0"/>
            </a:endParaRPr>
          </a:p>
        </p:txBody>
      </p:sp>
      <p:sp>
        <p:nvSpPr>
          <p:cNvPr id="6" name="Прямоугольник 5"/>
          <p:cNvSpPr/>
          <p:nvPr/>
        </p:nvSpPr>
        <p:spPr>
          <a:xfrm>
            <a:off x="285720" y="857232"/>
            <a:ext cx="8358187" cy="5355312"/>
          </a:xfrm>
          <a:prstGeom prst="rect">
            <a:avLst/>
          </a:prstGeom>
        </p:spPr>
        <p:txBody>
          <a:bodyPr wrap="square">
            <a:spAutoFit/>
          </a:bodyPr>
          <a:lstStyle/>
          <a:p>
            <a:pPr eaLnBrk="0" hangingPunct="0">
              <a:buFont typeface="Arial" pitchFamily="34" charset="0"/>
              <a:buChar char="•"/>
              <a:defRPr/>
            </a:pPr>
            <a:r>
              <a:rPr lang="ru-RU" dirty="0" smtClean="0">
                <a:solidFill>
                  <a:schemeClr val="accent1">
                    <a:lumMod val="75000"/>
                  </a:schemeClr>
                </a:solidFill>
              </a:rPr>
              <a:t>Российская инфраструктура – высокие издержки и операционные сложности из-за фрагментации российского рынка, как результат – предпочтение к операциям с российскими активами за рубежом (с использованием иностранной инфраструктуры) и, в свою очередь, миграция за рубеж российских эмитентов</a:t>
            </a:r>
          </a:p>
          <a:p>
            <a:pPr eaLnBrk="0" hangingPunct="0">
              <a:buFont typeface="Arial" pitchFamily="34" charset="0"/>
              <a:buChar char="•"/>
              <a:defRPr/>
            </a:pPr>
            <a:endParaRPr lang="ru-RU" dirty="0">
              <a:solidFill>
                <a:schemeClr val="accent1">
                  <a:lumMod val="75000"/>
                </a:schemeClr>
              </a:solidFill>
            </a:endParaRPr>
          </a:p>
          <a:p>
            <a:pPr eaLnBrk="0" hangingPunct="0">
              <a:buFont typeface="Arial" pitchFamily="34" charset="0"/>
              <a:buChar char="•"/>
              <a:defRPr/>
            </a:pPr>
            <a:r>
              <a:rPr lang="ru-RU" dirty="0" smtClean="0">
                <a:solidFill>
                  <a:schemeClr val="accent1">
                    <a:lumMod val="75000"/>
                  </a:schemeClr>
                </a:solidFill>
              </a:rPr>
              <a:t>Ключевой недостаток – отсутствие ЦД или централизованной системы учета ценных бумаг – сомнения в </a:t>
            </a:r>
            <a:r>
              <a:rPr lang="ru-RU" dirty="0" err="1" smtClean="0">
                <a:solidFill>
                  <a:schemeClr val="accent1">
                    <a:lumMod val="75000"/>
                  </a:schemeClr>
                </a:solidFill>
              </a:rPr>
              <a:t>финализации</a:t>
            </a:r>
            <a:r>
              <a:rPr lang="ru-RU" dirty="0" smtClean="0">
                <a:solidFill>
                  <a:schemeClr val="accent1">
                    <a:lumMod val="75000"/>
                  </a:schemeClr>
                </a:solidFill>
              </a:rPr>
              <a:t> </a:t>
            </a:r>
            <a:r>
              <a:rPr lang="ru-RU" dirty="0" smtClean="0">
                <a:solidFill>
                  <a:schemeClr val="accent1">
                    <a:lumMod val="75000"/>
                  </a:schemeClr>
                </a:solidFill>
              </a:rPr>
              <a:t>учета прав на </a:t>
            </a:r>
            <a:r>
              <a:rPr lang="ru-RU" dirty="0" smtClean="0">
                <a:solidFill>
                  <a:schemeClr val="accent1">
                    <a:lumMod val="75000"/>
                  </a:schemeClr>
                </a:solidFill>
              </a:rPr>
              <a:t>уровне депозитариев</a:t>
            </a:r>
          </a:p>
          <a:p>
            <a:pPr eaLnBrk="0" hangingPunct="0">
              <a:defRPr/>
            </a:pPr>
            <a:endParaRPr lang="ru-RU" dirty="0" smtClean="0">
              <a:solidFill>
                <a:schemeClr val="accent1">
                  <a:lumMod val="75000"/>
                </a:schemeClr>
              </a:solidFill>
            </a:endParaRPr>
          </a:p>
          <a:p>
            <a:pPr eaLnBrk="0" hangingPunct="0">
              <a:buFont typeface="Arial" pitchFamily="34" charset="0"/>
              <a:buChar char="•"/>
              <a:defRPr/>
            </a:pPr>
            <a:r>
              <a:rPr lang="ru-RU" dirty="0" smtClean="0">
                <a:solidFill>
                  <a:schemeClr val="accent1">
                    <a:lumMod val="75000"/>
                  </a:schemeClr>
                </a:solidFill>
              </a:rPr>
              <a:t>Решение: Создание ЦД </a:t>
            </a:r>
            <a:r>
              <a:rPr lang="ru-RU" dirty="0" smtClean="0">
                <a:solidFill>
                  <a:schemeClr val="accent1">
                    <a:lumMod val="75000"/>
                  </a:schemeClr>
                </a:solidFill>
              </a:rPr>
              <a:t>– </a:t>
            </a:r>
            <a:r>
              <a:rPr lang="ru-RU" dirty="0" smtClean="0">
                <a:solidFill>
                  <a:schemeClr val="accent1">
                    <a:lumMod val="75000"/>
                  </a:schemeClr>
                </a:solidFill>
              </a:rPr>
              <a:t>расчетного депозитария, имеющего </a:t>
            </a:r>
            <a:r>
              <a:rPr lang="ru-RU" dirty="0" smtClean="0">
                <a:solidFill>
                  <a:schemeClr val="accent1">
                    <a:lumMod val="75000"/>
                  </a:schemeClr>
                </a:solidFill>
              </a:rPr>
              <a:t>специальную лицензию, записи по счетам в котором имеют приоритет перед записями по его счету в реестре, </a:t>
            </a:r>
            <a:r>
              <a:rPr lang="ru-RU" dirty="0" smtClean="0">
                <a:solidFill>
                  <a:schemeClr val="accent1">
                    <a:lumMod val="75000"/>
                  </a:schemeClr>
                </a:solidFill>
              </a:rPr>
              <a:t>осуществляющего постоянное </a:t>
            </a:r>
            <a:r>
              <a:rPr lang="ru-RU" dirty="0" smtClean="0">
                <a:solidFill>
                  <a:schemeClr val="accent1">
                    <a:lumMod val="75000"/>
                  </a:schemeClr>
                </a:solidFill>
              </a:rPr>
              <a:t>взаимодействие с регистратором для исключения противоречий в записях, его капитализация не должна быть чрезмерной (не должна мешать капитализации </a:t>
            </a:r>
            <a:r>
              <a:rPr lang="en-US" dirty="0" smtClean="0">
                <a:solidFill>
                  <a:schemeClr val="accent1">
                    <a:lumMod val="75000"/>
                  </a:schemeClr>
                </a:solidFill>
              </a:rPr>
              <a:t>CCP</a:t>
            </a:r>
            <a:r>
              <a:rPr lang="ru-RU" dirty="0" smtClean="0">
                <a:solidFill>
                  <a:schemeClr val="accent1">
                    <a:lumMod val="75000"/>
                  </a:schemeClr>
                </a:solidFill>
              </a:rPr>
              <a:t>), </a:t>
            </a:r>
          </a:p>
          <a:p>
            <a:pPr eaLnBrk="0" hangingPunct="0">
              <a:defRPr/>
            </a:pPr>
            <a:r>
              <a:rPr lang="ru-RU" dirty="0" smtClean="0">
                <a:solidFill>
                  <a:schemeClr val="accent1">
                    <a:lumMod val="75000"/>
                  </a:schemeClr>
                </a:solidFill>
              </a:rPr>
              <a:t>  </a:t>
            </a:r>
          </a:p>
          <a:p>
            <a:pPr eaLnBrk="0" hangingPunct="0">
              <a:buFont typeface="Arial" pitchFamily="34" charset="0"/>
              <a:buChar char="•"/>
              <a:defRPr/>
            </a:pPr>
            <a:r>
              <a:rPr lang="ru-RU" dirty="0" smtClean="0">
                <a:solidFill>
                  <a:schemeClr val="accent1">
                    <a:lumMod val="75000"/>
                  </a:schemeClr>
                </a:solidFill>
              </a:rPr>
              <a:t>НРД+ДКК </a:t>
            </a:r>
            <a:r>
              <a:rPr lang="ru-RU" dirty="0" smtClean="0">
                <a:solidFill>
                  <a:schemeClr val="accent1">
                    <a:lumMod val="75000"/>
                  </a:schemeClr>
                </a:solidFill>
              </a:rPr>
              <a:t>– вероятный ЦД, но </a:t>
            </a:r>
            <a:r>
              <a:rPr lang="en-US" dirty="0" smtClean="0">
                <a:solidFill>
                  <a:schemeClr val="accent1">
                    <a:lumMod val="75000"/>
                  </a:schemeClr>
                </a:solidFill>
              </a:rPr>
              <a:t>de jure </a:t>
            </a:r>
            <a:r>
              <a:rPr lang="ru-RU" dirty="0" smtClean="0">
                <a:solidFill>
                  <a:schemeClr val="accent1">
                    <a:lumMod val="75000"/>
                  </a:schemeClr>
                </a:solidFill>
              </a:rPr>
              <a:t>должна быть сохранена возможность создания и других ЦД, образующих таким образом «централизованную систему учета ценных бумаг»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Заголовок 1"/>
          <p:cNvSpPr>
            <a:spLocks noGrp="1"/>
          </p:cNvSpPr>
          <p:nvPr>
            <p:ph type="title" idx="4294967295"/>
          </p:nvPr>
        </p:nvSpPr>
        <p:spPr>
          <a:xfrm>
            <a:off x="1571625" y="0"/>
            <a:ext cx="7572375" cy="500063"/>
          </a:xfrm>
        </p:spPr>
        <p:txBody>
          <a:bodyPr/>
          <a:lstStyle/>
          <a:p>
            <a:pPr eaLnBrk="1" hangingPunct="1"/>
            <a:r>
              <a:rPr lang="ru-RU" sz="2000" smtClean="0">
                <a:solidFill>
                  <a:schemeClr val="bg1"/>
                </a:solidFill>
              </a:rPr>
              <a:t>Индустрия брокеров, дилеров и управляющих</a:t>
            </a:r>
          </a:p>
        </p:txBody>
      </p:sp>
      <p:sp>
        <p:nvSpPr>
          <p:cNvPr id="19" name="Содержимое 2"/>
          <p:cNvSpPr>
            <a:spLocks noGrp="1"/>
          </p:cNvSpPr>
          <p:nvPr>
            <p:ph idx="4294967295"/>
          </p:nvPr>
        </p:nvSpPr>
        <p:spPr>
          <a:xfrm>
            <a:off x="428625" y="1000125"/>
            <a:ext cx="8229600" cy="5072063"/>
          </a:xfrm>
        </p:spPr>
        <p:txBody>
          <a:bodyPr rtlCol="0">
            <a:normAutofit/>
          </a:bodyPr>
          <a:lstStyle/>
          <a:p>
            <a:pPr eaLnBrk="1" fontAlgn="auto" hangingPunct="1">
              <a:spcAft>
                <a:spcPts val="0"/>
              </a:spcAft>
              <a:buFont typeface="Arial" pitchFamily="34" charset="0"/>
              <a:buChar char="•"/>
              <a:defRPr/>
            </a:pPr>
            <a:r>
              <a:rPr lang="ru-RU" sz="2400" dirty="0" smtClean="0">
                <a:solidFill>
                  <a:schemeClr val="accent1">
                    <a:lumMod val="75000"/>
                  </a:schemeClr>
                </a:solidFill>
              </a:rPr>
              <a:t>На конец 2010 года – 1409 компаний, брокеры – 1216, дилеры -1200, управляющие 116</a:t>
            </a:r>
          </a:p>
          <a:p>
            <a:pPr eaLnBrk="1" fontAlgn="auto" hangingPunct="1">
              <a:spcAft>
                <a:spcPts val="0"/>
              </a:spcAft>
              <a:buFont typeface="Arial" pitchFamily="34" charset="0"/>
              <a:buChar char="•"/>
              <a:defRPr/>
            </a:pPr>
            <a:r>
              <a:rPr lang="ru-RU" sz="2400" dirty="0" smtClean="0">
                <a:solidFill>
                  <a:schemeClr val="accent1">
                    <a:lumMod val="75000"/>
                  </a:schemeClr>
                </a:solidFill>
              </a:rPr>
              <a:t>38% компаний – кредитные организации</a:t>
            </a:r>
          </a:p>
          <a:p>
            <a:pPr eaLnBrk="1" fontAlgn="auto" hangingPunct="1">
              <a:spcAft>
                <a:spcPts val="0"/>
              </a:spcAft>
              <a:buFont typeface="Arial" pitchFamily="34" charset="0"/>
              <a:buChar char="•"/>
              <a:defRPr/>
            </a:pPr>
            <a:r>
              <a:rPr lang="ru-RU" sz="2400" dirty="0" smtClean="0">
                <a:solidFill>
                  <a:schemeClr val="accent1">
                    <a:lumMod val="75000"/>
                  </a:schemeClr>
                </a:solidFill>
              </a:rPr>
              <a:t>713 тыс. граждан работают через брокеров, из них активных инвесторов – прим. 104 тыс.</a:t>
            </a:r>
          </a:p>
          <a:p>
            <a:pPr eaLnBrk="1" fontAlgn="auto" hangingPunct="1">
              <a:spcAft>
                <a:spcPts val="0"/>
              </a:spcAft>
              <a:buFont typeface="Arial" pitchFamily="34" charset="0"/>
              <a:buChar char="•"/>
              <a:defRPr/>
            </a:pPr>
            <a:r>
              <a:rPr lang="ru-RU" sz="2400" dirty="0" smtClean="0">
                <a:solidFill>
                  <a:schemeClr val="accent1">
                    <a:lumMod val="75000"/>
                  </a:schemeClr>
                </a:solidFill>
              </a:rPr>
              <a:t>Высокая концентрация оборота (на ММВБ на 10 брокеров- 46%, на РТС</a:t>
            </a:r>
            <a:r>
              <a:rPr lang="en-US" sz="2400" dirty="0" smtClean="0">
                <a:solidFill>
                  <a:schemeClr val="accent1">
                    <a:lumMod val="75000"/>
                  </a:schemeClr>
                </a:solidFill>
              </a:rPr>
              <a:t> </a:t>
            </a:r>
            <a:r>
              <a:rPr lang="ru-RU" sz="2400" dirty="0" smtClean="0">
                <a:solidFill>
                  <a:schemeClr val="accent1">
                    <a:lumMod val="75000"/>
                  </a:schemeClr>
                </a:solidFill>
              </a:rPr>
              <a:t>Стандарт-96%, РТС </a:t>
            </a:r>
            <a:r>
              <a:rPr lang="en-US" sz="2400" dirty="0" smtClean="0">
                <a:solidFill>
                  <a:schemeClr val="accent1">
                    <a:lumMod val="75000"/>
                  </a:schemeClr>
                </a:solidFill>
              </a:rPr>
              <a:t>FORTS</a:t>
            </a:r>
            <a:r>
              <a:rPr lang="ru-RU" sz="2400" dirty="0" smtClean="0">
                <a:solidFill>
                  <a:schemeClr val="accent1">
                    <a:lumMod val="75000"/>
                  </a:schemeClr>
                </a:solidFill>
              </a:rPr>
              <a:t>-81%)</a:t>
            </a:r>
          </a:p>
          <a:p>
            <a:pPr eaLnBrk="1" fontAlgn="auto" hangingPunct="1">
              <a:spcAft>
                <a:spcPts val="0"/>
              </a:spcAft>
              <a:buFont typeface="Arial" pitchFamily="34" charset="0"/>
              <a:buChar char="•"/>
              <a:defRPr/>
            </a:pPr>
            <a:r>
              <a:rPr lang="en-US" sz="2400" dirty="0" smtClean="0">
                <a:solidFill>
                  <a:schemeClr val="accent1">
                    <a:lumMod val="75000"/>
                  </a:schemeClr>
                </a:solidFill>
              </a:rPr>
              <a:t>6</a:t>
            </a:r>
            <a:r>
              <a:rPr lang="ru-RU" sz="2400" dirty="0" smtClean="0">
                <a:solidFill>
                  <a:schemeClr val="accent1">
                    <a:lumMod val="75000"/>
                  </a:schemeClr>
                </a:solidFill>
              </a:rPr>
              <a:t>7% компаний расположен в Москве</a:t>
            </a:r>
          </a:p>
          <a:p>
            <a:pPr eaLnBrk="1" fontAlgn="auto" hangingPunct="1">
              <a:spcAft>
                <a:spcPts val="0"/>
              </a:spcAft>
              <a:buFont typeface="Arial" pitchFamily="34" charset="0"/>
              <a:buChar char="•"/>
              <a:defRPr/>
            </a:pPr>
            <a:r>
              <a:rPr lang="ru-RU" sz="2400" dirty="0" smtClean="0">
                <a:solidFill>
                  <a:schemeClr val="accent1">
                    <a:lumMod val="75000"/>
                  </a:schemeClr>
                </a:solidFill>
              </a:rPr>
              <a:t>Больше </a:t>
            </a:r>
            <a:r>
              <a:rPr lang="en-US" sz="2400" dirty="0" smtClean="0">
                <a:solidFill>
                  <a:schemeClr val="accent1">
                    <a:lumMod val="75000"/>
                  </a:schemeClr>
                </a:solidFill>
              </a:rPr>
              <a:t>50%</a:t>
            </a:r>
            <a:r>
              <a:rPr lang="ru-RU" sz="2400" dirty="0" smtClean="0">
                <a:solidFill>
                  <a:schemeClr val="accent1">
                    <a:lumMod val="75000"/>
                  </a:schemeClr>
                </a:solidFill>
              </a:rPr>
              <a:t> брокеров – </a:t>
            </a:r>
            <a:r>
              <a:rPr lang="ru-RU" sz="2400" dirty="0" err="1" smtClean="0">
                <a:solidFill>
                  <a:schemeClr val="accent1">
                    <a:lumMod val="75000"/>
                  </a:schemeClr>
                </a:solidFill>
              </a:rPr>
              <a:t>субброкеры</a:t>
            </a:r>
            <a:r>
              <a:rPr lang="ru-RU" sz="2400" dirty="0" smtClean="0">
                <a:solidFill>
                  <a:schemeClr val="accent1">
                    <a:lumMod val="75000"/>
                  </a:schemeClr>
                </a:solidFill>
              </a:rPr>
              <a:t>, 67% не хранят активы </a:t>
            </a:r>
            <a:r>
              <a:rPr lang="ru-RU" sz="2400" dirty="0" smtClean="0">
                <a:solidFill>
                  <a:schemeClr val="accent1">
                    <a:lumMod val="75000"/>
                  </a:schemeClr>
                </a:solidFill>
              </a:rPr>
              <a:t>клиентов, не дают маржинальных кредитов </a:t>
            </a:r>
            <a:endParaRPr lang="ru-RU" sz="2400" dirty="0" smtClean="0">
              <a:solidFill>
                <a:schemeClr val="accent1">
                  <a:lumMod val="75000"/>
                </a:schemeClr>
              </a:solidFill>
            </a:endParaRPr>
          </a:p>
        </p:txBody>
      </p:sp>
      <p:sp>
        <p:nvSpPr>
          <p:cNvPr id="4" name="Номер слайда 3"/>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B1D5CB0C-E97B-495C-906D-C42AF54433A5}" type="slidenum">
              <a:rPr lang="ru-RU" sz="1200">
                <a:solidFill>
                  <a:schemeClr val="tx1">
                    <a:tint val="75000"/>
                  </a:schemeClr>
                </a:solidFill>
                <a:latin typeface="Verdana" pitchFamily="34" charset="0"/>
              </a:rPr>
              <a:pPr algn="r" fontAlgn="auto">
                <a:spcBef>
                  <a:spcPts val="0"/>
                </a:spcBef>
                <a:spcAft>
                  <a:spcPts val="0"/>
                </a:spcAft>
                <a:defRPr/>
              </a:pPr>
              <a:t>2</a:t>
            </a:fld>
            <a:endParaRPr lang="ru-RU" sz="1200" dirty="0">
              <a:solidFill>
                <a:schemeClr val="tx1">
                  <a:tint val="75000"/>
                </a:schemeClr>
              </a:solidFill>
              <a:latin typeface="Verdan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Заголовок 1"/>
          <p:cNvSpPr>
            <a:spLocks noGrp="1"/>
          </p:cNvSpPr>
          <p:nvPr>
            <p:ph type="title" idx="4294967295"/>
          </p:nvPr>
        </p:nvSpPr>
        <p:spPr>
          <a:xfrm>
            <a:off x="1571625" y="0"/>
            <a:ext cx="7572375" cy="500063"/>
          </a:xfrm>
        </p:spPr>
        <p:txBody>
          <a:bodyPr/>
          <a:lstStyle/>
          <a:p>
            <a:pPr eaLnBrk="1" hangingPunct="1"/>
            <a:r>
              <a:rPr lang="ru-RU" sz="1600" dirty="0" smtClean="0">
                <a:solidFill>
                  <a:schemeClr val="bg1"/>
                </a:solidFill>
              </a:rPr>
              <a:t>Общее число дилеров, брокеров и управляющих</a:t>
            </a:r>
          </a:p>
        </p:txBody>
      </p:sp>
      <p:sp>
        <p:nvSpPr>
          <p:cNvPr id="5" name="Номер слайда 4"/>
          <p:cNvSpPr txBox="1">
            <a:spLocks noGrp="1"/>
          </p:cNvSpPr>
          <p:nvPr/>
        </p:nvSpPr>
        <p:spPr>
          <a:xfrm>
            <a:off x="6500813" y="6357938"/>
            <a:ext cx="2133600" cy="365125"/>
          </a:xfrm>
          <a:prstGeom prst="rect">
            <a:avLst/>
          </a:prstGeom>
          <a:noFill/>
        </p:spPr>
        <p:txBody>
          <a:bodyPr anchor="ctr"/>
          <a:lstStyle/>
          <a:p>
            <a:pPr algn="r" fontAlgn="auto">
              <a:spcBef>
                <a:spcPts val="0"/>
              </a:spcBef>
              <a:spcAft>
                <a:spcPts val="0"/>
              </a:spcAft>
              <a:defRPr/>
            </a:pPr>
            <a:fld id="{CAF5081D-C8C2-4E6B-9799-797E32BA0865}" type="slidenum">
              <a:rPr lang="ru-RU" sz="1200">
                <a:solidFill>
                  <a:schemeClr val="tx1">
                    <a:tint val="75000"/>
                  </a:schemeClr>
                </a:solidFill>
                <a:latin typeface="Verdana" pitchFamily="34" charset="0"/>
              </a:rPr>
              <a:pPr algn="r" fontAlgn="auto">
                <a:spcBef>
                  <a:spcPts val="0"/>
                </a:spcBef>
                <a:spcAft>
                  <a:spcPts val="0"/>
                </a:spcAft>
                <a:defRPr/>
              </a:pPr>
              <a:t>3</a:t>
            </a:fld>
            <a:endParaRPr lang="ru-RU" sz="1200" dirty="0">
              <a:solidFill>
                <a:schemeClr val="tx1">
                  <a:tint val="75000"/>
                </a:schemeClr>
              </a:solidFill>
              <a:latin typeface="Verdana" pitchFamily="34" charset="0"/>
            </a:endParaRPr>
          </a:p>
        </p:txBody>
      </p:sp>
      <p:grpSp>
        <p:nvGrpSpPr>
          <p:cNvPr id="2054" name="Группа 11"/>
          <p:cNvGrpSpPr>
            <a:grpSpLocks/>
          </p:cNvGrpSpPr>
          <p:nvPr/>
        </p:nvGrpSpPr>
        <p:grpSpPr bwMode="auto">
          <a:xfrm>
            <a:off x="1071538" y="4714884"/>
            <a:ext cx="7500990" cy="1428761"/>
            <a:chOff x="1785918" y="4624388"/>
            <a:chExt cx="6072207" cy="756397"/>
          </a:xfrm>
        </p:grpSpPr>
        <p:sp>
          <p:nvSpPr>
            <p:cNvPr id="2055" name="Прямоугольник 6"/>
            <p:cNvSpPr>
              <a:spLocks noChangeArrowheads="1"/>
            </p:cNvSpPr>
            <p:nvPr/>
          </p:nvSpPr>
          <p:spPr bwMode="auto">
            <a:xfrm>
              <a:off x="1785938" y="4667250"/>
              <a:ext cx="231302" cy="142875"/>
            </a:xfrm>
            <a:prstGeom prst="rect">
              <a:avLst/>
            </a:prstGeom>
            <a:solidFill>
              <a:schemeClr val="accent1"/>
            </a:solidFill>
            <a:ln w="25400">
              <a:noFill/>
              <a:miter lim="800000"/>
              <a:headEnd/>
              <a:tailEnd/>
            </a:ln>
          </p:spPr>
          <p:txBody>
            <a:bodyPr anchor="ctr"/>
            <a:lstStyle/>
            <a:p>
              <a:pPr algn="ctr"/>
              <a:endParaRPr lang="ru-RU">
                <a:solidFill>
                  <a:srgbClr val="FFFFFF"/>
                </a:solidFill>
                <a:latin typeface="Verdana" pitchFamily="34" charset="0"/>
              </a:endParaRPr>
            </a:p>
          </p:txBody>
        </p:sp>
        <p:sp>
          <p:nvSpPr>
            <p:cNvPr id="2056" name="Прямоугольник 7"/>
            <p:cNvSpPr>
              <a:spLocks noChangeArrowheads="1"/>
            </p:cNvSpPr>
            <p:nvPr/>
          </p:nvSpPr>
          <p:spPr bwMode="auto">
            <a:xfrm>
              <a:off x="1785918" y="5038737"/>
              <a:ext cx="231322" cy="142875"/>
            </a:xfrm>
            <a:prstGeom prst="rect">
              <a:avLst/>
            </a:prstGeom>
            <a:solidFill>
              <a:schemeClr val="accent2"/>
            </a:solidFill>
            <a:ln w="25400">
              <a:noFill/>
              <a:miter lim="800000"/>
              <a:headEnd/>
              <a:tailEnd/>
            </a:ln>
          </p:spPr>
          <p:txBody>
            <a:bodyPr anchor="ctr"/>
            <a:lstStyle/>
            <a:p>
              <a:pPr algn="ctr"/>
              <a:endParaRPr lang="ru-RU">
                <a:solidFill>
                  <a:srgbClr val="FFFFFF"/>
                </a:solidFill>
                <a:latin typeface="Verdana" pitchFamily="34" charset="0"/>
              </a:endParaRPr>
            </a:p>
          </p:txBody>
        </p:sp>
        <p:sp>
          <p:nvSpPr>
            <p:cNvPr id="2057" name="Содержимое 2"/>
            <p:cNvSpPr txBox="1">
              <a:spLocks/>
            </p:cNvSpPr>
            <p:nvPr/>
          </p:nvSpPr>
          <p:spPr bwMode="auto">
            <a:xfrm>
              <a:off x="2075071" y="4624388"/>
              <a:ext cx="5783054" cy="285750"/>
            </a:xfrm>
            <a:prstGeom prst="rect">
              <a:avLst/>
            </a:prstGeom>
            <a:noFill/>
            <a:ln w="9525">
              <a:noFill/>
              <a:miter lim="800000"/>
              <a:headEnd/>
              <a:tailEnd/>
            </a:ln>
          </p:spPr>
          <p:txBody>
            <a:bodyPr/>
            <a:lstStyle/>
            <a:p>
              <a:pPr indent="-342900">
                <a:spcBef>
                  <a:spcPct val="20000"/>
                </a:spcBef>
              </a:pPr>
              <a:r>
                <a:rPr lang="ru-RU" sz="1600" dirty="0" smtClean="0">
                  <a:latin typeface="Verdana" pitchFamily="34" charset="0"/>
                </a:rPr>
                <a:t>Количество </a:t>
              </a:r>
              <a:r>
                <a:rPr lang="ru-RU" sz="1600" dirty="0">
                  <a:latin typeface="Verdana" pitchFamily="34" charset="0"/>
                </a:rPr>
                <a:t>брокеров, </a:t>
              </a:r>
              <a:r>
                <a:rPr lang="ru-RU" sz="1600" dirty="0" smtClean="0">
                  <a:latin typeface="Verdana" pitchFamily="34" charset="0"/>
                </a:rPr>
                <a:t>дилеров</a:t>
              </a:r>
              <a:r>
                <a:rPr lang="en-US" sz="1600" dirty="0" smtClean="0">
                  <a:latin typeface="Verdana" pitchFamily="34" charset="0"/>
                </a:rPr>
                <a:t> </a:t>
              </a:r>
              <a:r>
                <a:rPr lang="ru-RU" sz="1600" dirty="0" smtClean="0">
                  <a:latin typeface="Verdana" pitchFamily="34" charset="0"/>
                </a:rPr>
                <a:t>и </a:t>
              </a:r>
              <a:r>
                <a:rPr lang="ru-RU" sz="1600" dirty="0">
                  <a:latin typeface="Verdana" pitchFamily="34" charset="0"/>
                </a:rPr>
                <a:t>управляющих </a:t>
              </a:r>
              <a:r>
                <a:rPr lang="ru-RU" sz="1600" dirty="0" smtClean="0">
                  <a:latin typeface="Verdana" pitchFamily="34" charset="0"/>
                </a:rPr>
                <a:t> по </a:t>
              </a:r>
              <a:r>
                <a:rPr lang="ru-RU" sz="1600" dirty="0">
                  <a:latin typeface="Verdana" pitchFamily="34" charset="0"/>
                </a:rPr>
                <a:t>данным ФСФР (на 01.07.2009 и 01.03.2011 – оценка НАУФОР)</a:t>
              </a:r>
            </a:p>
          </p:txBody>
        </p:sp>
        <p:sp>
          <p:nvSpPr>
            <p:cNvPr id="2058" name="Содержимое 2"/>
            <p:cNvSpPr txBox="1">
              <a:spLocks/>
            </p:cNvSpPr>
            <p:nvPr/>
          </p:nvSpPr>
          <p:spPr bwMode="auto">
            <a:xfrm>
              <a:off x="2075070" y="4981576"/>
              <a:ext cx="5783055" cy="399209"/>
            </a:xfrm>
            <a:prstGeom prst="rect">
              <a:avLst/>
            </a:prstGeom>
            <a:noFill/>
            <a:ln w="9525">
              <a:noFill/>
              <a:miter lim="800000"/>
              <a:headEnd/>
              <a:tailEnd/>
            </a:ln>
          </p:spPr>
          <p:txBody>
            <a:bodyPr/>
            <a:lstStyle/>
            <a:p>
              <a:pPr indent="-342900">
                <a:spcBef>
                  <a:spcPct val="20000"/>
                </a:spcBef>
              </a:pPr>
              <a:r>
                <a:rPr lang="ru-RU" sz="1600" dirty="0" smtClean="0">
                  <a:latin typeface="Verdana" pitchFamily="34" charset="0"/>
                </a:rPr>
                <a:t>Количество брокеров</a:t>
              </a:r>
              <a:r>
                <a:rPr lang="ru-RU" sz="1600" dirty="0">
                  <a:latin typeface="Verdana" pitchFamily="34" charset="0"/>
                </a:rPr>
                <a:t>, </a:t>
              </a:r>
              <a:r>
                <a:rPr lang="ru-RU" sz="1600" dirty="0" smtClean="0">
                  <a:latin typeface="Verdana" pitchFamily="34" charset="0"/>
                </a:rPr>
                <a:t>дилеров и управляющих, </a:t>
              </a:r>
            </a:p>
            <a:p>
              <a:pPr indent="-342900">
                <a:spcBef>
                  <a:spcPct val="20000"/>
                </a:spcBef>
              </a:pPr>
              <a:r>
                <a:rPr lang="ru-RU" sz="1600" dirty="0" smtClean="0">
                  <a:latin typeface="Verdana" pitchFamily="34" charset="0"/>
                </a:rPr>
                <a:t>существовавших </a:t>
              </a:r>
              <a:r>
                <a:rPr lang="ru-RU" sz="1600" dirty="0">
                  <a:latin typeface="Verdana" pitchFamily="34" charset="0"/>
                </a:rPr>
                <a:t>на 1 января 2009 года (оценка НАУФОР)</a:t>
              </a:r>
            </a:p>
          </p:txBody>
        </p:sp>
      </p:grpSp>
      <p:graphicFrame>
        <p:nvGraphicFramePr>
          <p:cNvPr id="2059" name="Object 11"/>
          <p:cNvGraphicFramePr>
            <a:graphicFrameLocks noChangeAspect="1"/>
          </p:cNvGraphicFramePr>
          <p:nvPr/>
        </p:nvGraphicFramePr>
        <p:xfrm>
          <a:off x="485775" y="847734"/>
          <a:ext cx="8305800" cy="3867150"/>
        </p:xfrm>
        <a:graphic>
          <a:graphicData uri="http://schemas.openxmlformats.org/presentationml/2006/ole">
            <p:oleObj spid="_x0000_s2059" name="Worksheet" r:id="rId4" imgW="11801475" imgH="5610225" progId="Excel.Sheet.8">
              <p:embed/>
            </p:oleObj>
          </a:graphicData>
        </a:graphic>
      </p:graphicFrame>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1571625" y="0"/>
            <a:ext cx="7572375" cy="500063"/>
          </a:xfrm>
        </p:spPr>
        <p:txBody>
          <a:bodyPr rtlCol="0">
            <a:normAutofit/>
          </a:bodyPr>
          <a:lstStyle/>
          <a:p>
            <a:pPr eaLnBrk="1" fontAlgn="auto" hangingPunct="1">
              <a:spcAft>
                <a:spcPts val="0"/>
              </a:spcAft>
              <a:defRPr/>
            </a:pPr>
            <a:r>
              <a:rPr lang="ru-RU" sz="2000" kern="1200" dirty="0" smtClean="0">
                <a:solidFill>
                  <a:schemeClr val="bg1"/>
                </a:solidFill>
              </a:rPr>
              <a:t>Российская индустрия, тенденции</a:t>
            </a:r>
            <a:endParaRPr lang="ru-RU" sz="2000" kern="1200" dirty="0">
              <a:solidFill>
                <a:schemeClr val="bg1"/>
              </a:solidFill>
            </a:endParaRPr>
          </a:p>
        </p:txBody>
      </p:sp>
      <p:sp>
        <p:nvSpPr>
          <p:cNvPr id="13315" name="Содержимое 2"/>
          <p:cNvSpPr txBox="1">
            <a:spLocks/>
          </p:cNvSpPr>
          <p:nvPr/>
        </p:nvSpPr>
        <p:spPr bwMode="auto">
          <a:xfrm>
            <a:off x="428624" y="1000125"/>
            <a:ext cx="8501094" cy="5214938"/>
          </a:xfrm>
          <a:prstGeom prst="rect">
            <a:avLst/>
          </a:prstGeom>
          <a:noFill/>
          <a:ln w="9525">
            <a:noFill/>
            <a:miter lim="800000"/>
            <a:headEnd/>
            <a:tailEnd/>
          </a:ln>
        </p:spPr>
        <p:txBody>
          <a:bodyPr/>
          <a:lstStyle/>
          <a:p>
            <a:pPr marL="342900" indent="-342900">
              <a:lnSpc>
                <a:spcPct val="80000"/>
              </a:lnSpc>
              <a:spcBef>
                <a:spcPct val="20000"/>
              </a:spcBef>
              <a:buFontTx/>
              <a:buChar char="•"/>
              <a:defRPr/>
            </a:pPr>
            <a:r>
              <a:rPr lang="ru-RU" sz="2000" dirty="0">
                <a:solidFill>
                  <a:schemeClr val="accent1">
                    <a:lumMod val="75000"/>
                  </a:schemeClr>
                </a:solidFill>
                <a:latin typeface="+mn-lt"/>
              </a:rPr>
              <a:t>Численность индустрии уменьшается на 10% второй год подряд</a:t>
            </a:r>
          </a:p>
          <a:p>
            <a:pPr marL="342900" indent="-342900">
              <a:lnSpc>
                <a:spcPct val="80000"/>
              </a:lnSpc>
              <a:spcBef>
                <a:spcPct val="20000"/>
              </a:spcBef>
              <a:buFontTx/>
              <a:buChar char="•"/>
              <a:defRPr/>
            </a:pPr>
            <a:r>
              <a:rPr lang="ru-RU" sz="2000" dirty="0">
                <a:solidFill>
                  <a:schemeClr val="accent1">
                    <a:lumMod val="75000"/>
                  </a:schemeClr>
                </a:solidFill>
                <a:latin typeface="+mn-lt"/>
              </a:rPr>
              <a:t>Снижается присутствие посредников за пределами Москвы </a:t>
            </a:r>
            <a:r>
              <a:rPr lang="en-US" sz="2000" dirty="0">
                <a:solidFill>
                  <a:schemeClr val="accent1">
                    <a:lumMod val="75000"/>
                  </a:schemeClr>
                </a:solidFill>
                <a:latin typeface="+mn-lt"/>
              </a:rPr>
              <a:t>–</a:t>
            </a:r>
            <a:r>
              <a:rPr lang="ru-RU" sz="2000" dirty="0">
                <a:solidFill>
                  <a:schemeClr val="accent1">
                    <a:lumMod val="75000"/>
                  </a:schemeClr>
                </a:solidFill>
                <a:latin typeface="+mn-lt"/>
              </a:rPr>
              <a:t>начиная с июля 2009 г. по конец </a:t>
            </a:r>
            <a:r>
              <a:rPr lang="ru-RU" sz="2000" dirty="0" smtClean="0">
                <a:solidFill>
                  <a:schemeClr val="accent1">
                    <a:lumMod val="75000"/>
                  </a:schemeClr>
                </a:solidFill>
                <a:latin typeface="+mn-lt"/>
              </a:rPr>
              <a:t>марта 2011 </a:t>
            </a:r>
            <a:r>
              <a:rPr lang="ru-RU" sz="2000" dirty="0">
                <a:solidFill>
                  <a:schemeClr val="accent1">
                    <a:lumMod val="75000"/>
                  </a:schemeClr>
                </a:solidFill>
                <a:latin typeface="+mn-lt"/>
              </a:rPr>
              <a:t>г. региональных компаний стало меньше примерно на </a:t>
            </a:r>
            <a:r>
              <a:rPr lang="ru-RU" sz="2000" dirty="0" smtClean="0">
                <a:solidFill>
                  <a:schemeClr val="accent1">
                    <a:lumMod val="75000"/>
                  </a:schemeClr>
                </a:solidFill>
                <a:latin typeface="+mn-lt"/>
              </a:rPr>
              <a:t>23%</a:t>
            </a:r>
            <a:endParaRPr lang="ru-RU" sz="2000" dirty="0">
              <a:solidFill>
                <a:schemeClr val="accent1">
                  <a:lumMod val="75000"/>
                </a:schemeClr>
              </a:solidFill>
              <a:latin typeface="+mn-lt"/>
            </a:endParaRPr>
          </a:p>
          <a:p>
            <a:pPr marL="342900" indent="-342900">
              <a:lnSpc>
                <a:spcPct val="80000"/>
              </a:lnSpc>
              <a:spcBef>
                <a:spcPct val="20000"/>
              </a:spcBef>
              <a:buFontTx/>
              <a:buChar char="•"/>
              <a:defRPr/>
            </a:pPr>
            <a:r>
              <a:rPr lang="ru-RU" sz="2000" dirty="0">
                <a:solidFill>
                  <a:schemeClr val="accent1">
                    <a:lumMod val="75000"/>
                  </a:schemeClr>
                </a:solidFill>
                <a:latin typeface="+mn-lt"/>
              </a:rPr>
              <a:t>Финансовая устойчивость не повышается, снижается рентабельность бизнеса, ограничивается </a:t>
            </a:r>
            <a:r>
              <a:rPr lang="ru-RU" sz="2000" dirty="0" smtClean="0">
                <a:solidFill>
                  <a:schemeClr val="accent1">
                    <a:lumMod val="75000"/>
                  </a:schemeClr>
                </a:solidFill>
                <a:latin typeface="+mn-lt"/>
              </a:rPr>
              <a:t>развитие</a:t>
            </a:r>
          </a:p>
          <a:p>
            <a:pPr marL="342900" indent="-342900">
              <a:lnSpc>
                <a:spcPct val="80000"/>
              </a:lnSpc>
              <a:spcBef>
                <a:spcPct val="20000"/>
              </a:spcBef>
              <a:buFontTx/>
              <a:buChar char="•"/>
              <a:defRPr/>
            </a:pPr>
            <a:r>
              <a:rPr lang="ru-RU" sz="2000" dirty="0" smtClean="0">
                <a:solidFill>
                  <a:schemeClr val="accent1">
                    <a:lumMod val="75000"/>
                  </a:schemeClr>
                </a:solidFill>
                <a:latin typeface="+mn-lt"/>
              </a:rPr>
              <a:t>Растет </a:t>
            </a:r>
            <a:r>
              <a:rPr lang="ru-RU" sz="2000" dirty="0" smtClean="0">
                <a:solidFill>
                  <a:schemeClr val="accent1">
                    <a:lumMod val="75000"/>
                  </a:schemeClr>
                </a:solidFill>
                <a:latin typeface="+mn-lt"/>
              </a:rPr>
              <a:t>«серый» рынок услуг и имитация соблюдения требований к капиталу - сокращается зона регулирования и защиты интересов </a:t>
            </a:r>
            <a:r>
              <a:rPr lang="ru-RU" sz="2000" dirty="0" smtClean="0">
                <a:solidFill>
                  <a:schemeClr val="accent1">
                    <a:lumMod val="75000"/>
                  </a:schemeClr>
                </a:solidFill>
                <a:latin typeface="+mn-lt"/>
              </a:rPr>
              <a:t>инвесторов</a:t>
            </a:r>
            <a:endParaRPr lang="ru-RU" sz="2000" dirty="0">
              <a:solidFill>
                <a:schemeClr val="accent1">
                  <a:lumMod val="75000"/>
                </a:schemeClr>
              </a:solidFill>
              <a:latin typeface="+mn-lt"/>
            </a:endParaRPr>
          </a:p>
          <a:p>
            <a:pPr marL="342900" indent="-342900">
              <a:lnSpc>
                <a:spcPct val="80000"/>
              </a:lnSpc>
              <a:spcBef>
                <a:spcPct val="20000"/>
              </a:spcBef>
              <a:buFontTx/>
              <a:buChar char="•"/>
              <a:defRPr/>
            </a:pPr>
            <a:r>
              <a:rPr lang="ru-RU" sz="2000" dirty="0" smtClean="0">
                <a:solidFill>
                  <a:schemeClr val="accent1">
                    <a:lumMod val="75000"/>
                  </a:schemeClr>
                </a:solidFill>
                <a:latin typeface="+mn-lt"/>
              </a:rPr>
              <a:t>«</a:t>
            </a:r>
            <a:r>
              <a:rPr lang="ru-RU" sz="2000" dirty="0" err="1">
                <a:solidFill>
                  <a:schemeClr val="accent1">
                    <a:lumMod val="75000"/>
                  </a:schemeClr>
                </a:solidFill>
                <a:latin typeface="+mn-lt"/>
              </a:rPr>
              <a:t>Банкизация</a:t>
            </a:r>
            <a:r>
              <a:rPr lang="ru-RU" sz="2000" dirty="0">
                <a:solidFill>
                  <a:schemeClr val="accent1">
                    <a:lumMod val="75000"/>
                  </a:schemeClr>
                </a:solidFill>
                <a:latin typeface="+mn-lt"/>
              </a:rPr>
              <a:t>» крупных компаний</a:t>
            </a:r>
          </a:p>
          <a:p>
            <a:pPr marL="342900" indent="-342900">
              <a:lnSpc>
                <a:spcPct val="80000"/>
              </a:lnSpc>
              <a:spcBef>
                <a:spcPct val="20000"/>
              </a:spcBef>
              <a:buFontTx/>
              <a:buChar char="•"/>
              <a:defRPr/>
            </a:pPr>
            <a:r>
              <a:rPr lang="ru-RU" sz="2000" dirty="0">
                <a:solidFill>
                  <a:schemeClr val="accent1">
                    <a:lumMod val="75000"/>
                  </a:schemeClr>
                </a:solidFill>
                <a:latin typeface="+mn-lt"/>
              </a:rPr>
              <a:t>«</a:t>
            </a:r>
            <a:r>
              <a:rPr lang="ru-RU" sz="2000" dirty="0">
                <a:solidFill>
                  <a:schemeClr val="accent1">
                    <a:lumMod val="75000"/>
                  </a:schemeClr>
                </a:solidFill>
                <a:latin typeface="+mn-lt"/>
              </a:rPr>
              <a:t>Огосударствление» инвестиционного </a:t>
            </a:r>
            <a:r>
              <a:rPr lang="ru-RU" sz="2000" dirty="0" err="1" smtClean="0">
                <a:solidFill>
                  <a:schemeClr val="accent1">
                    <a:lumMod val="75000"/>
                  </a:schemeClr>
                </a:solidFill>
                <a:latin typeface="+mn-lt"/>
              </a:rPr>
              <a:t>банкинга</a:t>
            </a:r>
            <a:endParaRPr lang="en-US" sz="2000" dirty="0" smtClean="0">
              <a:solidFill>
                <a:schemeClr val="accent1">
                  <a:lumMod val="75000"/>
                </a:schemeClr>
              </a:solidFill>
              <a:latin typeface="+mn-lt"/>
            </a:endParaRPr>
          </a:p>
          <a:p>
            <a:pPr marL="342900" indent="-342900">
              <a:lnSpc>
                <a:spcPct val="80000"/>
              </a:lnSpc>
              <a:spcBef>
                <a:spcPct val="20000"/>
              </a:spcBef>
              <a:buFontTx/>
              <a:buChar char="•"/>
              <a:defRPr/>
            </a:pPr>
            <a:r>
              <a:rPr lang="ru-RU" sz="2000" dirty="0" err="1" smtClean="0">
                <a:solidFill>
                  <a:schemeClr val="accent1">
                    <a:lumMod val="75000"/>
                  </a:schemeClr>
                </a:solidFill>
                <a:latin typeface="+mn-lt"/>
              </a:rPr>
              <a:t>Примитивизируется</a:t>
            </a:r>
            <a:r>
              <a:rPr lang="ru-RU" sz="2000" dirty="0" smtClean="0">
                <a:solidFill>
                  <a:schemeClr val="accent1">
                    <a:lumMod val="75000"/>
                  </a:schemeClr>
                </a:solidFill>
                <a:latin typeface="+mn-lt"/>
              </a:rPr>
              <a:t> круг услуг, снижается конкуренция – происходит потеря качества индустрии</a:t>
            </a:r>
            <a:endParaRPr lang="ru-RU" sz="2000" dirty="0">
              <a:solidFill>
                <a:schemeClr val="accent1">
                  <a:lumMod val="75000"/>
                </a:schemeClr>
              </a:solidFill>
              <a:latin typeface="+mn-lt"/>
            </a:endParaRPr>
          </a:p>
        </p:txBody>
      </p:sp>
      <p:sp>
        <p:nvSpPr>
          <p:cNvPr id="5" name="Номер слайда 4"/>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637E8884-D2D8-40C9-8EE2-AF2B93A36B0C}" type="slidenum">
              <a:rPr lang="ru-RU" sz="1200">
                <a:solidFill>
                  <a:schemeClr val="tx1">
                    <a:tint val="75000"/>
                  </a:schemeClr>
                </a:solidFill>
                <a:latin typeface="Verdana" pitchFamily="34" charset="0"/>
              </a:rPr>
              <a:pPr algn="r" fontAlgn="auto">
                <a:spcBef>
                  <a:spcPts val="0"/>
                </a:spcBef>
                <a:spcAft>
                  <a:spcPts val="0"/>
                </a:spcAft>
                <a:defRPr/>
              </a:pPr>
              <a:t>4</a:t>
            </a:fld>
            <a:endParaRPr lang="ru-RU" sz="1200" dirty="0">
              <a:solidFill>
                <a:schemeClr val="tx1">
                  <a:tint val="75000"/>
                </a:schemeClr>
              </a:solidFill>
              <a:latin typeface="Verdana"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1571625" y="0"/>
            <a:ext cx="7572375" cy="500063"/>
          </a:xfrm>
        </p:spPr>
        <p:txBody>
          <a:bodyPr rtlCol="0">
            <a:normAutofit/>
          </a:bodyPr>
          <a:lstStyle/>
          <a:p>
            <a:pPr eaLnBrk="1" fontAlgn="auto" hangingPunct="1">
              <a:spcAft>
                <a:spcPts val="0"/>
              </a:spcAft>
              <a:defRPr/>
            </a:pPr>
            <a:r>
              <a:rPr lang="ru-RU" sz="2000" kern="1200" dirty="0" smtClean="0">
                <a:solidFill>
                  <a:schemeClr val="bg1"/>
                </a:solidFill>
              </a:rPr>
              <a:t>Индустрия в России и за рубежом</a:t>
            </a:r>
            <a:endParaRPr lang="ru-RU" sz="2000" kern="1200" dirty="0">
              <a:solidFill>
                <a:schemeClr val="bg1"/>
              </a:solidFill>
            </a:endParaRPr>
          </a:p>
        </p:txBody>
      </p:sp>
      <p:sp>
        <p:nvSpPr>
          <p:cNvPr id="5" name="Номер слайда 4"/>
          <p:cNvSpPr txBox="1">
            <a:spLocks noGrp="1"/>
          </p:cNvSpPr>
          <p:nvPr/>
        </p:nvSpPr>
        <p:spPr>
          <a:xfrm>
            <a:off x="6553200" y="6284912"/>
            <a:ext cx="2133600" cy="365125"/>
          </a:xfrm>
          <a:prstGeom prst="rect">
            <a:avLst/>
          </a:prstGeom>
          <a:noFill/>
        </p:spPr>
        <p:txBody>
          <a:bodyPr anchor="ctr"/>
          <a:lstStyle/>
          <a:p>
            <a:pPr algn="r" fontAlgn="auto">
              <a:spcBef>
                <a:spcPts val="0"/>
              </a:spcBef>
              <a:spcAft>
                <a:spcPts val="0"/>
              </a:spcAft>
              <a:defRPr/>
            </a:pPr>
            <a:fld id="{21FD8F19-771C-4B89-9607-C125FACABB9C}" type="slidenum">
              <a:rPr lang="ru-RU" sz="1200">
                <a:solidFill>
                  <a:schemeClr val="tx1">
                    <a:tint val="75000"/>
                  </a:schemeClr>
                </a:solidFill>
                <a:latin typeface="Verdana" pitchFamily="34" charset="0"/>
              </a:rPr>
              <a:pPr algn="r" fontAlgn="auto">
                <a:spcBef>
                  <a:spcPts val="0"/>
                </a:spcBef>
                <a:spcAft>
                  <a:spcPts val="0"/>
                </a:spcAft>
                <a:defRPr/>
              </a:pPr>
              <a:t>5</a:t>
            </a:fld>
            <a:endParaRPr lang="ru-RU" sz="1200" dirty="0">
              <a:solidFill>
                <a:schemeClr val="tx1">
                  <a:tint val="75000"/>
                </a:schemeClr>
              </a:solidFill>
              <a:latin typeface="Verdana" pitchFamily="34" charset="0"/>
            </a:endParaRPr>
          </a:p>
        </p:txBody>
      </p:sp>
      <p:graphicFrame>
        <p:nvGraphicFramePr>
          <p:cNvPr id="6" name="Диаграмма 5"/>
          <p:cNvGraphicFramePr/>
          <p:nvPr/>
        </p:nvGraphicFramePr>
        <p:xfrm>
          <a:off x="214282" y="785794"/>
          <a:ext cx="8659273" cy="5072097"/>
        </p:xfrm>
        <a:graphic>
          <a:graphicData uri="http://schemas.openxmlformats.org/drawingml/2006/chart">
            <c:chart xmlns:c="http://schemas.openxmlformats.org/drawingml/2006/chart" xmlns:r="http://schemas.openxmlformats.org/officeDocument/2006/relationships" r:id="rId3"/>
          </a:graphicData>
        </a:graphic>
      </p:graphicFrame>
      <p:sp>
        <p:nvSpPr>
          <p:cNvPr id="8" name="Прямоугольник 7"/>
          <p:cNvSpPr/>
          <p:nvPr/>
        </p:nvSpPr>
        <p:spPr>
          <a:xfrm>
            <a:off x="5929322" y="4000504"/>
            <a:ext cx="2786082" cy="369332"/>
          </a:xfrm>
          <a:prstGeom prst="rect">
            <a:avLst/>
          </a:prstGeom>
        </p:spPr>
        <p:txBody>
          <a:bodyPr wrap="square">
            <a:spAutoFit/>
          </a:bodyPr>
          <a:lstStyle/>
          <a:p>
            <a:pPr lvl="0" eaLnBrk="0" hangingPunct="0"/>
            <a:r>
              <a:rPr lang="ru-RU" sz="900" b="1" dirty="0">
                <a:solidFill>
                  <a:srgbClr val="000000"/>
                </a:solidFill>
                <a:latin typeface="Verdana" pitchFamily="34" charset="0"/>
                <a:ea typeface="Calibri" pitchFamily="34" charset="0"/>
                <a:cs typeface="Times New Roman" pitchFamily="18" charset="0"/>
              </a:rPr>
              <a:t>(</a:t>
            </a:r>
            <a:r>
              <a:rPr lang="ru-RU" sz="900" b="1" dirty="0" smtClean="0">
                <a:solidFill>
                  <a:srgbClr val="000000"/>
                </a:solidFill>
                <a:latin typeface="Verdana" pitchFamily="34" charset="0"/>
                <a:ea typeface="Calibri" pitchFamily="34" charset="0"/>
                <a:cs typeface="Times New Roman" pitchFamily="18" charset="0"/>
              </a:rPr>
              <a:t>В </a:t>
            </a:r>
            <a:r>
              <a:rPr lang="ru-RU" sz="900" b="1" dirty="0">
                <a:solidFill>
                  <a:srgbClr val="000000"/>
                </a:solidFill>
                <a:latin typeface="Verdana" pitchFamily="34" charset="0"/>
                <a:ea typeface="Calibri" pitchFamily="34" charset="0"/>
                <a:cs typeface="Times New Roman" pitchFamily="18" charset="0"/>
              </a:rPr>
              <a:t>США также портфельные </a:t>
            </a:r>
            <a:r>
              <a:rPr lang="ru-RU" sz="900" b="1" dirty="0" smtClean="0">
                <a:solidFill>
                  <a:srgbClr val="000000"/>
                </a:solidFill>
                <a:latin typeface="Verdana" pitchFamily="34" charset="0"/>
                <a:ea typeface="Calibri" pitchFamily="34" charset="0"/>
                <a:cs typeface="Times New Roman" pitchFamily="18" charset="0"/>
              </a:rPr>
              <a:t>управляющие)</a:t>
            </a:r>
            <a:endParaRPr lang="ru-RU" b="1" dirty="0">
              <a:solidFill>
                <a:srgbClr val="000000"/>
              </a:solidFill>
              <a:latin typeface="Arial" pitchFamily="34" charset="0"/>
            </a:endParaRPr>
          </a:p>
        </p:txBody>
      </p:sp>
      <p:sp>
        <p:nvSpPr>
          <p:cNvPr id="9" name="Прямоугольник 8"/>
          <p:cNvSpPr/>
          <p:nvPr/>
        </p:nvSpPr>
        <p:spPr>
          <a:xfrm>
            <a:off x="8286776" y="3000372"/>
            <a:ext cx="142876" cy="1428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pPr>
              <a:defRPr/>
            </a:pPr>
            <a:fld id="{F0A9BB96-BB7E-42B8-A37B-99E2FB37BDBB}" type="slidenum">
              <a:rPr lang="ru-RU" smtClean="0"/>
              <a:pPr>
                <a:defRPr/>
              </a:pPr>
              <a:t>6</a:t>
            </a:fld>
            <a:endParaRPr lang="ru-RU" dirty="0"/>
          </a:p>
        </p:txBody>
      </p:sp>
      <p:graphicFrame>
        <p:nvGraphicFramePr>
          <p:cNvPr id="3" name="Таблица 2"/>
          <p:cNvGraphicFramePr>
            <a:graphicFrameLocks noGrp="1"/>
          </p:cNvGraphicFramePr>
          <p:nvPr/>
        </p:nvGraphicFramePr>
        <p:xfrm>
          <a:off x="4286248" y="1428736"/>
          <a:ext cx="4143405" cy="3143270"/>
        </p:xfrm>
        <a:graphic>
          <a:graphicData uri="http://schemas.openxmlformats.org/drawingml/2006/table">
            <a:tbl>
              <a:tblPr/>
              <a:tblGrid>
                <a:gridCol w="1329300"/>
                <a:gridCol w="1119327"/>
                <a:gridCol w="1694778"/>
              </a:tblGrid>
              <a:tr h="1047758">
                <a:tc>
                  <a:txBody>
                    <a:bodyPr/>
                    <a:lstStyle/>
                    <a:p>
                      <a:pPr algn="ctr">
                        <a:spcAft>
                          <a:spcPts val="0"/>
                        </a:spcAft>
                      </a:pPr>
                      <a:r>
                        <a:rPr lang="ru-RU" sz="1200" b="1" dirty="0">
                          <a:latin typeface="Verdana"/>
                          <a:ea typeface="Calibri"/>
                          <a:cs typeface="Times New Roman"/>
                        </a:rPr>
                        <a:t>Количество сотрудников</a:t>
                      </a:r>
                      <a:endParaRPr lang="ru-RU" sz="1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pPr>
                      <a:r>
                        <a:rPr lang="ru-RU" sz="1200" b="1" dirty="0">
                          <a:latin typeface="Verdana"/>
                          <a:ea typeface="Calibri"/>
                          <a:cs typeface="Times New Roman"/>
                        </a:rPr>
                        <a:t>США</a:t>
                      </a:r>
                      <a:endParaRPr lang="ru-RU" sz="1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pPr>
                      <a:r>
                        <a:rPr lang="ru-RU" sz="1200" b="1" dirty="0">
                          <a:latin typeface="Verdana"/>
                          <a:ea typeface="Calibri"/>
                          <a:cs typeface="Times New Roman"/>
                        </a:rPr>
                        <a:t>Великобритания</a:t>
                      </a:r>
                      <a:endParaRPr lang="ru-RU" sz="1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r h="523878">
                <a:tc>
                  <a:txBody>
                    <a:bodyPr/>
                    <a:lstStyle/>
                    <a:p>
                      <a:pPr algn="ctr">
                        <a:spcAft>
                          <a:spcPts val="0"/>
                        </a:spcAft>
                      </a:pPr>
                      <a:r>
                        <a:rPr lang="ru-RU" sz="1200" dirty="0">
                          <a:latin typeface="Verdana"/>
                          <a:ea typeface="Calibri"/>
                          <a:cs typeface="Times New Roman"/>
                        </a:rPr>
                        <a:t>0-50</a:t>
                      </a:r>
                      <a:endParaRPr lang="ru-RU" sz="1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latin typeface="Verdana"/>
                          <a:ea typeface="Calibri"/>
                          <a:cs typeface="Times New Roman"/>
                        </a:rPr>
                        <a:t>11 200</a:t>
                      </a:r>
                      <a:endParaRPr lang="ru-RU"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latin typeface="Verdana"/>
                          <a:ea typeface="Calibri"/>
                          <a:cs typeface="Times New Roman"/>
                        </a:rPr>
                        <a:t>18 700</a:t>
                      </a:r>
                      <a:endParaRPr lang="ru-RU" sz="1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3878">
                <a:tc>
                  <a:txBody>
                    <a:bodyPr/>
                    <a:lstStyle/>
                    <a:p>
                      <a:pPr algn="ctr">
                        <a:spcAft>
                          <a:spcPts val="0"/>
                        </a:spcAft>
                      </a:pPr>
                      <a:r>
                        <a:rPr lang="ru-RU" sz="1200">
                          <a:latin typeface="Verdana"/>
                          <a:ea typeface="Calibri"/>
                          <a:cs typeface="Times New Roman"/>
                        </a:rPr>
                        <a:t>51-100</a:t>
                      </a:r>
                      <a:endParaRPr lang="ru-RU"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latin typeface="Verdana"/>
                          <a:ea typeface="Calibri"/>
                          <a:cs typeface="Times New Roman"/>
                        </a:rPr>
                        <a:t>3 700</a:t>
                      </a:r>
                      <a:endParaRPr lang="ru-RU" sz="1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latin typeface="Verdana"/>
                          <a:ea typeface="Calibri"/>
                          <a:cs typeface="Times New Roman"/>
                        </a:rPr>
                        <a:t>1 500</a:t>
                      </a:r>
                      <a:endParaRPr lang="ru-RU" sz="1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3878">
                <a:tc>
                  <a:txBody>
                    <a:bodyPr/>
                    <a:lstStyle/>
                    <a:p>
                      <a:pPr algn="ctr">
                        <a:spcAft>
                          <a:spcPts val="0"/>
                        </a:spcAft>
                      </a:pPr>
                      <a:r>
                        <a:rPr lang="en-US" sz="1200" dirty="0">
                          <a:latin typeface="Verdana"/>
                          <a:ea typeface="Calibri"/>
                          <a:cs typeface="Times New Roman"/>
                        </a:rPr>
                        <a:t>&gt;</a:t>
                      </a:r>
                      <a:r>
                        <a:rPr lang="ru-RU" sz="1200" dirty="0" smtClean="0">
                          <a:latin typeface="Verdana"/>
                          <a:ea typeface="Calibri"/>
                          <a:cs typeface="Times New Roman"/>
                        </a:rPr>
                        <a:t>100</a:t>
                      </a:r>
                      <a:endParaRPr lang="ru-RU" sz="1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latin typeface="Verdana"/>
                          <a:ea typeface="Calibri"/>
                          <a:cs typeface="Times New Roman"/>
                        </a:rPr>
                        <a:t>1 100</a:t>
                      </a:r>
                      <a:endParaRPr lang="ru-RU" sz="1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latin typeface="Verdana"/>
                          <a:ea typeface="Calibri"/>
                          <a:cs typeface="Times New Roman"/>
                        </a:rPr>
                        <a:t>1 800</a:t>
                      </a:r>
                      <a:endParaRPr lang="ru-RU" sz="1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3878">
                <a:tc>
                  <a:txBody>
                    <a:bodyPr/>
                    <a:lstStyle/>
                    <a:p>
                      <a:pPr algn="ctr">
                        <a:spcAft>
                          <a:spcPts val="0"/>
                        </a:spcAft>
                      </a:pPr>
                      <a:r>
                        <a:rPr lang="ru-RU" sz="1200" b="1">
                          <a:latin typeface="Verdana"/>
                          <a:ea typeface="Calibri"/>
                          <a:cs typeface="Times New Roman"/>
                        </a:rPr>
                        <a:t>Итого:</a:t>
                      </a:r>
                      <a:endParaRPr lang="ru-RU" sz="12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b="1" dirty="0">
                          <a:latin typeface="Verdana"/>
                          <a:ea typeface="Calibri"/>
                          <a:cs typeface="Times New Roman"/>
                        </a:rPr>
                        <a:t>16 000</a:t>
                      </a:r>
                      <a:endParaRPr lang="ru-RU" sz="1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b="1" dirty="0">
                          <a:latin typeface="Verdana"/>
                          <a:ea typeface="Calibri"/>
                          <a:cs typeface="Times New Roman"/>
                        </a:rPr>
                        <a:t>22 000</a:t>
                      </a:r>
                      <a:endParaRPr lang="ru-RU" sz="12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 name="Диаграмма 3"/>
          <p:cNvGraphicFramePr/>
          <p:nvPr/>
        </p:nvGraphicFramePr>
        <p:xfrm>
          <a:off x="642910" y="1285860"/>
          <a:ext cx="3133725" cy="4143404"/>
        </p:xfrm>
        <a:graphic>
          <a:graphicData uri="http://schemas.openxmlformats.org/drawingml/2006/chart">
            <c:chart xmlns:c="http://schemas.openxmlformats.org/drawingml/2006/chart" xmlns:r="http://schemas.openxmlformats.org/officeDocument/2006/relationships" r:id="rId3"/>
          </a:graphicData>
        </a:graphic>
      </p:graphicFrame>
      <p:sp>
        <p:nvSpPr>
          <p:cNvPr id="5" name="Прямоугольник 4"/>
          <p:cNvSpPr/>
          <p:nvPr/>
        </p:nvSpPr>
        <p:spPr>
          <a:xfrm>
            <a:off x="1643042" y="142852"/>
            <a:ext cx="6858048" cy="369332"/>
          </a:xfrm>
          <a:prstGeom prst="rect">
            <a:avLst/>
          </a:prstGeom>
        </p:spPr>
        <p:txBody>
          <a:bodyPr wrap="square">
            <a:spAutoFit/>
          </a:bodyPr>
          <a:lstStyle/>
          <a:p>
            <a:pPr algn="ctr"/>
            <a:r>
              <a:rPr lang="ru-RU" dirty="0" smtClean="0">
                <a:solidFill>
                  <a:schemeClr val="bg1">
                    <a:lumMod val="95000"/>
                  </a:schemeClr>
                </a:solidFill>
              </a:rPr>
              <a:t>США и Великобритания: крупный и средний бизнес </a:t>
            </a:r>
            <a:r>
              <a:rPr lang="en-US" dirty="0" err="1" smtClean="0">
                <a:solidFill>
                  <a:schemeClr val="bg1">
                    <a:lumMod val="95000"/>
                  </a:schemeClr>
                </a:solidFill>
              </a:rPr>
              <a:t>vs</a:t>
            </a:r>
            <a:r>
              <a:rPr lang="ru-RU" dirty="0" smtClean="0">
                <a:solidFill>
                  <a:schemeClr val="bg1">
                    <a:lumMod val="95000"/>
                  </a:schemeClr>
                </a:solidFill>
              </a:rPr>
              <a:t> мелкий </a:t>
            </a:r>
            <a:endParaRPr lang="ru-RU" dirty="0">
              <a:solidFill>
                <a:schemeClr val="bg1">
                  <a:lumMod val="95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1571625" y="0"/>
            <a:ext cx="7572375" cy="500063"/>
          </a:xfrm>
        </p:spPr>
        <p:txBody>
          <a:bodyPr rtlCol="0">
            <a:normAutofit fontScale="90000"/>
          </a:bodyPr>
          <a:lstStyle/>
          <a:p>
            <a:pPr eaLnBrk="1" fontAlgn="auto" hangingPunct="1">
              <a:spcAft>
                <a:spcPts val="0"/>
              </a:spcAft>
              <a:defRPr/>
            </a:pPr>
            <a:r>
              <a:rPr lang="ru-RU" sz="2000" kern="1200" dirty="0" err="1" smtClean="0">
                <a:solidFill>
                  <a:schemeClr val="bg1"/>
                </a:solidFill>
              </a:rPr>
              <a:t>Инвестсоветники</a:t>
            </a:r>
            <a:r>
              <a:rPr lang="ru-RU" sz="2000" kern="1200" dirty="0" smtClean="0">
                <a:solidFill>
                  <a:schemeClr val="bg1"/>
                </a:solidFill>
              </a:rPr>
              <a:t>/управляющие, подходы к регулированию </a:t>
            </a:r>
            <a:endParaRPr lang="ru-RU" sz="2000" kern="1200" dirty="0">
              <a:solidFill>
                <a:schemeClr val="bg1"/>
              </a:solidFill>
            </a:endParaRPr>
          </a:p>
        </p:txBody>
      </p:sp>
      <p:sp>
        <p:nvSpPr>
          <p:cNvPr id="13315" name="Содержимое 2"/>
          <p:cNvSpPr txBox="1">
            <a:spLocks/>
          </p:cNvSpPr>
          <p:nvPr/>
        </p:nvSpPr>
        <p:spPr bwMode="auto">
          <a:xfrm>
            <a:off x="357188" y="928688"/>
            <a:ext cx="8572530" cy="5214937"/>
          </a:xfrm>
          <a:prstGeom prst="rect">
            <a:avLst/>
          </a:prstGeom>
          <a:noFill/>
          <a:ln w="9525">
            <a:noFill/>
            <a:miter lim="800000"/>
            <a:headEnd/>
            <a:tailEnd/>
          </a:ln>
        </p:spPr>
        <p:txBody>
          <a:bodyPr/>
          <a:lstStyle/>
          <a:p>
            <a:pPr>
              <a:buFont typeface="Arial" pitchFamily="34" charset="0"/>
              <a:buChar char="•"/>
              <a:defRPr/>
            </a:pPr>
            <a:r>
              <a:rPr lang="en-US" dirty="0" smtClean="0">
                <a:solidFill>
                  <a:schemeClr val="accent1">
                    <a:lumMod val="75000"/>
                  </a:schemeClr>
                </a:solidFill>
                <a:latin typeface="+mn-lt"/>
              </a:rPr>
              <a:t> </a:t>
            </a:r>
            <a:r>
              <a:rPr lang="ru-RU" dirty="0" smtClean="0">
                <a:solidFill>
                  <a:schemeClr val="accent1">
                    <a:lumMod val="75000"/>
                  </a:schemeClr>
                </a:solidFill>
                <a:latin typeface="+mn-lt"/>
              </a:rPr>
              <a:t>Минимальная регулятивная нагрузка (минимальные </a:t>
            </a:r>
            <a:r>
              <a:rPr lang="ru-RU" dirty="0">
                <a:solidFill>
                  <a:schemeClr val="accent1">
                    <a:lumMod val="75000"/>
                  </a:schemeClr>
                </a:solidFill>
                <a:latin typeface="+mn-lt"/>
              </a:rPr>
              <a:t>требования к капиталу, </a:t>
            </a:r>
            <a:r>
              <a:rPr lang="ru-RU" dirty="0" smtClean="0">
                <a:solidFill>
                  <a:schemeClr val="accent1">
                    <a:lumMod val="75000"/>
                  </a:schemeClr>
                </a:solidFill>
                <a:latin typeface="+mn-lt"/>
              </a:rPr>
              <a:t>требования к </a:t>
            </a:r>
            <a:r>
              <a:rPr lang="en-US" dirty="0" smtClean="0">
                <a:solidFill>
                  <a:schemeClr val="accent1">
                    <a:lumMod val="75000"/>
                  </a:schemeClr>
                </a:solidFill>
              </a:rPr>
              <a:t>suitability</a:t>
            </a:r>
            <a:r>
              <a:rPr lang="ru-RU" dirty="0" smtClean="0">
                <a:solidFill>
                  <a:schemeClr val="accent1">
                    <a:lumMod val="75000"/>
                  </a:schemeClr>
                </a:solidFill>
              </a:rPr>
              <a:t>, </a:t>
            </a:r>
            <a:r>
              <a:rPr lang="ru-RU" dirty="0" smtClean="0">
                <a:solidFill>
                  <a:schemeClr val="accent1">
                    <a:lumMod val="75000"/>
                  </a:schemeClr>
                </a:solidFill>
                <a:latin typeface="+mn-lt"/>
              </a:rPr>
              <a:t>требования </a:t>
            </a:r>
            <a:r>
              <a:rPr lang="ru-RU" dirty="0">
                <a:solidFill>
                  <a:schemeClr val="accent1">
                    <a:lumMod val="75000"/>
                  </a:schemeClr>
                </a:solidFill>
                <a:latin typeface="+mn-lt"/>
              </a:rPr>
              <a:t>к </a:t>
            </a:r>
            <a:r>
              <a:rPr lang="ru-RU" dirty="0" smtClean="0">
                <a:solidFill>
                  <a:schemeClr val="accent1">
                    <a:lumMod val="75000"/>
                  </a:schemeClr>
                </a:solidFill>
                <a:latin typeface="+mn-lt"/>
              </a:rPr>
              <a:t>квалификации персонала, требования против конфликта интересов)</a:t>
            </a:r>
          </a:p>
          <a:p>
            <a:pPr>
              <a:buFont typeface="Arial" pitchFamily="34" charset="0"/>
              <a:buChar char="•"/>
              <a:defRPr/>
            </a:pPr>
            <a:endParaRPr lang="ru-RU" dirty="0">
              <a:solidFill>
                <a:schemeClr val="accent1">
                  <a:lumMod val="75000"/>
                </a:schemeClr>
              </a:solidFill>
              <a:latin typeface="+mn-lt"/>
            </a:endParaRPr>
          </a:p>
          <a:p>
            <a:pPr>
              <a:buFont typeface="Arial" pitchFamily="34" charset="0"/>
              <a:buChar char="•"/>
              <a:defRPr/>
            </a:pPr>
            <a:r>
              <a:rPr lang="ru-RU" dirty="0" smtClean="0">
                <a:solidFill>
                  <a:schemeClr val="accent1">
                    <a:lumMod val="75000"/>
                  </a:schemeClr>
                </a:solidFill>
                <a:latin typeface="+mn-lt"/>
              </a:rPr>
              <a:t> Услуги - консультационная </a:t>
            </a:r>
            <a:r>
              <a:rPr lang="ru-RU" dirty="0">
                <a:solidFill>
                  <a:schemeClr val="accent1">
                    <a:lumMod val="75000"/>
                  </a:schemeClr>
                </a:solidFill>
                <a:latin typeface="+mn-lt"/>
              </a:rPr>
              <a:t>поддержка и </a:t>
            </a:r>
            <a:r>
              <a:rPr lang="ru-RU" dirty="0" smtClean="0">
                <a:solidFill>
                  <a:schemeClr val="accent1">
                    <a:lumMod val="75000"/>
                  </a:schemeClr>
                </a:solidFill>
                <a:latin typeface="+mn-lt"/>
              </a:rPr>
              <a:t>возможно </a:t>
            </a:r>
            <a:r>
              <a:rPr lang="ru-RU" dirty="0">
                <a:solidFill>
                  <a:schemeClr val="accent1">
                    <a:lumMod val="75000"/>
                  </a:schemeClr>
                </a:solidFill>
                <a:latin typeface="+mn-lt"/>
              </a:rPr>
              <a:t>простейшие операции (приобретение и выкуп паев) для </a:t>
            </a:r>
            <a:r>
              <a:rPr lang="ru-RU" dirty="0" smtClean="0">
                <a:solidFill>
                  <a:schemeClr val="accent1">
                    <a:lumMod val="75000"/>
                  </a:schemeClr>
                </a:solidFill>
                <a:latin typeface="+mn-lt"/>
              </a:rPr>
              <a:t>клиентов, часто совмещаются с деятельностью по управлению активами</a:t>
            </a:r>
          </a:p>
          <a:p>
            <a:pPr>
              <a:defRPr/>
            </a:pPr>
            <a:r>
              <a:rPr lang="ru-RU" dirty="0" smtClean="0">
                <a:solidFill>
                  <a:schemeClr val="accent1">
                    <a:lumMod val="75000"/>
                  </a:schemeClr>
                </a:solidFill>
                <a:latin typeface="+mn-lt"/>
              </a:rPr>
              <a:t> </a:t>
            </a:r>
            <a:endParaRPr lang="ru-RU" dirty="0">
              <a:solidFill>
                <a:schemeClr val="accent1">
                  <a:lumMod val="75000"/>
                </a:schemeClr>
              </a:solidFill>
              <a:latin typeface="+mn-lt"/>
            </a:endParaRPr>
          </a:p>
          <a:p>
            <a:pPr>
              <a:buFont typeface="Arial" pitchFamily="34" charset="0"/>
              <a:buChar char="•"/>
              <a:defRPr/>
            </a:pPr>
            <a:r>
              <a:rPr lang="ru-RU" dirty="0" smtClean="0">
                <a:solidFill>
                  <a:schemeClr val="accent1">
                    <a:lumMod val="75000"/>
                  </a:schemeClr>
                </a:solidFill>
                <a:latin typeface="+mn-lt"/>
              </a:rPr>
              <a:t> Две группы:		независимые (получают вознаграждение </a:t>
            </a:r>
          </a:p>
          <a:p>
            <a:pPr>
              <a:defRPr/>
            </a:pPr>
            <a:r>
              <a:rPr lang="ru-RU" dirty="0" smtClean="0">
                <a:solidFill>
                  <a:schemeClr val="accent1">
                    <a:lumMod val="75000"/>
                  </a:schemeClr>
                </a:solidFill>
                <a:latin typeface="+mn-lt"/>
              </a:rPr>
              <a:t>                               	от клиентов); </a:t>
            </a:r>
          </a:p>
          <a:p>
            <a:pPr>
              <a:defRPr/>
            </a:pPr>
            <a:r>
              <a:rPr lang="ru-RU" dirty="0" smtClean="0">
                <a:solidFill>
                  <a:schemeClr val="accent1">
                    <a:lumMod val="75000"/>
                  </a:schemeClr>
                </a:solidFill>
                <a:latin typeface="+mn-lt"/>
              </a:rPr>
              <a:t>			зависимые (получают </a:t>
            </a:r>
            <a:r>
              <a:rPr lang="ru-RU" dirty="0">
                <a:solidFill>
                  <a:schemeClr val="accent1">
                    <a:lumMod val="75000"/>
                  </a:schemeClr>
                </a:solidFill>
                <a:latin typeface="+mn-lt"/>
              </a:rPr>
              <a:t>вознаграждение от </a:t>
            </a:r>
            <a:r>
              <a:rPr lang="ru-RU" dirty="0" smtClean="0">
                <a:solidFill>
                  <a:schemeClr val="accent1">
                    <a:lumMod val="75000"/>
                  </a:schemeClr>
                </a:solidFill>
                <a:latin typeface="+mn-lt"/>
              </a:rPr>
              <a:t>				других </a:t>
            </a:r>
            <a:r>
              <a:rPr lang="ru-RU" dirty="0">
                <a:solidFill>
                  <a:schemeClr val="accent1">
                    <a:lumMod val="75000"/>
                  </a:schemeClr>
                </a:solidFill>
                <a:latin typeface="+mn-lt"/>
              </a:rPr>
              <a:t>финансовых </a:t>
            </a:r>
            <a:r>
              <a:rPr lang="ru-RU" dirty="0" smtClean="0">
                <a:solidFill>
                  <a:schemeClr val="accent1">
                    <a:lumMod val="75000"/>
                  </a:schemeClr>
                </a:solidFill>
                <a:latin typeface="+mn-lt"/>
              </a:rPr>
              <a:t>организаций)</a:t>
            </a:r>
          </a:p>
          <a:p>
            <a:pPr>
              <a:defRPr/>
            </a:pPr>
            <a:endParaRPr lang="ru-RU" dirty="0">
              <a:solidFill>
                <a:schemeClr val="accent1">
                  <a:lumMod val="75000"/>
                </a:schemeClr>
              </a:solidFill>
              <a:latin typeface="+mn-lt"/>
            </a:endParaRPr>
          </a:p>
          <a:p>
            <a:pPr>
              <a:buFont typeface="Arial" pitchFamily="34" charset="0"/>
              <a:buChar char="•"/>
              <a:defRPr/>
            </a:pPr>
            <a:r>
              <a:rPr lang="ru-RU" dirty="0" smtClean="0">
                <a:solidFill>
                  <a:schemeClr val="accent1">
                    <a:lumMod val="75000"/>
                  </a:schemeClr>
                </a:solidFill>
                <a:latin typeface="+mn-lt"/>
              </a:rPr>
              <a:t> Объединение </a:t>
            </a:r>
            <a:r>
              <a:rPr lang="ru-RU" dirty="0" err="1" smtClean="0">
                <a:solidFill>
                  <a:schemeClr val="accent1">
                    <a:lumMod val="75000"/>
                  </a:schemeClr>
                </a:solidFill>
                <a:latin typeface="+mn-lt"/>
              </a:rPr>
              <a:t>Росстрахнадзора</a:t>
            </a:r>
            <a:r>
              <a:rPr lang="ru-RU" dirty="0" smtClean="0">
                <a:solidFill>
                  <a:schemeClr val="accent1">
                    <a:lumMod val="75000"/>
                  </a:schemeClr>
                </a:solidFill>
                <a:latin typeface="+mn-lt"/>
              </a:rPr>
              <a:t> и ФСФР России открывает возможность </a:t>
            </a:r>
            <a:r>
              <a:rPr lang="ru-RU" dirty="0">
                <a:solidFill>
                  <a:schemeClr val="accent1">
                    <a:lumMod val="75000"/>
                  </a:schemeClr>
                </a:solidFill>
                <a:latin typeface="+mn-lt"/>
              </a:rPr>
              <a:t>для создания единообразного регулирования инвестиционных советников, страховых агентов и </a:t>
            </a:r>
            <a:r>
              <a:rPr lang="ru-RU" dirty="0" smtClean="0">
                <a:solidFill>
                  <a:schemeClr val="accent1">
                    <a:lumMod val="75000"/>
                  </a:schemeClr>
                </a:solidFill>
                <a:latin typeface="+mn-lt"/>
              </a:rPr>
              <a:t>брокеров </a:t>
            </a:r>
            <a:endParaRPr lang="ru-RU" dirty="0">
              <a:solidFill>
                <a:schemeClr val="accent1">
                  <a:lumMod val="75000"/>
                </a:schemeClr>
              </a:solidFill>
              <a:latin typeface="+mn-lt"/>
            </a:endParaRPr>
          </a:p>
        </p:txBody>
      </p:sp>
      <p:sp>
        <p:nvSpPr>
          <p:cNvPr id="5" name="Номер слайда 4"/>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4DE3E2AA-E072-4CE6-A6EB-7E0935FECA3B}" type="slidenum">
              <a:rPr lang="ru-RU" sz="1200">
                <a:solidFill>
                  <a:schemeClr val="tx1">
                    <a:tint val="75000"/>
                  </a:schemeClr>
                </a:solidFill>
                <a:latin typeface="Verdana" pitchFamily="34" charset="0"/>
              </a:rPr>
              <a:pPr algn="r" fontAlgn="auto">
                <a:spcBef>
                  <a:spcPts val="0"/>
                </a:spcBef>
                <a:spcAft>
                  <a:spcPts val="0"/>
                </a:spcAft>
                <a:defRPr/>
              </a:pPr>
              <a:t>7</a:t>
            </a:fld>
            <a:endParaRPr lang="ru-RU" sz="1200" dirty="0">
              <a:solidFill>
                <a:schemeClr val="tx1">
                  <a:tint val="75000"/>
                </a:schemeClr>
              </a:solidFill>
              <a:latin typeface="Verdana"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1571625" y="0"/>
            <a:ext cx="7572375" cy="500063"/>
          </a:xfrm>
        </p:spPr>
        <p:txBody>
          <a:bodyPr rtlCol="0">
            <a:normAutofit/>
          </a:bodyPr>
          <a:lstStyle/>
          <a:p>
            <a:pPr eaLnBrk="1" fontAlgn="auto" hangingPunct="1">
              <a:spcAft>
                <a:spcPts val="0"/>
              </a:spcAft>
              <a:defRPr/>
            </a:pPr>
            <a:r>
              <a:rPr lang="ru-RU" sz="2000" kern="1200" dirty="0" smtClean="0">
                <a:solidFill>
                  <a:schemeClr val="bg1"/>
                </a:solidFill>
              </a:rPr>
              <a:t>Дилеры и брокеры, подходы к регулированию </a:t>
            </a:r>
            <a:endParaRPr lang="ru-RU" sz="2000" kern="1200" dirty="0">
              <a:solidFill>
                <a:schemeClr val="bg1"/>
              </a:solidFill>
            </a:endParaRPr>
          </a:p>
        </p:txBody>
      </p:sp>
      <p:sp>
        <p:nvSpPr>
          <p:cNvPr id="13315" name="Содержимое 2"/>
          <p:cNvSpPr txBox="1">
            <a:spLocks/>
          </p:cNvSpPr>
          <p:nvPr/>
        </p:nvSpPr>
        <p:spPr bwMode="auto">
          <a:xfrm>
            <a:off x="357188" y="928688"/>
            <a:ext cx="8215340" cy="5429270"/>
          </a:xfrm>
          <a:prstGeom prst="rect">
            <a:avLst/>
          </a:prstGeom>
          <a:noFill/>
          <a:ln w="9525">
            <a:noFill/>
            <a:miter lim="800000"/>
            <a:headEnd/>
            <a:tailEnd/>
          </a:ln>
        </p:spPr>
        <p:txBody>
          <a:bodyPr/>
          <a:lstStyle/>
          <a:p>
            <a:pPr>
              <a:buFont typeface="Arial" pitchFamily="34" charset="0"/>
              <a:buChar char="•"/>
              <a:defRPr/>
            </a:pPr>
            <a:r>
              <a:rPr lang="ru-RU" sz="1600" dirty="0" smtClean="0">
                <a:solidFill>
                  <a:schemeClr val="accent1">
                    <a:lumMod val="75000"/>
                  </a:schemeClr>
                </a:solidFill>
                <a:latin typeface="+mn-lt"/>
              </a:rPr>
              <a:t> </a:t>
            </a:r>
            <a:r>
              <a:rPr lang="ru-RU" dirty="0">
                <a:solidFill>
                  <a:schemeClr val="accent1">
                    <a:lumMod val="75000"/>
                  </a:schemeClr>
                </a:solidFill>
                <a:latin typeface="+mn-lt"/>
              </a:rPr>
              <a:t>Дилеры – 2 </a:t>
            </a:r>
            <a:r>
              <a:rPr lang="ru-RU" dirty="0" smtClean="0">
                <a:solidFill>
                  <a:schemeClr val="accent1">
                    <a:lumMod val="75000"/>
                  </a:schemeClr>
                </a:solidFill>
                <a:latin typeface="+mn-lt"/>
              </a:rPr>
              <a:t>группы: операции за свой счет (минимальные 			          требования к капиталу, нет 				          </a:t>
            </a:r>
            <a:r>
              <a:rPr lang="ru-RU" dirty="0" err="1" smtClean="0">
                <a:solidFill>
                  <a:schemeClr val="accent1">
                    <a:lumMod val="75000"/>
                  </a:schemeClr>
                </a:solidFill>
                <a:latin typeface="+mn-lt"/>
              </a:rPr>
              <a:t>пруденциальных</a:t>
            </a:r>
            <a:r>
              <a:rPr lang="ru-RU" dirty="0" smtClean="0">
                <a:solidFill>
                  <a:schemeClr val="accent1">
                    <a:lumMod val="75000"/>
                  </a:schemeClr>
                </a:solidFill>
                <a:latin typeface="+mn-lt"/>
              </a:rPr>
              <a:t> требований); </a:t>
            </a:r>
          </a:p>
          <a:p>
            <a:pPr>
              <a:defRPr/>
            </a:pPr>
            <a:endParaRPr lang="ru-RU" dirty="0" smtClean="0">
              <a:solidFill>
                <a:schemeClr val="accent1">
                  <a:lumMod val="75000"/>
                </a:schemeClr>
              </a:solidFill>
              <a:latin typeface="+mn-lt"/>
            </a:endParaRPr>
          </a:p>
          <a:p>
            <a:pPr>
              <a:defRPr/>
            </a:pPr>
            <a:r>
              <a:rPr lang="ru-RU" dirty="0" smtClean="0">
                <a:solidFill>
                  <a:schemeClr val="accent1">
                    <a:lumMod val="75000"/>
                  </a:schemeClr>
                </a:solidFill>
                <a:latin typeface="+mn-lt"/>
              </a:rPr>
              <a:t>  		           </a:t>
            </a:r>
            <a:r>
              <a:rPr lang="en-US" dirty="0" smtClean="0">
                <a:solidFill>
                  <a:schemeClr val="accent1">
                    <a:lumMod val="75000"/>
                  </a:schemeClr>
                </a:solidFill>
                <a:latin typeface="+mn-lt"/>
              </a:rPr>
              <a:t>market-making </a:t>
            </a:r>
            <a:r>
              <a:rPr lang="ru-RU" dirty="0" smtClean="0">
                <a:solidFill>
                  <a:schemeClr val="accent1">
                    <a:lumMod val="75000"/>
                  </a:schemeClr>
                </a:solidFill>
                <a:latin typeface="+mn-lt"/>
              </a:rPr>
              <a:t>и </a:t>
            </a:r>
            <a:r>
              <a:rPr lang="en-US" dirty="0" smtClean="0">
                <a:solidFill>
                  <a:schemeClr val="accent1">
                    <a:lumMod val="75000"/>
                  </a:schemeClr>
                </a:solidFill>
                <a:latin typeface="+mn-lt"/>
              </a:rPr>
              <a:t>firm commitment 		             </a:t>
            </a:r>
            <a:r>
              <a:rPr lang="ru-RU" dirty="0" smtClean="0">
                <a:solidFill>
                  <a:schemeClr val="accent1">
                    <a:lumMod val="75000"/>
                  </a:schemeClr>
                </a:solidFill>
                <a:latin typeface="+mn-lt"/>
              </a:rPr>
              <a:t>         </a:t>
            </a:r>
            <a:r>
              <a:rPr lang="en-US" dirty="0" smtClean="0">
                <a:solidFill>
                  <a:schemeClr val="accent1">
                    <a:lumMod val="75000"/>
                  </a:schemeClr>
                </a:solidFill>
                <a:latin typeface="+mn-lt"/>
              </a:rPr>
              <a:t>underwriting </a:t>
            </a:r>
            <a:r>
              <a:rPr lang="ru-RU" dirty="0" smtClean="0">
                <a:solidFill>
                  <a:schemeClr val="accent1">
                    <a:lumMod val="75000"/>
                  </a:schemeClr>
                </a:solidFill>
                <a:latin typeface="+mn-lt"/>
              </a:rPr>
              <a:t>(более высокие 		 		           требования к капиталу, </a:t>
            </a:r>
            <a:r>
              <a:rPr lang="ru-RU" dirty="0" err="1" smtClean="0">
                <a:solidFill>
                  <a:schemeClr val="accent1">
                    <a:lumMod val="75000"/>
                  </a:schemeClr>
                </a:solidFill>
                <a:latin typeface="+mn-lt"/>
              </a:rPr>
              <a:t>пруденциальные</a:t>
            </a:r>
            <a:r>
              <a:rPr lang="ru-RU" dirty="0" smtClean="0">
                <a:solidFill>
                  <a:schemeClr val="accent1">
                    <a:lumMod val="75000"/>
                  </a:schemeClr>
                </a:solidFill>
                <a:latin typeface="+mn-lt"/>
              </a:rPr>
              <a:t>     		           требования)  </a:t>
            </a:r>
            <a:endParaRPr lang="en-US" dirty="0">
              <a:solidFill>
                <a:schemeClr val="accent1">
                  <a:lumMod val="75000"/>
                </a:schemeClr>
              </a:solidFill>
              <a:latin typeface="+mn-lt"/>
            </a:endParaRPr>
          </a:p>
          <a:p>
            <a:pPr>
              <a:buFont typeface="Arial" pitchFamily="34" charset="0"/>
              <a:buChar char="•"/>
              <a:defRPr/>
            </a:pPr>
            <a:endParaRPr lang="ru-RU" dirty="0">
              <a:solidFill>
                <a:schemeClr val="accent1">
                  <a:lumMod val="75000"/>
                </a:schemeClr>
              </a:solidFill>
              <a:latin typeface="+mn-lt"/>
            </a:endParaRPr>
          </a:p>
          <a:p>
            <a:pPr>
              <a:buFont typeface="Arial" pitchFamily="34" charset="0"/>
              <a:buChar char="•"/>
              <a:defRPr/>
            </a:pPr>
            <a:r>
              <a:rPr lang="ru-RU" dirty="0" smtClean="0">
                <a:solidFill>
                  <a:schemeClr val="accent1">
                    <a:lumMod val="75000"/>
                  </a:schemeClr>
                </a:solidFill>
                <a:latin typeface="+mn-lt"/>
              </a:rPr>
              <a:t> Брокеры </a:t>
            </a:r>
            <a:r>
              <a:rPr lang="ru-RU" dirty="0">
                <a:solidFill>
                  <a:schemeClr val="accent1">
                    <a:lumMod val="75000"/>
                  </a:schemeClr>
                </a:solidFill>
                <a:latin typeface="+mn-lt"/>
              </a:rPr>
              <a:t>– </a:t>
            </a:r>
            <a:r>
              <a:rPr lang="ru-RU" dirty="0" smtClean="0">
                <a:solidFill>
                  <a:schemeClr val="accent1">
                    <a:lumMod val="75000"/>
                  </a:schemeClr>
                </a:solidFill>
                <a:latin typeface="+mn-lt"/>
              </a:rPr>
              <a:t>2 группы: прием и передача поручений (низкие 			требования к капиталу, нет  			                       </a:t>
            </a:r>
            <a:r>
              <a:rPr lang="ru-RU" dirty="0" err="1" smtClean="0">
                <a:solidFill>
                  <a:schemeClr val="accent1">
                    <a:lumMod val="75000"/>
                  </a:schemeClr>
                </a:solidFill>
                <a:latin typeface="+mn-lt"/>
              </a:rPr>
              <a:t>пруденциальных</a:t>
            </a:r>
            <a:r>
              <a:rPr lang="ru-RU" dirty="0" smtClean="0">
                <a:solidFill>
                  <a:schemeClr val="accent1">
                    <a:lumMod val="75000"/>
                  </a:schemeClr>
                </a:solidFill>
                <a:latin typeface="+mn-lt"/>
              </a:rPr>
              <a:t> требований, требования к 			</a:t>
            </a:r>
            <a:r>
              <a:rPr lang="en-US" dirty="0" smtClean="0">
                <a:solidFill>
                  <a:schemeClr val="accent1">
                    <a:lumMod val="75000"/>
                  </a:schemeClr>
                </a:solidFill>
                <a:latin typeface="+mn-lt"/>
              </a:rPr>
              <a:t>suitability</a:t>
            </a:r>
            <a:r>
              <a:rPr lang="ru-RU" dirty="0" smtClean="0">
                <a:solidFill>
                  <a:schemeClr val="accent1">
                    <a:lumMod val="75000"/>
                  </a:schemeClr>
                </a:solidFill>
                <a:latin typeface="+mn-lt"/>
              </a:rPr>
              <a:t>, квалификации персонала, </a:t>
            </a:r>
          </a:p>
          <a:p>
            <a:pPr>
              <a:defRPr/>
            </a:pPr>
            <a:r>
              <a:rPr lang="ru-RU" dirty="0" smtClean="0">
                <a:solidFill>
                  <a:schemeClr val="accent1">
                    <a:lumMod val="75000"/>
                  </a:schemeClr>
                </a:solidFill>
                <a:latin typeface="+mn-lt"/>
              </a:rPr>
              <a:t>			требования против конфликта интересов);    </a:t>
            </a:r>
            <a:endParaRPr lang="en-US" dirty="0">
              <a:solidFill>
                <a:schemeClr val="accent1">
                  <a:lumMod val="75000"/>
                </a:schemeClr>
              </a:solidFill>
              <a:latin typeface="+mn-lt"/>
            </a:endParaRPr>
          </a:p>
          <a:p>
            <a:pPr>
              <a:defRPr/>
            </a:pPr>
            <a:r>
              <a:rPr lang="ru-RU" dirty="0" smtClean="0">
                <a:solidFill>
                  <a:schemeClr val="accent1">
                    <a:lumMod val="75000"/>
                  </a:schemeClr>
                </a:solidFill>
                <a:latin typeface="+mn-lt"/>
              </a:rPr>
              <a:t>		             </a:t>
            </a:r>
          </a:p>
          <a:p>
            <a:pPr>
              <a:defRPr/>
            </a:pPr>
            <a:r>
              <a:rPr lang="ru-RU" dirty="0" smtClean="0">
                <a:solidFill>
                  <a:schemeClr val="accent1">
                    <a:lumMod val="75000"/>
                  </a:schemeClr>
                </a:solidFill>
                <a:latin typeface="+mn-lt"/>
              </a:rPr>
              <a:t>			исполнение поручений и хранение 				активов, </a:t>
            </a:r>
            <a:r>
              <a:rPr lang="ru-RU" dirty="0" smtClean="0">
                <a:solidFill>
                  <a:schemeClr val="accent1">
                    <a:lumMod val="75000"/>
                  </a:schemeClr>
                </a:solidFill>
              </a:rPr>
              <a:t>маржинальное кредитование (высокие 			требования к капиталу, то же, что и для первой 			группы + </a:t>
            </a:r>
            <a:r>
              <a:rPr lang="ru-RU" dirty="0" err="1" smtClean="0">
                <a:solidFill>
                  <a:schemeClr val="accent1">
                    <a:lumMod val="75000"/>
                  </a:schemeClr>
                </a:solidFill>
              </a:rPr>
              <a:t>пруденциальные</a:t>
            </a:r>
            <a:r>
              <a:rPr lang="ru-RU" dirty="0" smtClean="0">
                <a:solidFill>
                  <a:schemeClr val="accent1">
                    <a:lumMod val="75000"/>
                  </a:schemeClr>
                </a:solidFill>
              </a:rPr>
              <a:t> требования)</a:t>
            </a:r>
            <a:r>
              <a:rPr lang="ru-RU" dirty="0" smtClean="0">
                <a:solidFill>
                  <a:schemeClr val="accent1">
                    <a:lumMod val="75000"/>
                  </a:schemeClr>
                </a:solidFill>
                <a:latin typeface="+mn-lt"/>
              </a:rPr>
              <a:t> </a:t>
            </a:r>
            <a:endParaRPr lang="ru-RU" dirty="0">
              <a:solidFill>
                <a:schemeClr val="accent1">
                  <a:lumMod val="75000"/>
                </a:schemeClr>
              </a:solidFill>
              <a:latin typeface="+mn-lt"/>
            </a:endParaRPr>
          </a:p>
          <a:p>
            <a:pPr>
              <a:buFont typeface="Arial" pitchFamily="34" charset="0"/>
              <a:buChar char="•"/>
              <a:defRPr/>
            </a:pPr>
            <a:endParaRPr lang="ru-RU" dirty="0">
              <a:solidFill>
                <a:schemeClr val="accent1">
                  <a:lumMod val="75000"/>
                </a:schemeClr>
              </a:solidFill>
              <a:latin typeface="+mn-lt"/>
            </a:endParaRPr>
          </a:p>
        </p:txBody>
      </p:sp>
      <p:sp>
        <p:nvSpPr>
          <p:cNvPr id="5" name="Номер слайда 4"/>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08E97533-164B-416B-B3CE-00D9782BCBFA}" type="slidenum">
              <a:rPr lang="ru-RU" sz="1200">
                <a:solidFill>
                  <a:schemeClr val="tx1">
                    <a:tint val="75000"/>
                  </a:schemeClr>
                </a:solidFill>
                <a:latin typeface="Verdana" pitchFamily="34" charset="0"/>
              </a:rPr>
              <a:pPr algn="r" fontAlgn="auto">
                <a:spcBef>
                  <a:spcPts val="0"/>
                </a:spcBef>
                <a:spcAft>
                  <a:spcPts val="0"/>
                </a:spcAft>
                <a:defRPr/>
              </a:pPr>
              <a:t>8</a:t>
            </a:fld>
            <a:endParaRPr lang="ru-RU" sz="1200" dirty="0">
              <a:solidFill>
                <a:schemeClr val="tx1">
                  <a:tint val="75000"/>
                </a:schemeClr>
              </a:solidFill>
              <a:latin typeface="Verdana"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1571625" y="0"/>
            <a:ext cx="7572375" cy="500063"/>
          </a:xfrm>
        </p:spPr>
        <p:txBody>
          <a:bodyPr rtlCol="0">
            <a:normAutofit/>
          </a:bodyPr>
          <a:lstStyle/>
          <a:p>
            <a:pPr eaLnBrk="1" fontAlgn="auto" hangingPunct="1">
              <a:spcAft>
                <a:spcPts val="0"/>
              </a:spcAft>
              <a:defRPr/>
            </a:pPr>
            <a:r>
              <a:rPr lang="ru-RU" sz="2000" kern="1200" dirty="0" smtClean="0">
                <a:solidFill>
                  <a:schemeClr val="bg1"/>
                </a:solidFill>
              </a:rPr>
              <a:t>Индустрия, российское регулирование</a:t>
            </a:r>
            <a:endParaRPr lang="ru-RU" sz="2000" kern="1200" dirty="0">
              <a:solidFill>
                <a:schemeClr val="bg1"/>
              </a:solidFill>
            </a:endParaRPr>
          </a:p>
        </p:txBody>
      </p:sp>
      <p:sp>
        <p:nvSpPr>
          <p:cNvPr id="13315" name="Содержимое 2"/>
          <p:cNvSpPr txBox="1">
            <a:spLocks/>
          </p:cNvSpPr>
          <p:nvPr/>
        </p:nvSpPr>
        <p:spPr bwMode="auto">
          <a:xfrm>
            <a:off x="357188" y="928688"/>
            <a:ext cx="8229600" cy="5214937"/>
          </a:xfrm>
          <a:prstGeom prst="rect">
            <a:avLst/>
          </a:prstGeom>
          <a:noFill/>
          <a:ln w="9525">
            <a:noFill/>
            <a:miter lim="800000"/>
            <a:headEnd/>
            <a:tailEnd/>
          </a:ln>
        </p:spPr>
        <p:txBody>
          <a:bodyPr/>
          <a:lstStyle/>
          <a:p>
            <a:pPr>
              <a:buFont typeface="Arial" pitchFamily="34" charset="0"/>
              <a:buChar char="•"/>
              <a:defRPr/>
            </a:pPr>
            <a:r>
              <a:rPr lang="ru-RU" sz="2000" dirty="0" smtClean="0">
                <a:solidFill>
                  <a:schemeClr val="accent1">
                    <a:lumMod val="75000"/>
                  </a:schemeClr>
                </a:solidFill>
                <a:latin typeface="+mn-lt"/>
              </a:rPr>
              <a:t> В России нет условий для функционирования простейшей </a:t>
            </a:r>
            <a:r>
              <a:rPr lang="ru-RU" sz="2000" dirty="0" err="1" smtClean="0">
                <a:solidFill>
                  <a:schemeClr val="accent1">
                    <a:lumMod val="75000"/>
                  </a:schemeClr>
                </a:solidFill>
                <a:latin typeface="+mn-lt"/>
              </a:rPr>
              <a:t>бизнес-модели</a:t>
            </a:r>
            <a:r>
              <a:rPr lang="ru-RU" sz="2000" dirty="0" smtClean="0">
                <a:solidFill>
                  <a:schemeClr val="accent1">
                    <a:lumMod val="75000"/>
                  </a:schemeClr>
                </a:solidFill>
                <a:latin typeface="+mn-lt"/>
              </a:rPr>
              <a:t> компании, обеспечивающей доступ на рынок - нет института инвестиционного советника, ключевые требования к брокерам и управляющим завышены</a:t>
            </a:r>
          </a:p>
          <a:p>
            <a:pPr>
              <a:defRPr/>
            </a:pPr>
            <a:endParaRPr lang="ru-RU" dirty="0" smtClean="0">
              <a:solidFill>
                <a:schemeClr val="accent1">
                  <a:lumMod val="75000"/>
                </a:schemeClr>
              </a:solidFill>
              <a:latin typeface="+mn-lt"/>
            </a:endParaRPr>
          </a:p>
          <a:p>
            <a:pPr>
              <a:defRPr/>
            </a:pPr>
            <a:endParaRPr lang="ru-RU" dirty="0" smtClean="0">
              <a:solidFill>
                <a:schemeClr val="accent1">
                  <a:lumMod val="75000"/>
                </a:schemeClr>
              </a:solidFill>
              <a:latin typeface="+mn-lt"/>
            </a:endParaRPr>
          </a:p>
          <a:p>
            <a:pPr>
              <a:defRPr/>
            </a:pPr>
            <a:r>
              <a:rPr lang="ru-RU" dirty="0" smtClean="0">
                <a:solidFill>
                  <a:schemeClr val="accent1">
                    <a:lumMod val="75000"/>
                  </a:schemeClr>
                </a:solidFill>
                <a:latin typeface="+mn-lt"/>
              </a:rPr>
              <a:t>Пример:    требования к минимальному капиталу для дилеров 	     завышены в 218, а с июля 2011 – в 312 раз по 	    	     сравнению с США; для </a:t>
            </a:r>
            <a:r>
              <a:rPr lang="ru-RU" dirty="0" err="1" smtClean="0">
                <a:solidFill>
                  <a:schemeClr val="accent1">
                    <a:lumMod val="75000"/>
                  </a:schemeClr>
                </a:solidFill>
                <a:latin typeface="+mn-lt"/>
              </a:rPr>
              <a:t>субброкеров</a:t>
            </a:r>
            <a:r>
              <a:rPr lang="ru-RU" dirty="0" smtClean="0">
                <a:solidFill>
                  <a:schemeClr val="accent1">
                    <a:lumMod val="75000"/>
                  </a:schemeClr>
                </a:solidFill>
                <a:latin typeface="+mn-lt"/>
              </a:rPr>
              <a:t> – в 22, а с 2011 г.  	     - в 31 раз, для брокеров, хранящих активы – в 7,5, а </a:t>
            </a:r>
          </a:p>
          <a:p>
            <a:pPr>
              <a:defRPr/>
            </a:pPr>
            <a:r>
              <a:rPr lang="ru-RU" dirty="0" smtClean="0">
                <a:solidFill>
                  <a:schemeClr val="accent1">
                    <a:lumMod val="75000"/>
                  </a:schemeClr>
                </a:solidFill>
                <a:latin typeface="+mn-lt"/>
              </a:rPr>
              <a:t>	     с июля 2011 – в 10 раз </a:t>
            </a:r>
            <a:r>
              <a:rPr lang="ru-RU" dirty="0" smtClean="0">
                <a:solidFill>
                  <a:schemeClr val="accent1">
                    <a:lumMod val="75000"/>
                  </a:schemeClr>
                </a:solidFill>
              </a:rPr>
              <a:t>по сравнению с США</a:t>
            </a:r>
            <a:endParaRPr lang="ru-RU" dirty="0" smtClean="0">
              <a:solidFill>
                <a:schemeClr val="accent1">
                  <a:lumMod val="75000"/>
                </a:schemeClr>
              </a:solidFill>
              <a:latin typeface="+mn-lt"/>
            </a:endParaRPr>
          </a:p>
          <a:p>
            <a:pPr>
              <a:defRPr/>
            </a:pPr>
            <a:endParaRPr lang="ru-RU" dirty="0" smtClean="0">
              <a:solidFill>
                <a:schemeClr val="accent1">
                  <a:lumMod val="75000"/>
                </a:schemeClr>
              </a:solidFill>
              <a:latin typeface="+mn-lt"/>
            </a:endParaRPr>
          </a:p>
          <a:p>
            <a:pPr>
              <a:defRPr/>
            </a:pPr>
            <a:endParaRPr lang="ru-RU" dirty="0" smtClean="0">
              <a:solidFill>
                <a:schemeClr val="accent1">
                  <a:lumMod val="75000"/>
                </a:schemeClr>
              </a:solidFill>
              <a:latin typeface="+mn-lt"/>
            </a:endParaRPr>
          </a:p>
          <a:p>
            <a:pPr>
              <a:buFont typeface="Arial" pitchFamily="34" charset="0"/>
              <a:buChar char="•"/>
              <a:defRPr/>
            </a:pPr>
            <a:r>
              <a:rPr lang="ru-RU" sz="2000" dirty="0" smtClean="0">
                <a:solidFill>
                  <a:schemeClr val="accent1">
                    <a:lumMod val="75000"/>
                  </a:schemeClr>
                </a:solidFill>
                <a:latin typeface="+mn-lt"/>
              </a:rPr>
              <a:t> </a:t>
            </a:r>
            <a:r>
              <a:rPr lang="ru-RU" sz="2000" dirty="0" smtClean="0">
                <a:solidFill>
                  <a:schemeClr val="accent1">
                    <a:lumMod val="75000"/>
                  </a:schemeClr>
                </a:solidFill>
                <a:latin typeface="+mn-lt"/>
              </a:rPr>
              <a:t>Решение: необходимо </a:t>
            </a:r>
            <a:r>
              <a:rPr lang="ru-RU" sz="2000" dirty="0" smtClean="0">
                <a:solidFill>
                  <a:schemeClr val="accent1">
                    <a:lumMod val="75000"/>
                  </a:schemeClr>
                </a:solidFill>
                <a:latin typeface="+mn-lt"/>
              </a:rPr>
              <a:t>дифференцировать требования к компаниям, создавая возможность существования малого и среднего бизнеса на финансовом </a:t>
            </a:r>
            <a:r>
              <a:rPr lang="ru-RU" sz="2000" dirty="0" smtClean="0">
                <a:solidFill>
                  <a:schemeClr val="accent1">
                    <a:lumMod val="75000"/>
                  </a:schemeClr>
                </a:solidFill>
                <a:latin typeface="+mn-lt"/>
              </a:rPr>
              <a:t>рынке</a:t>
            </a:r>
            <a:endParaRPr lang="ru-RU" sz="2000" dirty="0" smtClean="0">
              <a:solidFill>
                <a:schemeClr val="accent1">
                  <a:lumMod val="75000"/>
                </a:schemeClr>
              </a:solidFill>
              <a:latin typeface="+mn-lt"/>
            </a:endParaRPr>
          </a:p>
          <a:p>
            <a:pPr>
              <a:defRPr/>
            </a:pPr>
            <a:endParaRPr lang="ru-RU" sz="2000" dirty="0" smtClean="0">
              <a:solidFill>
                <a:schemeClr val="accent1">
                  <a:lumMod val="75000"/>
                </a:schemeClr>
              </a:solidFill>
              <a:latin typeface="+mn-lt"/>
            </a:endParaRPr>
          </a:p>
          <a:p>
            <a:pPr>
              <a:defRPr/>
            </a:pPr>
            <a:endParaRPr lang="ru-RU" dirty="0">
              <a:solidFill>
                <a:schemeClr val="accent1">
                  <a:lumMod val="75000"/>
                </a:schemeClr>
              </a:solidFill>
              <a:latin typeface="+mn-lt"/>
            </a:endParaRPr>
          </a:p>
        </p:txBody>
      </p:sp>
      <p:sp>
        <p:nvSpPr>
          <p:cNvPr id="5" name="Номер слайда 4"/>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08E97533-164B-416B-B3CE-00D9782BCBFA}" type="slidenum">
              <a:rPr lang="ru-RU" sz="1200">
                <a:solidFill>
                  <a:schemeClr val="tx1">
                    <a:tint val="75000"/>
                  </a:schemeClr>
                </a:solidFill>
                <a:latin typeface="Verdana" pitchFamily="34" charset="0"/>
              </a:rPr>
              <a:pPr algn="r" fontAlgn="auto">
                <a:spcBef>
                  <a:spcPts val="0"/>
                </a:spcBef>
                <a:spcAft>
                  <a:spcPts val="0"/>
                </a:spcAft>
                <a:defRPr/>
              </a:pPr>
              <a:t>9</a:t>
            </a:fld>
            <a:endParaRPr lang="ru-RU" sz="1200" dirty="0">
              <a:solidFill>
                <a:schemeClr val="tx1">
                  <a:tint val="75000"/>
                </a:schemeClr>
              </a:solidFill>
              <a:latin typeface="Verdana"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Тема Offic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Тема Office">
      <a:majorFont>
        <a:latin typeface="Verdana"/>
        <a:ea typeface=""/>
        <a:cs typeface=""/>
      </a:majorFont>
      <a:minorFont>
        <a:latin typeface="Verdan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Тема Offic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Тема Office">
  <a:themeElements>
    <a:clrScheme name="1_Тема Offic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_Тема Office">
      <a:majorFont>
        <a:latin typeface="Verdana"/>
        <a:ea typeface=""/>
        <a:cs typeface=""/>
      </a:majorFont>
      <a:minorFont>
        <a:latin typeface="Verdan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Тема Offic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Тема Office">
  <a:themeElements>
    <a:clrScheme name="2_Тема Offic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2_Тема Office">
      <a:majorFont>
        <a:latin typeface="Verdana"/>
        <a:ea typeface=""/>
        <a:cs typeface=""/>
      </a:majorFont>
      <a:minorFont>
        <a:latin typeface="Verdan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Тема Offic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Тема Offic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Тема Offic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2_Тема Offic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6738</TotalTime>
  <Words>2314</Words>
  <Application>Microsoft Office PowerPoint</Application>
  <PresentationFormat>Экран (4:3)</PresentationFormat>
  <Paragraphs>217</Paragraphs>
  <Slides>14</Slides>
  <Notes>12</Notes>
  <HiddenSlides>0</HiddenSlides>
  <MMClips>0</MMClips>
  <ScaleCrop>false</ScaleCrop>
  <HeadingPairs>
    <vt:vector size="6" baseType="variant">
      <vt:variant>
        <vt:lpstr>Тема</vt:lpstr>
      </vt:variant>
      <vt:variant>
        <vt:i4>3</vt:i4>
      </vt:variant>
      <vt:variant>
        <vt:lpstr>Внедренные серверы OLE</vt:lpstr>
      </vt:variant>
      <vt:variant>
        <vt:i4>1</vt:i4>
      </vt:variant>
      <vt:variant>
        <vt:lpstr>Заголовки слайдов</vt:lpstr>
      </vt:variant>
      <vt:variant>
        <vt:i4>14</vt:i4>
      </vt:variant>
    </vt:vector>
  </HeadingPairs>
  <TitlesOfParts>
    <vt:vector size="18" baseType="lpstr">
      <vt:lpstr>Тема Office</vt:lpstr>
      <vt:lpstr>1_Тема Office</vt:lpstr>
      <vt:lpstr>2_Тема Office</vt:lpstr>
      <vt:lpstr>Worksheet</vt:lpstr>
      <vt:lpstr>Индустрия и инфраструктура рынка ценных бумаг</vt:lpstr>
      <vt:lpstr>Индустрия брокеров, дилеров и управляющих</vt:lpstr>
      <vt:lpstr>Общее число дилеров, брокеров и управляющих</vt:lpstr>
      <vt:lpstr>Российская индустрия, тенденции</vt:lpstr>
      <vt:lpstr>Индустрия в России и за рубежом</vt:lpstr>
      <vt:lpstr>Слайд 6</vt:lpstr>
      <vt:lpstr>Инвестсоветники/управляющие, подходы к регулированию </vt:lpstr>
      <vt:lpstr>Дилеры и брокеры, подходы к регулированию </vt:lpstr>
      <vt:lpstr>Индустрия, российское регулирование</vt:lpstr>
      <vt:lpstr>Мировая инфраструктура: 5 лет консолидации</vt:lpstr>
      <vt:lpstr>Слайд 11</vt:lpstr>
      <vt:lpstr>Слайд 12</vt:lpstr>
      <vt:lpstr>Российская инфраструктура: консолидация</vt:lpstr>
      <vt:lpstr>Российская инфраструктура: создание ЦД</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Alexey Artamonov</dc:creator>
  <cp:lastModifiedBy>a</cp:lastModifiedBy>
  <cp:revision>869</cp:revision>
  <dcterms:created xsi:type="dcterms:W3CDTF">2009-04-27T14:48:50Z</dcterms:created>
  <dcterms:modified xsi:type="dcterms:W3CDTF">2011-04-04T06:53:39Z</dcterms:modified>
</cp:coreProperties>
</file>