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1"/>
  </p:notesMasterIdLst>
  <p:handoutMasterIdLst>
    <p:handoutMasterId r:id="rId32"/>
  </p:handoutMasterIdLst>
  <p:sldIdLst>
    <p:sldId id="28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84" r:id="rId12"/>
    <p:sldId id="268" r:id="rId13"/>
    <p:sldId id="289" r:id="rId14"/>
    <p:sldId id="290" r:id="rId15"/>
    <p:sldId id="280" r:id="rId16"/>
    <p:sldId id="269" r:id="rId17"/>
    <p:sldId id="270" r:id="rId18"/>
    <p:sldId id="271" r:id="rId19"/>
    <p:sldId id="272" r:id="rId20"/>
    <p:sldId id="291" r:id="rId21"/>
    <p:sldId id="281" r:id="rId22"/>
    <p:sldId id="298" r:id="rId23"/>
    <p:sldId id="299" r:id="rId24"/>
    <p:sldId id="295" r:id="rId25"/>
    <p:sldId id="296" r:id="rId26"/>
    <p:sldId id="297" r:id="rId27"/>
    <p:sldId id="274" r:id="rId28"/>
    <p:sldId id="275" r:id="rId29"/>
    <p:sldId id="282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62EB26A-FC3E-4D83-B1A9-6F49C1A9E009}" type="datetimeFigureOut">
              <a:rPr lang="ru-RU"/>
              <a:pPr>
                <a:defRPr/>
              </a:pPr>
              <a:t>12.04.2011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9439917-D01F-4C78-A3AC-66738CC9E6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AD888D8-29B2-4D9F-9D55-75F455B52D5C}" type="datetimeFigureOut">
              <a:rPr lang="ru-RU"/>
              <a:pPr>
                <a:defRPr/>
              </a:pPr>
              <a:t>12.04.2011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6CDFD58-C11C-4683-B98B-00B94BE546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B05FEBF-5016-4995-AAA4-3CF66E7DB974}" type="slidenum">
              <a:rPr lang="ru-RU" smtClean="0"/>
              <a:pPr/>
              <a:t>24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5B5B5E6-38ED-486F-8D61-F368684ABF14}" type="slidenum">
              <a:rPr lang="ru-RU" smtClean="0"/>
              <a:pPr/>
              <a:t>25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96B1BE8-CC2A-412A-B6AC-E7411B6B6723}" type="slidenum">
              <a:rPr lang="ru-RU" smtClean="0"/>
              <a:pPr/>
              <a:t>26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2994F92-E7F6-4EBD-ACDC-6677EBB2F0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EB67C-C0CD-4C68-B48D-A6E20754E9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7D975-B52B-4A28-A0BD-F106AE290F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57B07-E416-4C57-B608-0037B1650B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6C982-30F2-4903-8F77-5C3C34F1C2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0A65D52-2582-4A2A-B0F5-8B236B3799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2DBEE-2D85-460E-8807-95597F2495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8942248-D43A-4E5C-92EA-A3BDAA91C4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3E369-E025-4864-94D1-FED461A936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EC34-0758-4D0C-8B41-ECC3D8C445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39B58B-E612-4602-A374-FFEEB2BE41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Полилиния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C374348-38F2-4FF3-8195-F8B7680C1F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A4CAA17-0393-41A9-A5B1-2A73E9E56F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1" r:id="rId2"/>
    <p:sldLayoutId id="2147483748" r:id="rId3"/>
    <p:sldLayoutId id="2147483742" r:id="rId4"/>
    <p:sldLayoutId id="2147483749" r:id="rId5"/>
    <p:sldLayoutId id="2147483743" r:id="rId6"/>
    <p:sldLayoutId id="2147483744" r:id="rId7"/>
    <p:sldLayoutId id="2147483750" r:id="rId8"/>
    <p:sldLayoutId id="2147483751" r:id="rId9"/>
    <p:sldLayoutId id="2147483745" r:id="rId10"/>
    <p:sldLayoutId id="2147483746" r:id="rId11"/>
    <p:sldLayoutId id="2147483752" r:id="rId12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56032" algn="ctr" eaLnBrk="1" fontAlgn="auto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Font typeface="Wingdings 3"/>
              <a:buNone/>
              <a:defRPr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ru-RU" sz="3400" dirty="0" smtClean="0">
                <a:solidFill>
                  <a:schemeClr val="tx2">
                    <a:lumMod val="50000"/>
                  </a:schemeClr>
                </a:solidFill>
              </a:rPr>
              <a:t>Специальный </a:t>
            </a:r>
            <a:endParaRPr lang="en-US" sz="3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65760" indent="-256032" algn="ctr" eaLnBrk="1" fontAlgn="auto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Font typeface="Wingdings 3"/>
              <a:buNone/>
              <a:defRPr/>
            </a:pPr>
            <a:r>
              <a:rPr lang="ru-RU" sz="3400" dirty="0" smtClean="0">
                <a:solidFill>
                  <a:schemeClr val="tx2">
                    <a:lumMod val="50000"/>
                  </a:schemeClr>
                </a:solidFill>
              </a:rPr>
              <a:t>федеральный государственный образовательный стандарт </a:t>
            </a:r>
            <a:endParaRPr lang="en-US" sz="3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65760" indent="-256032" algn="ctr" eaLnBrk="1" fontAlgn="auto" hangingPunct="1">
              <a:lnSpc>
                <a:spcPct val="200000"/>
              </a:lnSpc>
              <a:spcBef>
                <a:spcPts val="200"/>
              </a:spcBef>
              <a:spcAft>
                <a:spcPts val="200"/>
              </a:spcAft>
              <a:buFont typeface="Wingdings 3"/>
              <a:buNone/>
              <a:defRPr/>
            </a:pPr>
            <a:r>
              <a:rPr lang="ru-RU" sz="3400" dirty="0" smtClean="0">
                <a:solidFill>
                  <a:schemeClr val="tx2">
                    <a:lumMod val="50000"/>
                  </a:schemeClr>
                </a:solidFill>
              </a:rPr>
              <a:t>для детей с ограниченными возможностями здоровья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B0F0"/>
                </a:solidFill>
              </a:rPr>
              <a:t>Проект СФГОС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4" name="Рисунок 3" descr="LOGOTIP IK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6237288"/>
            <a:ext cx="7858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721"/>
            <a:ext cx="8435280" cy="5098380"/>
          </a:xfrm>
        </p:spPr>
        <p:txBody>
          <a:bodyPr/>
          <a:lstStyle/>
          <a:p>
            <a:pPr algn="just" eaLnBrk="1" hangingPunct="1">
              <a:spcAft>
                <a:spcPts val="400"/>
              </a:spcAft>
            </a:pPr>
            <a:r>
              <a:rPr lang="ru-RU" sz="1900" dirty="0" smtClean="0"/>
              <a:t>максимально расширить охват детей с ОВЗ образованием, отвечающим их возможностям и потребностям;</a:t>
            </a:r>
          </a:p>
          <a:p>
            <a:pPr algn="just" eaLnBrk="1" hangingPunct="1">
              <a:spcAft>
                <a:spcPts val="400"/>
              </a:spcAft>
            </a:pPr>
            <a:r>
              <a:rPr lang="ru-RU" sz="1900" dirty="0" smtClean="0"/>
              <a:t>дать ребенку возможность реализовать на практике Конституционное право на школьное образование, вне зависимости от тяжести нарушения развития, возможностей освоения цензового уровня, типа учреждения, где он получает образование;</a:t>
            </a:r>
          </a:p>
          <a:p>
            <a:pPr algn="just" eaLnBrk="1" hangingPunct="1">
              <a:spcAft>
                <a:spcPts val="400"/>
              </a:spcAft>
            </a:pPr>
            <a:r>
              <a:rPr lang="ru-RU" sz="1900" dirty="0" smtClean="0"/>
              <a:t>гарантировать ребенку удовлетворение общих с обычными детьми и особых образовательных потребностей, создать оптимальные условия реализации его реабилитационного потенциала;</a:t>
            </a:r>
          </a:p>
          <a:p>
            <a:pPr algn="just" eaLnBrk="1" hangingPunct="1">
              <a:spcAft>
                <a:spcPts val="400"/>
              </a:spcAft>
            </a:pPr>
            <a:r>
              <a:rPr lang="ru-RU" sz="1900" dirty="0" smtClean="0"/>
              <a:t>обеспечить на практике возможность выбора стандарта образования, адекватного возможностям ребенка, отвечающего желанию семьи и рекомендациям специалистов, сделать ясным диапазон возможных достижений ребенка при выборе того или иного варианта стандарта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B0F0"/>
                </a:solidFill>
              </a:rPr>
              <a:t>Функции СФГОС</a:t>
            </a:r>
          </a:p>
        </p:txBody>
      </p:sp>
      <p:pic>
        <p:nvPicPr>
          <p:cNvPr id="17412" name="Рисунок 3" descr="LOGOTIP IK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6237288"/>
            <a:ext cx="7858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algn="just" eaLnBrk="1" fontAlgn="auto" hangingPunct="1">
              <a:spcBef>
                <a:spcPts val="500"/>
              </a:spcBef>
              <a:spcAft>
                <a:spcPts val="500"/>
              </a:spcAft>
              <a:buFont typeface="Wingdings 3"/>
              <a:buChar char=""/>
              <a:defRPr/>
            </a:pPr>
            <a:r>
              <a:rPr lang="ru-RU" sz="2000" dirty="0" smtClean="0"/>
              <a:t>обеспечить на всей территории РФ сопоставимое качество образования детей с ОВЗ;</a:t>
            </a:r>
          </a:p>
          <a:p>
            <a:pPr marL="365760" indent="-256032" algn="just" eaLnBrk="1" fontAlgn="auto" hangingPunct="1">
              <a:spcBef>
                <a:spcPts val="500"/>
              </a:spcBef>
              <a:spcAft>
                <a:spcPts val="500"/>
              </a:spcAft>
              <a:buFont typeface="Wingdings 3"/>
              <a:buChar char=""/>
              <a:defRPr/>
            </a:pPr>
            <a:r>
              <a:rPr lang="ru-RU" sz="2000" dirty="0" smtClean="0"/>
              <a:t>эволюционно перейти от двух параллельных к единой системе образования, обеспечив  механизм взаимодействия общего и специального образования и сделав регулируемым процесс совместного обучения нормально развивающихся детей и детей с ОВЗ;</a:t>
            </a:r>
          </a:p>
          <a:p>
            <a:pPr marL="365760" indent="-256032" algn="just" eaLnBrk="1" fontAlgn="auto" hangingPunct="1">
              <a:spcBef>
                <a:spcPts val="500"/>
              </a:spcBef>
              <a:spcAft>
                <a:spcPts val="500"/>
              </a:spcAft>
              <a:buFont typeface="Wingdings 3"/>
              <a:buChar char=""/>
              <a:defRPr/>
            </a:pPr>
            <a:r>
              <a:rPr lang="ru-RU" sz="2000" dirty="0" smtClean="0"/>
              <a:t>обеспечить детям с ОВЗ равную с другими сверстниками возможность беспрепятственно переходить из одного типа образовательного учреждения в другое; </a:t>
            </a:r>
          </a:p>
          <a:p>
            <a:pPr marL="365760" indent="-256032" algn="just" eaLnBrk="1" fontAlgn="auto" hangingPunct="1">
              <a:spcBef>
                <a:spcPts val="500"/>
              </a:spcBef>
              <a:spcAft>
                <a:spcPts val="500"/>
              </a:spcAft>
              <a:buFont typeface="Wingdings 3"/>
              <a:buChar char=""/>
              <a:defRPr/>
            </a:pPr>
            <a:r>
              <a:rPr lang="ru-RU" sz="2000" dirty="0" smtClean="0"/>
              <a:t>создать условия и стимулировать модернизацию специального образования в его структурно-функциональном, содержательном и технологическом аспектах.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B0F0"/>
                </a:solidFill>
              </a:rPr>
              <a:t>Функции СФГОС</a:t>
            </a:r>
          </a:p>
        </p:txBody>
      </p:sp>
      <p:pic>
        <p:nvPicPr>
          <p:cNvPr id="18436" name="Рисунок 3" descr="LOGOTIP IK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6237288"/>
            <a:ext cx="7858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16113"/>
            <a:ext cx="8229600" cy="4090987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результатам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структуре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условиям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b="1" dirty="0" smtClean="0"/>
              <a:t>конечному уровню образования </a:t>
            </a:r>
            <a:r>
              <a:rPr lang="ru-RU" sz="2600" dirty="0" smtClean="0"/>
              <a:t>(цензовый, нецензовый, индивидуальный)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B0F0"/>
                </a:solidFill>
              </a:rPr>
              <a:t>Предмет стандартизации – требования к:</a:t>
            </a:r>
          </a:p>
        </p:txBody>
      </p:sp>
      <p:pic>
        <p:nvPicPr>
          <p:cNvPr id="19460" name="Рисунок 3" descr="LOGOTIP IK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6237288"/>
            <a:ext cx="7858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65760" indent="-256032" algn="ctr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ru-RU" b="1" i="1" dirty="0" smtClean="0"/>
          </a:p>
          <a:p>
            <a:pPr marL="360000" indent="-360000" algn="just" eaLnBrk="1" fontAlgn="auto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 3"/>
              <a:buChar char=""/>
              <a:defRPr/>
            </a:pPr>
            <a:r>
              <a:rPr lang="ru-RU" dirty="0" smtClean="0"/>
              <a:t>Шесть традиционных областей образования, но их содержание выстраивается в </a:t>
            </a:r>
            <a:r>
              <a:rPr lang="ru-RU" b="1" dirty="0" smtClean="0"/>
              <a:t>новой логике</a:t>
            </a:r>
            <a:r>
              <a:rPr lang="ru-RU" dirty="0" smtClean="0"/>
              <a:t>.</a:t>
            </a:r>
            <a:r>
              <a:rPr lang="ru-RU" b="1" dirty="0" smtClean="0"/>
              <a:t> </a:t>
            </a:r>
          </a:p>
          <a:p>
            <a:pPr marL="360000" indent="-360000" algn="just" eaLnBrk="1" fontAlgn="auto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 3"/>
              <a:buChar char=""/>
              <a:defRPr/>
            </a:pPr>
            <a:r>
              <a:rPr lang="ru-RU" dirty="0" smtClean="0"/>
              <a:t>Каждая область образования включает два </a:t>
            </a:r>
            <a:r>
              <a:rPr lang="ru-RU" b="1" dirty="0" smtClean="0"/>
              <a:t>взаимодополняющих </a:t>
            </a:r>
            <a:r>
              <a:rPr lang="ru-RU" dirty="0" smtClean="0"/>
              <a:t>компонента - «академический» и «жизненной компетенции».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/>
              <a:t>Компоненты: «академический» и «жизненной компетенции»</a:t>
            </a:r>
          </a:p>
        </p:txBody>
      </p:sp>
      <p:pic>
        <p:nvPicPr>
          <p:cNvPr id="20484" name="Рисунок 3" descr="LOGOTIP IK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6237288"/>
            <a:ext cx="7858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5538"/>
            <a:ext cx="8229600" cy="5399087"/>
          </a:xfrm>
        </p:spPr>
        <p:txBody>
          <a:bodyPr/>
          <a:lstStyle/>
          <a:p>
            <a:pPr marL="431800" indent="-431800" algn="just" eaLnBrk="1" hangingPunct="1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ru-RU" sz="2000" smtClean="0"/>
              <a:t>Развитие адекватных представлений о собственных возможностях и ограничениях, о насущно необходимом жизнеобеспечении, способности вступать в коммуникацию со взрослыми по вопросам медицинского сопровождения и созданию специальных условий для пребывания в школе, своих нуждах и правах в организации обучения</a:t>
            </a:r>
          </a:p>
          <a:p>
            <a:pPr marL="431800" indent="-431800" algn="just" eaLnBrk="1" hangingPunct="1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ru-RU" sz="2000" smtClean="0"/>
              <a:t>Овладение социально-бытовыми умениями, используемыми в повседневной жизни</a:t>
            </a:r>
          </a:p>
          <a:p>
            <a:pPr marL="431800" indent="-431800" algn="just" eaLnBrk="1" hangingPunct="1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ru-RU" sz="2000" smtClean="0"/>
              <a:t>Овладение навыками коммуникации</a:t>
            </a:r>
          </a:p>
          <a:p>
            <a:pPr marL="431800" indent="-431800" algn="just" eaLnBrk="1" hangingPunct="1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ru-RU" sz="2000" smtClean="0"/>
              <a:t>Дифференциация и осмысление картины мира, ее временно-пространственной организации</a:t>
            </a:r>
          </a:p>
          <a:p>
            <a:pPr marL="431800" indent="-431800" algn="just" eaLnBrk="1" hangingPunct="1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ru-RU" sz="2000" smtClean="0"/>
              <a:t>Осмысление своего социального окружения и освоению соответствующих возрасту системы ценностей и социальных ролей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Специальная работа по формированию «жизненной компетенции»  </a:t>
            </a:r>
            <a:endParaRPr lang="ru-RU" sz="4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1508" name="Рисунок 3" descr="LOGOTIP IK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6237288"/>
            <a:ext cx="7858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65760" indent="-256032" algn="just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 3"/>
              <a:buNone/>
              <a:defRPr/>
            </a:pPr>
            <a:r>
              <a:rPr lang="ru-RU" dirty="0" smtClean="0"/>
              <a:t>	Ч</a:t>
            </a:r>
            <a:r>
              <a:rPr lang="ru-RU" b="1" dirty="0" smtClean="0"/>
              <a:t>етыре варианта </a:t>
            </a:r>
            <a:r>
              <a:rPr lang="ru-RU" dirty="0" smtClean="0"/>
              <a:t>стандарта - системные характеристики требований к уровню конечного результата начального школьного образования, структуре образовательной программы, условиям получения образования в очерченном диапазоне образовательных потребностей и возможностей детей с ОВЗ 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B0F0"/>
                </a:solidFill>
              </a:rPr>
              <a:t> 4 варианта СФГОС</a:t>
            </a:r>
          </a:p>
        </p:txBody>
      </p:sp>
      <p:pic>
        <p:nvPicPr>
          <p:cNvPr id="22532" name="Рисунок 3" descr="LOGOTIP IK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6237288"/>
            <a:ext cx="7858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1800" dirty="0" smtClean="0"/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sz="2200" dirty="0" smtClean="0"/>
              <a:t>Ребенок получает </a:t>
            </a:r>
            <a:r>
              <a:rPr lang="ru-RU" sz="2200" b="1" dirty="0" smtClean="0"/>
              <a:t>цензовое</a:t>
            </a:r>
            <a:r>
              <a:rPr lang="ru-RU" sz="2200" dirty="0" smtClean="0"/>
              <a:t> образование, сопоставимое по уровню с образованием его здоровых сверстников, находясь </a:t>
            </a:r>
            <a:r>
              <a:rPr lang="ru-RU" sz="2200" b="1" dirty="0" smtClean="0"/>
              <a:t>в их среде</a:t>
            </a:r>
            <a:r>
              <a:rPr lang="ru-RU" sz="2200" dirty="0" smtClean="0"/>
              <a:t>, и в </a:t>
            </a:r>
            <a:r>
              <a:rPr lang="ru-RU" sz="2200" b="1" dirty="0" smtClean="0"/>
              <a:t>те же календарные сроки. 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sz="2200" dirty="0" smtClean="0"/>
              <a:t>В случае необходимости среда и рабочее место ребенка должны быть специально организованы в соответствии с особенностями ограничений его здоровья. 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sz="2200" dirty="0" smtClean="0"/>
              <a:t>Обязательна систематическая специальная психолого-педагогическая поддержка для реализации </a:t>
            </a:r>
            <a:r>
              <a:rPr lang="ru-RU" sz="2200" b="1" dirty="0" smtClean="0"/>
              <a:t>особых образовательных потребностей,</a:t>
            </a:r>
            <a:r>
              <a:rPr lang="ru-RU" sz="2200" dirty="0" smtClean="0"/>
              <a:t> целенаправленного формирования полноценной жизненной компетенции. 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>
                <a:solidFill>
                  <a:srgbClr val="00B0F0"/>
                </a:solidFill>
              </a:rPr>
              <a:t>СФГОС: вариант </a:t>
            </a:r>
            <a:r>
              <a:rPr lang="en-US" sz="4000" dirty="0" smtClean="0">
                <a:solidFill>
                  <a:srgbClr val="00B0F0"/>
                </a:solidFill>
              </a:rPr>
              <a:t>I </a:t>
            </a:r>
            <a:endParaRPr lang="ru-RU" sz="4000" dirty="0" smtClean="0"/>
          </a:p>
        </p:txBody>
      </p:sp>
      <p:pic>
        <p:nvPicPr>
          <p:cNvPr id="23556" name="Рисунок 3" descr="LOGOTIP IK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6237288"/>
            <a:ext cx="7858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1075"/>
            <a:ext cx="8229600" cy="5256213"/>
          </a:xfrm>
        </p:spPr>
        <p:txBody>
          <a:bodyPr>
            <a:normAutofit fontScale="85000" lnSpcReduction="20000"/>
          </a:bodyPr>
          <a:lstStyle/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ru-RU" sz="1600" dirty="0" smtClean="0"/>
          </a:p>
          <a:p>
            <a:pPr marL="365760" indent="-256032" algn="just" eaLnBrk="1" fontAlgn="auto" hangingPunct="1">
              <a:spcBef>
                <a:spcPts val="600"/>
              </a:spcBef>
              <a:spcAft>
                <a:spcPts val="600"/>
              </a:spcAft>
              <a:buFont typeface="Wingdings 3"/>
              <a:buChar char=""/>
              <a:defRPr/>
            </a:pPr>
            <a:r>
              <a:rPr lang="ru-RU" sz="2200" dirty="0" smtClean="0"/>
              <a:t>Ребенок получает </a:t>
            </a:r>
            <a:r>
              <a:rPr lang="ru-RU" sz="2200" b="1" dirty="0" smtClean="0"/>
              <a:t>цензовое</a:t>
            </a:r>
            <a:r>
              <a:rPr lang="ru-RU" sz="2200" dirty="0" smtClean="0"/>
              <a:t> образование, находясь в среде </a:t>
            </a:r>
            <a:r>
              <a:rPr lang="ru-RU" sz="2200" b="1" dirty="0" smtClean="0"/>
              <a:t>сверстников со сходными проблемами </a:t>
            </a:r>
            <a:r>
              <a:rPr lang="ru-RU" sz="2200" dirty="0" smtClean="0"/>
              <a:t>развития, в  более </a:t>
            </a:r>
            <a:r>
              <a:rPr lang="ru-RU" sz="2200" b="1" dirty="0" smtClean="0"/>
              <a:t>пролонгированные</a:t>
            </a:r>
            <a:r>
              <a:rPr lang="ru-RU" sz="2200" dirty="0" smtClean="0"/>
              <a:t>, чем в норме, календарные </a:t>
            </a:r>
            <a:r>
              <a:rPr lang="ru-RU" sz="2200" b="1" dirty="0" smtClean="0"/>
              <a:t>сроки.</a:t>
            </a:r>
          </a:p>
          <a:p>
            <a:pPr marL="365760" indent="-256032" algn="just" eaLnBrk="1" fontAlgn="auto" hangingPunct="1">
              <a:spcBef>
                <a:spcPts val="600"/>
              </a:spcBef>
              <a:spcAft>
                <a:spcPts val="600"/>
              </a:spcAft>
              <a:buFont typeface="Wingdings 3"/>
              <a:buChar char=""/>
              <a:defRPr/>
            </a:pPr>
            <a:r>
              <a:rPr lang="ru-RU" sz="2200" dirty="0" smtClean="0"/>
              <a:t>Обязательна организация специального обучения и воспитания для реализации </a:t>
            </a:r>
            <a:r>
              <a:rPr lang="ru-RU" sz="2200" b="1" dirty="0" smtClean="0"/>
              <a:t>как общих, так и особых </a:t>
            </a:r>
            <a:r>
              <a:rPr lang="ru-RU" sz="2200" dirty="0" smtClean="0"/>
              <a:t>образовательных потребностей. </a:t>
            </a:r>
          </a:p>
          <a:p>
            <a:pPr marL="365760" indent="-256032" algn="just" eaLnBrk="1" fontAlgn="auto" hangingPunct="1">
              <a:spcBef>
                <a:spcPts val="600"/>
              </a:spcBef>
              <a:spcAft>
                <a:spcPts val="600"/>
              </a:spcAft>
              <a:buFont typeface="Wingdings 3"/>
              <a:buChar char=""/>
              <a:defRPr/>
            </a:pPr>
            <a:r>
              <a:rPr lang="ru-RU" sz="2200" dirty="0" smtClean="0"/>
              <a:t>В структуре образования расширяется компонент жизненной компетенции.</a:t>
            </a:r>
          </a:p>
          <a:p>
            <a:pPr marL="365760" indent="-256032" algn="just" eaLnBrk="1" fontAlgn="auto" hangingPunct="1">
              <a:spcBef>
                <a:spcPts val="600"/>
              </a:spcBef>
              <a:spcAft>
                <a:spcPts val="600"/>
              </a:spcAft>
              <a:buFont typeface="Wingdings 3"/>
              <a:buChar char=""/>
              <a:defRPr/>
            </a:pPr>
            <a:r>
              <a:rPr lang="ru-RU" sz="2200" dirty="0" smtClean="0"/>
              <a:t>Среда и рабочее место организуются в соответствии с особенностями развития категории детей и дополнительно приспосабливаются к конкретному ученику. </a:t>
            </a:r>
          </a:p>
          <a:p>
            <a:pPr marL="365760" indent="-256032" algn="just" eaLnBrk="1" fontAlgn="auto" hangingPunct="1">
              <a:spcBef>
                <a:spcPts val="600"/>
              </a:spcBef>
              <a:spcAft>
                <a:spcPts val="600"/>
              </a:spcAft>
              <a:buFont typeface="Wingdings 3"/>
              <a:buChar char=""/>
              <a:defRPr/>
            </a:pPr>
            <a:r>
              <a:rPr lang="ru-RU" sz="2200" dirty="0" smtClean="0"/>
              <a:t>В связи с неизбежной вынужденной упрощенностью среды специального обучения и воспитания, максимально приспособленной к особому ребенку и ограничивающей его взаимодействие со здоровыми сверстниками, требуется специальная работа по расширению жизненного опыта и повседневных социальных контактов ребенка. 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B0F0"/>
                </a:solidFill>
              </a:rPr>
              <a:t>СФГОС: вариант </a:t>
            </a:r>
            <a:r>
              <a:rPr lang="en-US" dirty="0" smtClean="0">
                <a:solidFill>
                  <a:srgbClr val="00B0F0"/>
                </a:solidFill>
              </a:rPr>
              <a:t>II</a:t>
            </a:r>
            <a:endParaRPr lang="ru-RU" dirty="0" smtClean="0">
              <a:solidFill>
                <a:srgbClr val="00B0F0"/>
              </a:solidFill>
            </a:endParaRPr>
          </a:p>
        </p:txBody>
      </p:sp>
      <p:pic>
        <p:nvPicPr>
          <p:cNvPr id="24580" name="Рисунок 3" descr="LOGOTIP IK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6237288"/>
            <a:ext cx="7858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1075"/>
            <a:ext cx="8435975" cy="5400675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sz="2000" smtClean="0"/>
              <a:t>Ребенок получает </a:t>
            </a:r>
            <a:r>
              <a:rPr lang="ru-RU" sz="2000" b="1" smtClean="0"/>
              <a:t>нецензовое </a:t>
            </a:r>
            <a:r>
              <a:rPr lang="ru-RU" sz="2000" smtClean="0"/>
              <a:t>образование, находясь в среде </a:t>
            </a:r>
            <a:r>
              <a:rPr lang="ru-RU" sz="2000" b="1" smtClean="0"/>
              <a:t>сверстников со сходными проблемами </a:t>
            </a:r>
            <a:r>
              <a:rPr lang="ru-RU" sz="2000" smtClean="0"/>
              <a:t>развития, в  более </a:t>
            </a:r>
            <a:r>
              <a:rPr lang="ru-RU" sz="2000" b="1" smtClean="0"/>
              <a:t>пролонгированные</a:t>
            </a:r>
            <a:r>
              <a:rPr lang="ru-RU" sz="2000" smtClean="0"/>
              <a:t>, чем в норме, календарные </a:t>
            </a:r>
            <a:r>
              <a:rPr lang="ru-RU" sz="2000" b="1" smtClean="0"/>
              <a:t>сроки.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sz="2000" smtClean="0"/>
              <a:t>Обязательно специальное обучение и воспитание для реализации как общих, так и особых образовательных потребностей. 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sz="2000" smtClean="0"/>
              <a:t>В структуре образования «академический» компонент редуцирован за счет расширения компонента «жизненной компетенции». 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sz="2000" smtClean="0"/>
              <a:t>В связи с неизбежной вынужденной упрощенностью среды обучения и воспитания, максимально приспособленной к дефекту ребенка и ограничивающей его взаимодействие со здоровыми сверстниками, требуется специальная работа по расширению жизненного опыта и социальных контактов ребенка в доступных для него пределах</a:t>
            </a:r>
            <a:r>
              <a:rPr lang="en-US" sz="2000" smtClean="0"/>
              <a:t>.</a:t>
            </a:r>
            <a:r>
              <a:rPr lang="ru-RU" sz="2000" smtClean="0"/>
              <a:t> 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B0F0"/>
                </a:solidFill>
              </a:rPr>
              <a:t>СФГОС: вариант </a:t>
            </a:r>
            <a:r>
              <a:rPr lang="en-US" dirty="0" smtClean="0">
                <a:solidFill>
                  <a:srgbClr val="00B0F0"/>
                </a:solidFill>
              </a:rPr>
              <a:t>III</a:t>
            </a:r>
            <a:endParaRPr lang="ru-RU" dirty="0" smtClean="0">
              <a:solidFill>
                <a:srgbClr val="00B0F0"/>
              </a:solidFill>
            </a:endParaRPr>
          </a:p>
        </p:txBody>
      </p:sp>
      <p:pic>
        <p:nvPicPr>
          <p:cNvPr id="25604" name="Рисунок 3" descr="LOGOTIP IK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6237288"/>
            <a:ext cx="7858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8507413" cy="4954587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sz="1600" dirty="0" smtClean="0"/>
              <a:t>Уровень образования определяется индивидуальными возможностями ребенка 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sz="1600" dirty="0" smtClean="0"/>
              <a:t>При значительной редукции «академического» компонента максимально расширяется компонент «жизненной компетенции». Обязательной и единственно возможной является индивидуальная образовательная программа. 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sz="1600" dirty="0" smtClean="0"/>
              <a:t>Ребенок находится в среде сверстников с выраженными нарушениями развития, при этом их проблемы не обязательно должны быть однотипны. 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sz="1600" dirty="0" smtClean="0"/>
              <a:t>Среда и рабочее место организуются в соответствии с особенностями развития конкретного ребенка. 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sz="1600" b="1" dirty="0" smtClean="0"/>
              <a:t>Обязательной является специальная организация всей жизни ребенка для реализации его особых образовательных потребностей в условиях дома и школы.</a:t>
            </a:r>
            <a:r>
              <a:rPr lang="ru-RU" sz="1600" dirty="0" smtClean="0"/>
              <a:t> 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sz="1600" dirty="0" smtClean="0"/>
              <a:t>Требуется специальная работа по введению ребенка в более сложную предметную и социальную среду, ее смыслом является индивидуально дозированное поэтапное и планомерное расширение его жизненного опыта и повседневных социальных контактов. 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B0F0"/>
                </a:solidFill>
              </a:rPr>
              <a:t>СФГОС: вариант </a:t>
            </a:r>
            <a:r>
              <a:rPr lang="en-US" dirty="0" smtClean="0">
                <a:solidFill>
                  <a:srgbClr val="00B0F0"/>
                </a:solidFill>
              </a:rPr>
              <a:t>IV</a:t>
            </a:r>
            <a:endParaRPr lang="ru-RU" dirty="0" smtClean="0">
              <a:solidFill>
                <a:srgbClr val="00B0F0"/>
              </a:solidFill>
            </a:endParaRPr>
          </a:p>
        </p:txBody>
      </p:sp>
      <p:pic>
        <p:nvPicPr>
          <p:cNvPr id="26628" name="Рисунок 3" descr="LOGOTIP IK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6237288"/>
            <a:ext cx="7858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268413"/>
            <a:ext cx="8785225" cy="4738687"/>
          </a:xfrm>
        </p:spPr>
        <p:txBody>
          <a:bodyPr>
            <a:normAutofit fontScale="25000" lnSpcReduction="20000"/>
          </a:bodyPr>
          <a:lstStyle/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ru-RU" sz="2000" dirty="0" smtClean="0"/>
          </a:p>
          <a:p>
            <a:pPr marL="365760" indent="360000" algn="just" eaLnBrk="1" fontAlgn="auto" hangingPunct="1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Font typeface="Wingdings 3"/>
              <a:buChar char=""/>
              <a:defRPr/>
            </a:pPr>
            <a:r>
              <a:rPr lang="ru-RU" sz="9600" dirty="0" smtClean="0"/>
              <a:t>Не все дети с ОВЗ охвачены образованием (в СССР – менее  трети) </a:t>
            </a:r>
          </a:p>
          <a:p>
            <a:pPr marL="365760" indent="360000" algn="just" eaLnBrk="1" fontAlgn="auto" hangingPunct="1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Font typeface="Wingdings 3"/>
              <a:buChar char=""/>
              <a:defRPr/>
            </a:pPr>
            <a:r>
              <a:rPr lang="ru-RU" sz="9600" dirty="0" smtClean="0"/>
              <a:t>Дети с грубыми нарушениями развития не могут освоить школьную программу и на этом основании признаются необучаемыми. Система образования их отторгает. </a:t>
            </a:r>
          </a:p>
          <a:p>
            <a:pPr marL="365760" indent="360000" algn="just" eaLnBrk="1" fontAlgn="auto" hangingPunct="1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Font typeface="Wingdings 3"/>
              <a:buChar char=""/>
              <a:defRPr/>
            </a:pPr>
            <a:r>
              <a:rPr lang="ru-RU" sz="9600" dirty="0" smtClean="0"/>
              <a:t>Дети с минимальными нарушениями развития, как правило</a:t>
            </a:r>
            <a:r>
              <a:rPr lang="ru-RU" sz="9600" smtClean="0"/>
              <a:t>, поступают в </a:t>
            </a:r>
            <a:r>
              <a:rPr lang="ru-RU" sz="9600" dirty="0" smtClean="0"/>
              <a:t>массовую школу, в большинстве случаев не получая там необходимой специальной поддержки. Они также не могут реализовать право на адекватное их возможностям и потребностям образование.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B0F0"/>
                </a:solidFill>
              </a:rPr>
              <a:t>Проблемы</a:t>
            </a:r>
          </a:p>
        </p:txBody>
      </p:sp>
      <p:pic>
        <p:nvPicPr>
          <p:cNvPr id="9220" name="Рисунок 3" descr="LOGOTIP IK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6237288"/>
            <a:ext cx="7858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Рисунок 4" descr="Отдельный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0"/>
            <a:ext cx="85725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138"/>
            <a:ext cx="8229600" cy="4684712"/>
          </a:xfrm>
        </p:spPr>
        <p:txBody>
          <a:bodyPr>
            <a:normAutofit fontScale="85000" lnSpcReduction="10000"/>
          </a:bodyPr>
          <a:lstStyle/>
          <a:p>
            <a:pPr marL="365760" indent="-256032" eaLnBrk="1" fontAlgn="auto" hangingPunct="1">
              <a:spcBef>
                <a:spcPts val="600"/>
              </a:spcBef>
              <a:spcAft>
                <a:spcPts val="600"/>
              </a:spcAft>
              <a:buFont typeface="Wingdings 3"/>
              <a:buChar char=""/>
              <a:defRPr/>
            </a:pPr>
            <a:r>
              <a:rPr lang="ru-RU" sz="2400" dirty="0" smtClean="0"/>
              <a:t>Глухие дети – </a:t>
            </a:r>
            <a:r>
              <a:rPr lang="en-US" sz="2400" dirty="0" smtClean="0"/>
              <a:t>I, II, III, IV</a:t>
            </a:r>
            <a:endParaRPr lang="ru-RU" sz="2400" dirty="0" smtClean="0"/>
          </a:p>
          <a:p>
            <a:pPr marL="365760" indent="-256032" eaLnBrk="1" fontAlgn="auto" hangingPunct="1">
              <a:spcBef>
                <a:spcPts val="600"/>
              </a:spcBef>
              <a:spcAft>
                <a:spcPts val="600"/>
              </a:spcAft>
              <a:buFont typeface="Wingdings 3"/>
              <a:buChar char=""/>
              <a:defRPr/>
            </a:pPr>
            <a:r>
              <a:rPr lang="ru-RU" sz="2400" dirty="0" smtClean="0"/>
              <a:t>Слабослышащие дети – </a:t>
            </a:r>
            <a:r>
              <a:rPr lang="en-US" sz="2400" dirty="0" smtClean="0"/>
              <a:t>I, II</a:t>
            </a:r>
            <a:r>
              <a:rPr lang="ru-RU" sz="2400" dirty="0" smtClean="0"/>
              <a:t> (</a:t>
            </a:r>
            <a:r>
              <a:rPr lang="en-US" sz="2400" dirty="0" smtClean="0"/>
              <a:t>III</a:t>
            </a:r>
            <a:r>
              <a:rPr lang="ru-RU" sz="2400" dirty="0" smtClean="0"/>
              <a:t> – только при наличии других нарушений)</a:t>
            </a:r>
          </a:p>
          <a:p>
            <a:pPr marL="365760" indent="-256032" eaLnBrk="1" fontAlgn="auto" hangingPunct="1">
              <a:spcBef>
                <a:spcPts val="600"/>
              </a:spcBef>
              <a:spcAft>
                <a:spcPts val="600"/>
              </a:spcAft>
              <a:buFont typeface="Wingdings 3"/>
              <a:buChar char=""/>
              <a:defRPr/>
            </a:pPr>
            <a:r>
              <a:rPr lang="ru-RU" sz="2400" dirty="0" smtClean="0"/>
              <a:t>Слепые дети –</a:t>
            </a:r>
            <a:r>
              <a:rPr lang="en-US" sz="2400" dirty="0" smtClean="0"/>
              <a:t> I, II, III, IV</a:t>
            </a:r>
            <a:endParaRPr lang="ru-RU" sz="2400" dirty="0" smtClean="0"/>
          </a:p>
          <a:p>
            <a:pPr marL="365760" indent="-256032" eaLnBrk="1" fontAlgn="auto" hangingPunct="1">
              <a:spcBef>
                <a:spcPts val="600"/>
              </a:spcBef>
              <a:spcAft>
                <a:spcPts val="600"/>
              </a:spcAft>
              <a:buFont typeface="Wingdings 3"/>
              <a:buChar char=""/>
              <a:defRPr/>
            </a:pPr>
            <a:r>
              <a:rPr lang="ru-RU" sz="2400" dirty="0" smtClean="0"/>
              <a:t>Слабовидящие </a:t>
            </a:r>
            <a:r>
              <a:rPr lang="en-US" sz="2400" dirty="0" smtClean="0"/>
              <a:t>- I, II</a:t>
            </a:r>
            <a:r>
              <a:rPr lang="ru-RU" sz="2400" dirty="0" smtClean="0"/>
              <a:t> (</a:t>
            </a:r>
            <a:r>
              <a:rPr lang="en-US" sz="2400" dirty="0" smtClean="0"/>
              <a:t>III</a:t>
            </a:r>
            <a:r>
              <a:rPr lang="ru-RU" sz="2400" dirty="0" smtClean="0"/>
              <a:t> – только при наличии других нарушений) </a:t>
            </a:r>
          </a:p>
          <a:p>
            <a:pPr marL="365760" indent="-256032" eaLnBrk="1" fontAlgn="auto" hangingPunct="1">
              <a:spcBef>
                <a:spcPts val="600"/>
              </a:spcBef>
              <a:spcAft>
                <a:spcPts val="600"/>
              </a:spcAft>
              <a:buFont typeface="Wingdings 3"/>
              <a:buChar char=""/>
              <a:defRPr/>
            </a:pPr>
            <a:r>
              <a:rPr lang="ru-RU" sz="2400" dirty="0" smtClean="0"/>
              <a:t>Дети с речевыми нарушениями – </a:t>
            </a:r>
            <a:r>
              <a:rPr lang="en-US" sz="2400" dirty="0" smtClean="0"/>
              <a:t>I, II, III</a:t>
            </a:r>
          </a:p>
          <a:p>
            <a:pPr marL="365760" indent="-256032" eaLnBrk="1" fontAlgn="auto" hangingPunct="1">
              <a:spcBef>
                <a:spcPts val="600"/>
              </a:spcBef>
              <a:spcAft>
                <a:spcPts val="600"/>
              </a:spcAft>
              <a:buFont typeface="Wingdings 3"/>
              <a:buChar char=""/>
              <a:defRPr/>
            </a:pPr>
            <a:r>
              <a:rPr lang="ru-RU" sz="2400" dirty="0" smtClean="0"/>
              <a:t>Дети с двигательными нарушениями – </a:t>
            </a:r>
            <a:r>
              <a:rPr lang="en-US" sz="2400" dirty="0" smtClean="0"/>
              <a:t>I, II, III, IV</a:t>
            </a:r>
            <a:endParaRPr lang="ru-RU" sz="2400" dirty="0" smtClean="0"/>
          </a:p>
          <a:p>
            <a:pPr marL="365760" indent="-256032" eaLnBrk="1" fontAlgn="auto" hangingPunct="1">
              <a:spcBef>
                <a:spcPts val="600"/>
              </a:spcBef>
              <a:spcAft>
                <a:spcPts val="600"/>
              </a:spcAft>
              <a:buFont typeface="Wingdings 3"/>
              <a:buChar char=""/>
              <a:defRPr/>
            </a:pPr>
            <a:r>
              <a:rPr lang="ru-RU" sz="2400" dirty="0" smtClean="0"/>
              <a:t>Дети с ЗПР  - </a:t>
            </a:r>
            <a:r>
              <a:rPr lang="en-US" sz="2400" dirty="0" smtClean="0"/>
              <a:t>I, II, III</a:t>
            </a:r>
            <a:endParaRPr lang="ru-RU" sz="2400" dirty="0" smtClean="0"/>
          </a:p>
          <a:p>
            <a:pPr marL="365760" indent="-256032" eaLnBrk="1" fontAlgn="auto" hangingPunct="1">
              <a:spcBef>
                <a:spcPts val="600"/>
              </a:spcBef>
              <a:spcAft>
                <a:spcPts val="600"/>
              </a:spcAft>
              <a:buFont typeface="Wingdings 3"/>
              <a:buChar char=""/>
              <a:defRPr/>
            </a:pPr>
            <a:r>
              <a:rPr lang="ru-RU" sz="2400" dirty="0" smtClean="0"/>
              <a:t>Умственно отсталые дети – </a:t>
            </a:r>
            <a:r>
              <a:rPr lang="en-US" sz="2400" dirty="0" smtClean="0"/>
              <a:t>III, IV </a:t>
            </a:r>
            <a:r>
              <a:rPr lang="ru-RU" sz="2400" dirty="0" smtClean="0"/>
              <a:t>(</a:t>
            </a:r>
            <a:r>
              <a:rPr lang="ru-RU" sz="2400" b="1" dirty="0" smtClean="0"/>
              <a:t>цензовое образование исключается)</a:t>
            </a:r>
          </a:p>
          <a:p>
            <a:pPr marL="365760" indent="-256032" eaLnBrk="1" fontAlgn="auto" hangingPunct="1">
              <a:spcBef>
                <a:spcPts val="600"/>
              </a:spcBef>
              <a:spcAft>
                <a:spcPts val="600"/>
              </a:spcAft>
              <a:buFont typeface="Wingdings 3"/>
              <a:buChar char=""/>
              <a:defRPr/>
            </a:pPr>
            <a:r>
              <a:rPr lang="ru-RU" sz="2400" dirty="0" smtClean="0"/>
              <a:t>Дети с расстройствами </a:t>
            </a:r>
            <a:r>
              <a:rPr lang="ru-RU" sz="2400" dirty="0" err="1" smtClean="0"/>
              <a:t>аутистического</a:t>
            </a:r>
            <a:r>
              <a:rPr lang="ru-RU" sz="2400" dirty="0" smtClean="0"/>
              <a:t> спектра – </a:t>
            </a:r>
            <a:r>
              <a:rPr lang="en-US" sz="2400" dirty="0" smtClean="0"/>
              <a:t>I, II, III, IV</a:t>
            </a:r>
            <a:endParaRPr lang="ru-RU" sz="2400" dirty="0" smtClean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8712968" cy="1354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B0F0"/>
                </a:solidFill>
              </a:rPr>
              <a:t>Варианты СФГОС, предусмотренные для разных категорий детей с ОВЗ:</a:t>
            </a:r>
            <a:endParaRPr lang="ru-RU" sz="2800" i="1" dirty="0" smtClean="0">
              <a:solidFill>
                <a:srgbClr val="00B0F0"/>
              </a:solidFill>
            </a:endParaRPr>
          </a:p>
        </p:txBody>
      </p:sp>
      <p:pic>
        <p:nvPicPr>
          <p:cNvPr id="28676" name="Рисунок 3" descr="LOGOTIP IK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6237288"/>
            <a:ext cx="7858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 descr="H:\Альманах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5" y="95582"/>
            <a:ext cx="7416824" cy="665323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6" name="Рисунок 3" descr="LOGOTIP IKP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6237288"/>
            <a:ext cx="7858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1" descr="oooooo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3396" y="1196752"/>
            <a:ext cx="3890572" cy="52565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5" descr="Razvitie_06_09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35160" y="1196752"/>
            <a:ext cx="3369287" cy="52565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Заголовок 6"/>
          <p:cNvSpPr>
            <a:spLocks noGrp="1"/>
          </p:cNvSpPr>
          <p:nvPr>
            <p:ph type="title"/>
          </p:nvPr>
        </p:nvSpPr>
        <p:spPr>
          <a:xfrm>
            <a:off x="683568" y="260648"/>
            <a:ext cx="8352928" cy="100811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ИКП РАО и «Школьная Пресса»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251520" y="188640"/>
            <a:ext cx="856895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Публикации, раскрывающие содержание </a:t>
            </a:r>
            <a:r>
              <a:rPr lang="ru-RU" sz="3600" b="1" dirty="0" smtClean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СФГОС  </a:t>
            </a:r>
            <a:r>
              <a:rPr lang="ru-RU" sz="3600" b="1" dirty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детей с ОВЗ</a:t>
            </a:r>
          </a:p>
        </p:txBody>
      </p:sp>
      <p:sp>
        <p:nvSpPr>
          <p:cNvPr id="4102" name="Text Box 10"/>
          <p:cNvSpPr txBox="1">
            <a:spLocks noChangeArrowheads="1"/>
          </p:cNvSpPr>
          <p:nvPr/>
        </p:nvSpPr>
        <p:spPr bwMode="auto">
          <a:xfrm>
            <a:off x="251520" y="1556792"/>
            <a:ext cx="8568952" cy="4956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9388" indent="-179388" algn="l">
              <a:spcBef>
                <a:spcPts val="600"/>
              </a:spcBef>
              <a:spcAft>
                <a:spcPts val="600"/>
              </a:spcAft>
            </a:pPr>
            <a:r>
              <a:rPr lang="ru-RU" sz="1400" dirty="0">
                <a:solidFill>
                  <a:srgbClr val="0B7F69"/>
                </a:solidFill>
              </a:rPr>
              <a:t>	</a:t>
            </a:r>
            <a:r>
              <a:rPr lang="ru-RU" sz="1700" dirty="0" err="1">
                <a:latin typeface="+mn-lt"/>
              </a:rPr>
              <a:t>Малофеев</a:t>
            </a:r>
            <a:r>
              <a:rPr lang="ru-RU" sz="1700" dirty="0">
                <a:latin typeface="+mn-lt"/>
              </a:rPr>
              <a:t> Н.Н., Никольская О.С., Кукушкина О.И., Гончарова Е.Л. Единая концепция специального федерального государственного стандарта для детей с ограниченными возможностями здоровья: основные положения // Дефектология. — 2010. — №1. </a:t>
            </a:r>
          </a:p>
          <a:p>
            <a:pPr marL="179388" indent="-179388" algn="l">
              <a:spcBef>
                <a:spcPts val="600"/>
              </a:spcBef>
              <a:spcAft>
                <a:spcPts val="600"/>
              </a:spcAft>
            </a:pPr>
            <a:r>
              <a:rPr lang="ru-RU" sz="1700" dirty="0">
                <a:latin typeface="+mn-lt"/>
              </a:rPr>
              <a:t>	</a:t>
            </a:r>
            <a:r>
              <a:rPr lang="ru-RU" sz="1700" dirty="0" err="1">
                <a:latin typeface="+mn-lt"/>
              </a:rPr>
              <a:t>Малофеев</a:t>
            </a:r>
            <a:r>
              <a:rPr lang="ru-RU" sz="1700" dirty="0">
                <a:latin typeface="+mn-lt"/>
              </a:rPr>
              <a:t> Н.Н. Инклюзивное образование в контексте современной социальной политики //Воспитание и обучение детей с нарушениями развития. — 2009. — №6.</a:t>
            </a:r>
          </a:p>
          <a:p>
            <a:pPr marL="179388" indent="-179388" algn="l">
              <a:spcBef>
                <a:spcPts val="600"/>
              </a:spcBef>
              <a:spcAft>
                <a:spcPts val="600"/>
              </a:spcAft>
            </a:pPr>
            <a:r>
              <a:rPr lang="ru-RU" sz="1700" dirty="0">
                <a:latin typeface="+mn-lt"/>
              </a:rPr>
              <a:t>	Зыкова Т.С. Специальный стандарт образования: кому он нужен? // Воспитание и обучение детей с нарушениями развития. — 2009. — №2.</a:t>
            </a:r>
          </a:p>
          <a:p>
            <a:pPr marL="179388" indent="-179388" algn="l">
              <a:spcBef>
                <a:spcPts val="600"/>
              </a:spcBef>
              <a:spcAft>
                <a:spcPts val="600"/>
              </a:spcAft>
            </a:pPr>
            <a:r>
              <a:rPr lang="ru-RU" sz="1700" dirty="0">
                <a:latin typeface="+mn-lt"/>
              </a:rPr>
              <a:t>	Никольская О.С. Специальный федеральный государственный образовательный стандарт для детей   нарушениями развития </a:t>
            </a:r>
            <a:r>
              <a:rPr lang="ru-RU" sz="1700" dirty="0" err="1">
                <a:latin typeface="+mn-lt"/>
              </a:rPr>
              <a:t>аутистического</a:t>
            </a:r>
            <a:r>
              <a:rPr lang="ru-RU" sz="1700" dirty="0">
                <a:latin typeface="+mn-lt"/>
              </a:rPr>
              <a:t> спектра (макет) // Дефектология. — 2010. — №1. </a:t>
            </a:r>
          </a:p>
          <a:p>
            <a:pPr marL="179388" indent="-179388" algn="l">
              <a:spcBef>
                <a:spcPts val="600"/>
              </a:spcBef>
              <a:spcAft>
                <a:spcPts val="600"/>
              </a:spcAft>
            </a:pPr>
            <a:r>
              <a:rPr lang="ru-RU" sz="1700" dirty="0">
                <a:latin typeface="+mn-lt"/>
              </a:rPr>
              <a:t>	Зыкова Т.С., Зыкова М.А. Специальный стандарт образования для детей с нарушением слуха: размышляем, предлагаем, обсуждаем // Воспитание и обучение детей с нарушениями развития. — 2009. — №2.</a:t>
            </a:r>
          </a:p>
          <a:p>
            <a:pPr marL="179388" indent="-179388" algn="l">
              <a:spcBef>
                <a:spcPct val="15000"/>
              </a:spcBef>
            </a:pPr>
            <a:endParaRPr lang="ru-RU" sz="1400" dirty="0">
              <a:solidFill>
                <a:srgbClr val="0B7F69"/>
              </a:solidFill>
            </a:endParaRPr>
          </a:p>
        </p:txBody>
      </p:sp>
      <p:pic>
        <p:nvPicPr>
          <p:cNvPr id="11" name="Рисунок 3" descr="LOGOTIP IKP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6237288"/>
            <a:ext cx="7858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43" name="Rectangle 15"/>
          <p:cNvSpPr>
            <a:spLocks noChangeArrowheads="1"/>
          </p:cNvSpPr>
          <p:nvPr/>
        </p:nvSpPr>
        <p:spPr bwMode="auto">
          <a:xfrm>
            <a:off x="323528" y="548680"/>
            <a:ext cx="8496944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</a:pPr>
            <a:endParaRPr lang="ru-RU" sz="2400" b="1" dirty="0">
              <a:solidFill>
                <a:srgbClr val="0B7F69"/>
              </a:solidFill>
            </a:endParaRPr>
          </a:p>
          <a:p>
            <a:pPr algn="ctr">
              <a:spcBef>
                <a:spcPct val="20000"/>
              </a:spcBef>
            </a:pPr>
            <a:r>
              <a:rPr lang="en-US" sz="6000" b="1" dirty="0">
                <a:solidFill>
                  <a:schemeClr val="accent5">
                    <a:lumMod val="50000"/>
                  </a:schemeClr>
                </a:solidFill>
              </a:rPr>
              <a:t>www.ikprao.ru</a:t>
            </a:r>
            <a:endParaRPr lang="ru-RU" sz="60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spcBef>
                <a:spcPct val="20000"/>
              </a:spcBef>
            </a:pPr>
            <a:endParaRPr lang="ru-RU" sz="24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spcBef>
                <a:spcPct val="20000"/>
              </a:spcBef>
            </a:pPr>
            <a:endParaRPr lang="ru-RU" sz="24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spcBef>
                <a:spcPct val="20000"/>
              </a:spcBef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Адрес</a:t>
            </a:r>
            <a:r>
              <a:rPr lang="ru-RU" sz="2400" b="1" i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Института коррекционной педагогики РАО:</a:t>
            </a:r>
          </a:p>
          <a:p>
            <a:pPr algn="ctr">
              <a:lnSpc>
                <a:spcPct val="85000"/>
              </a:lnSpc>
              <a:spcBef>
                <a:spcPct val="20000"/>
              </a:spcBef>
            </a:pPr>
            <a:r>
              <a:rPr lang="ru-RU" sz="2200" dirty="0">
                <a:solidFill>
                  <a:schemeClr val="accent5">
                    <a:lumMod val="50000"/>
                  </a:schemeClr>
                </a:solidFill>
              </a:rPr>
              <a:t>119121, Москва, ул. Погодинская, д. 8, корп. 1</a:t>
            </a:r>
          </a:p>
          <a:p>
            <a:pPr algn="ctr">
              <a:lnSpc>
                <a:spcPct val="85000"/>
              </a:lnSpc>
              <a:spcBef>
                <a:spcPct val="20000"/>
              </a:spcBef>
            </a:pPr>
            <a:r>
              <a:rPr lang="ru-RU" sz="2200" dirty="0">
                <a:solidFill>
                  <a:schemeClr val="accent5">
                    <a:lumMod val="50000"/>
                  </a:schemeClr>
                </a:solidFill>
              </a:rPr>
              <a:t>Тел. 8(499) 245-04-52</a:t>
            </a:r>
          </a:p>
        </p:txBody>
      </p:sp>
      <p:sp>
        <p:nvSpPr>
          <p:cNvPr id="176144" name="Rectangle 16"/>
          <p:cNvSpPr>
            <a:spLocks noChangeArrowheads="1"/>
          </p:cNvSpPr>
          <p:nvPr/>
        </p:nvSpPr>
        <p:spPr bwMode="auto">
          <a:xfrm>
            <a:off x="889000" y="2997200"/>
            <a:ext cx="807561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</a:pPr>
            <a:endParaRPr lang="ru-RU" sz="2200" b="1"/>
          </a:p>
        </p:txBody>
      </p:sp>
      <p:pic>
        <p:nvPicPr>
          <p:cNvPr id="12" name="Рисунок 3" descr="LOGOTIP IKP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6237288"/>
            <a:ext cx="7858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6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6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61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61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61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76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43" grpId="0" uiExpand="1" build="p"/>
      <p:bldP spid="176144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79512" y="116632"/>
            <a:ext cx="871296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Учебно-методические пособия, разработанные на базе </a:t>
            </a:r>
            <a:r>
              <a:rPr lang="ru-RU" sz="3600" b="1" dirty="0" smtClean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ИТ</a:t>
            </a:r>
            <a:endParaRPr lang="ru-RU" sz="3600" b="1" dirty="0">
              <a:solidFill>
                <a:srgbClr val="00B0F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6150" name="Picture 15" descr="H:\Действующая систем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412776"/>
            <a:ext cx="4071937" cy="35115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151" name="Picture 16" descr="H:\Характеристик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1379265"/>
            <a:ext cx="4071938" cy="34178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152" name="Picture 19" descr="H:\Особые Образовательные.jpg"/>
          <p:cNvPicPr>
            <a:picLocks noChangeAspect="1" noChangeArrowheads="1"/>
          </p:cNvPicPr>
          <p:nvPr/>
        </p:nvPicPr>
        <p:blipFill>
          <a:blip r:embed="rId5" cstate="print">
            <a:lum/>
          </a:blip>
          <a:srcRect/>
          <a:stretch>
            <a:fillRect/>
          </a:stretch>
        </p:blipFill>
        <p:spPr bwMode="auto">
          <a:xfrm>
            <a:off x="2512094" y="3501008"/>
            <a:ext cx="4148138" cy="27765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3" name="Рисунок 3" descr="LOGOTIP IKP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388" y="6237288"/>
            <a:ext cx="7858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125538"/>
            <a:ext cx="8640763" cy="5111750"/>
          </a:xfrm>
        </p:spPr>
        <p:txBody>
          <a:bodyPr>
            <a:normAutofit fontScale="92500" lnSpcReduction="20000"/>
          </a:bodyPr>
          <a:lstStyle/>
          <a:p>
            <a:pPr marL="0" indent="0" algn="ctr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 3"/>
              <a:buNone/>
              <a:defRPr/>
            </a:pPr>
            <a:r>
              <a:rPr lang="ru-RU" sz="2800" b="1" dirty="0" smtClean="0"/>
              <a:t>АКАДЕМИЧЕСКИЙ КОМПОНЕНТ И КОМПОНЕНТ ЖИЗНЕННОЙ КОМПЕТЕНЦИИ:</a:t>
            </a:r>
          </a:p>
          <a:p>
            <a:pPr marL="533400" indent="-533400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ru-RU" sz="2800" dirty="0" smtClean="0"/>
              <a:t>Язык – речевая практика </a:t>
            </a:r>
          </a:p>
          <a:p>
            <a:pPr marL="533400" indent="-533400" algn="just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ru-RU" sz="2800" dirty="0" smtClean="0"/>
              <a:t>Математика – практика применения математических знаний</a:t>
            </a:r>
          </a:p>
          <a:p>
            <a:pPr marL="533400" indent="-533400" algn="just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ru-RU" sz="2800" dirty="0" smtClean="0"/>
              <a:t>Естествознание –  практика взаимодействия с окружающим миром</a:t>
            </a:r>
          </a:p>
          <a:p>
            <a:pPr marL="533400" indent="-533400" algn="just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ru-RU" sz="2800" dirty="0" smtClean="0"/>
              <a:t>Знания о человеке –  практика личного взаимодействия с людьми</a:t>
            </a:r>
          </a:p>
          <a:p>
            <a:pPr marL="533400" indent="-533400" algn="just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ru-RU" sz="2800" dirty="0" smtClean="0"/>
              <a:t>Обществознание – практика жизни в социуме </a:t>
            </a:r>
          </a:p>
          <a:p>
            <a:pPr marL="533400" indent="-533400" algn="just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ru-RU" sz="2800" dirty="0" smtClean="0"/>
              <a:t>Знание об искусствах – практика творчества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229600" cy="112474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00B0F0"/>
                </a:solidFill>
              </a:rPr>
              <a:t>Области ОБРАЗОВАНИЯ:</a:t>
            </a:r>
          </a:p>
        </p:txBody>
      </p:sp>
      <p:pic>
        <p:nvPicPr>
          <p:cNvPr id="30724" name="Рисунок 3" descr="LOGOTIP IK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6237288"/>
            <a:ext cx="7858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algn="just" eaLnBrk="1" fontAlgn="auto" hangingPunct="1">
              <a:spcBef>
                <a:spcPts val="600"/>
              </a:spcBef>
              <a:spcAft>
                <a:spcPts val="600"/>
              </a:spcAft>
              <a:buFont typeface="Wingdings 3"/>
              <a:buChar char=""/>
              <a:defRPr/>
            </a:pPr>
            <a:r>
              <a:rPr lang="ru-RU" sz="2800" dirty="0" smtClean="0"/>
              <a:t>Овладение грамотой, основными речевыми формами и правилами их применения</a:t>
            </a:r>
          </a:p>
          <a:p>
            <a:pPr marL="365760" indent="-256032" algn="just" eaLnBrk="1" fontAlgn="auto" hangingPunct="1">
              <a:spcBef>
                <a:spcPts val="600"/>
              </a:spcBef>
              <a:spcAft>
                <a:spcPts val="600"/>
              </a:spcAft>
              <a:buFont typeface="Wingdings 3"/>
              <a:buChar char=""/>
              <a:defRPr/>
            </a:pPr>
            <a:r>
              <a:rPr lang="ru-RU" sz="2800" dirty="0" smtClean="0"/>
              <a:t>Развитие устной и письменной коммуникации, способности к осмысленному чтению и письму. Овладение способностью пользоваться устной и письменной речью для решения соответствующих возрасту житейских задач</a:t>
            </a:r>
          </a:p>
          <a:p>
            <a:pPr marL="365760" indent="-256032" algn="just" eaLnBrk="1" fontAlgn="auto" hangingPunct="1">
              <a:spcBef>
                <a:spcPts val="600"/>
              </a:spcBef>
              <a:spcAft>
                <a:spcPts val="600"/>
              </a:spcAft>
              <a:buFont typeface="Wingdings 3"/>
              <a:buChar char=""/>
              <a:defRPr/>
            </a:pPr>
            <a:r>
              <a:rPr lang="ru-RU" sz="2800" dirty="0" smtClean="0"/>
              <a:t>Развитие вкуса  и способности к словесному творчеству на уровне, соответствующем возрасту и развитию ребенка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00B0F0"/>
                </a:solidFill>
              </a:rPr>
              <a:t>Язык и речевая практика</a:t>
            </a:r>
            <a:br>
              <a:rPr lang="ru-RU" sz="3600" dirty="0" smtClean="0">
                <a:solidFill>
                  <a:srgbClr val="00B0F0"/>
                </a:solidFill>
              </a:rPr>
            </a:br>
            <a:r>
              <a:rPr lang="ru-RU" sz="1600" dirty="0" smtClean="0">
                <a:solidFill>
                  <a:srgbClr val="00B0F0"/>
                </a:solidFill>
              </a:rPr>
              <a:t>(пример)</a:t>
            </a:r>
          </a:p>
        </p:txBody>
      </p:sp>
      <p:pic>
        <p:nvPicPr>
          <p:cNvPr id="31748" name="Рисунок 3" descr="LOGOTIP IK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6237288"/>
            <a:ext cx="7858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algn="ctr" eaLnBrk="1" fontAlgn="auto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Tx/>
              <a:buNone/>
              <a:defRPr/>
            </a:pPr>
            <a:r>
              <a:rPr lang="ru-RU" sz="2800" dirty="0" smtClean="0"/>
              <a:t>СФГОС – первый вариант </a:t>
            </a:r>
          </a:p>
          <a:p>
            <a:pPr marL="365760" indent="-256032" algn="just" eaLnBrk="1" fontAlgn="auto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 3"/>
              <a:buChar char=""/>
              <a:defRPr/>
            </a:pPr>
            <a:r>
              <a:rPr lang="ru-RU" dirty="0" smtClean="0"/>
              <a:t>Устанавливаются обязательные направления коррекционной помощи и соответствующие им специальные требования к результатам обучающихся всех категорий с ОВЗ, освоивших основную образовательную программу начального общего образования 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00B0F0"/>
                </a:solidFill>
              </a:rPr>
              <a:t>Ребенок с ОВЗ в обычной школе</a:t>
            </a:r>
          </a:p>
        </p:txBody>
      </p:sp>
      <p:pic>
        <p:nvPicPr>
          <p:cNvPr id="32772" name="Рисунок 3" descr="LOGOTIP IK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6237288"/>
            <a:ext cx="7858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ru-RU" sz="2800" dirty="0" smtClean="0"/>
          </a:p>
          <a:p>
            <a:pPr marL="365760" indent="-256032" eaLnBrk="1" fontAlgn="auto" hangingPunct="1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Font typeface="Wingdings 3"/>
              <a:buNone/>
              <a:defRPr/>
            </a:pPr>
            <a:r>
              <a:rPr lang="ru-RU" sz="3200" b="1" dirty="0" smtClean="0"/>
              <a:t>	Гарантировать</a:t>
            </a:r>
            <a:r>
              <a:rPr lang="ru-RU" sz="3200" dirty="0" smtClean="0"/>
              <a:t> каждому ребенку с ОВЗ реализацию права на образование, соответствующего его потребностям и возможностям, в </a:t>
            </a:r>
            <a:r>
              <a:rPr lang="ru-RU" sz="3200" b="1" dirty="0" smtClean="0"/>
              <a:t>не зависимости от:</a:t>
            </a:r>
          </a:p>
          <a:p>
            <a:pPr marL="365760" indent="-256032" eaLnBrk="1" fontAlgn="auto" hangingPunct="1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Font typeface="Wingdings 3"/>
              <a:buChar char=""/>
              <a:defRPr/>
            </a:pPr>
            <a:r>
              <a:rPr lang="ru-RU" sz="3200" dirty="0" smtClean="0"/>
              <a:t>степени</a:t>
            </a:r>
            <a:r>
              <a:rPr lang="en-US" sz="3200" dirty="0" smtClean="0"/>
              <a:t> </a:t>
            </a:r>
            <a:r>
              <a:rPr lang="ru-RU" sz="3200" dirty="0" smtClean="0"/>
              <a:t>тяжести нарушения психического развития, </a:t>
            </a:r>
          </a:p>
          <a:p>
            <a:pPr marL="365760" indent="-256032" eaLnBrk="1" fontAlgn="auto" hangingPunct="1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Font typeface="Wingdings 3"/>
              <a:buChar char=""/>
              <a:defRPr/>
            </a:pPr>
            <a:r>
              <a:rPr lang="ru-RU" sz="3200" dirty="0" smtClean="0"/>
              <a:t>способности к освоению цензового уровня образования,</a:t>
            </a:r>
          </a:p>
          <a:p>
            <a:pPr marL="365760" indent="-256032" eaLnBrk="1" fontAlgn="auto" hangingPunct="1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Font typeface="Wingdings 3"/>
              <a:buChar char=""/>
              <a:defRPr/>
            </a:pPr>
            <a:r>
              <a:rPr lang="ru-RU" sz="3200" dirty="0" smtClean="0"/>
              <a:t>вида учебного заведения,</a:t>
            </a:r>
          </a:p>
          <a:p>
            <a:pPr marL="365760" indent="-256032" eaLnBrk="1" fontAlgn="auto" hangingPunct="1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Font typeface="Wingdings 3"/>
              <a:buChar char=""/>
              <a:defRPr/>
            </a:pPr>
            <a:r>
              <a:rPr lang="ru-RU" sz="3200" dirty="0" smtClean="0"/>
              <a:t>региона проживания.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B0F0"/>
                </a:solidFill>
              </a:rPr>
              <a:t>Смысл разработки СФГОС  </a:t>
            </a:r>
          </a:p>
        </p:txBody>
      </p:sp>
      <p:pic>
        <p:nvPicPr>
          <p:cNvPr id="10244" name="Рисунок 3" descr="LOGOTIP IK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6237288"/>
            <a:ext cx="7858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5538"/>
            <a:ext cx="8229600" cy="4881562"/>
          </a:xfrm>
        </p:spPr>
        <p:txBody>
          <a:bodyPr>
            <a:normAutofit fontScale="92500" lnSpcReduction="10000"/>
          </a:bodyPr>
          <a:lstStyle/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ru-RU" sz="2000" b="1" i="1" dirty="0" smtClean="0"/>
          </a:p>
          <a:p>
            <a:pPr marL="457200" indent="-457200" algn="just" eaLnBrk="1" fontAlgn="auto" hangingPunct="1">
              <a:lnSpc>
                <a:spcPct val="110000"/>
              </a:lnSpc>
              <a:spcBef>
                <a:spcPts val="500"/>
              </a:spcBef>
              <a:spcAft>
                <a:spcPts val="500"/>
              </a:spcAft>
              <a:buFontTx/>
              <a:buNone/>
              <a:defRPr/>
            </a:pPr>
            <a:r>
              <a:rPr lang="ru-RU" sz="2000" b="1" dirty="0" smtClean="0"/>
              <a:t>	Группа школьников с ОВЗ чрезвычайно неоднородна</a:t>
            </a:r>
            <a:r>
              <a:rPr lang="ru-RU" sz="2000" dirty="0" smtClean="0"/>
              <a:t>. В нее входят дети с разными нарушениями развития:</a:t>
            </a:r>
          </a:p>
          <a:p>
            <a:pPr marL="457200" indent="-457200" algn="just" eaLnBrk="1" fontAlgn="auto" hangingPunct="1">
              <a:lnSpc>
                <a:spcPct val="110000"/>
              </a:lnSpc>
              <a:spcBef>
                <a:spcPts val="500"/>
              </a:spcBef>
              <a:spcAft>
                <a:spcPts val="500"/>
              </a:spcAft>
              <a:buFont typeface="Wingdings 3"/>
              <a:buChar char=""/>
              <a:defRPr/>
            </a:pPr>
            <a:r>
              <a:rPr lang="ru-RU" sz="2000" dirty="0" smtClean="0"/>
              <a:t>слуха </a:t>
            </a:r>
          </a:p>
          <a:p>
            <a:pPr marL="457200" indent="-457200" algn="just" eaLnBrk="1" fontAlgn="auto" hangingPunct="1">
              <a:lnSpc>
                <a:spcPct val="110000"/>
              </a:lnSpc>
              <a:spcBef>
                <a:spcPts val="500"/>
              </a:spcBef>
              <a:spcAft>
                <a:spcPts val="500"/>
              </a:spcAft>
              <a:buFont typeface="Wingdings 3"/>
              <a:buChar char=""/>
              <a:defRPr/>
            </a:pPr>
            <a:r>
              <a:rPr lang="ru-RU" sz="2000" dirty="0" smtClean="0"/>
              <a:t>зрения </a:t>
            </a:r>
          </a:p>
          <a:p>
            <a:pPr marL="457200" indent="-457200" algn="just" eaLnBrk="1" fontAlgn="auto" hangingPunct="1">
              <a:lnSpc>
                <a:spcPct val="110000"/>
              </a:lnSpc>
              <a:spcBef>
                <a:spcPts val="500"/>
              </a:spcBef>
              <a:spcAft>
                <a:spcPts val="500"/>
              </a:spcAft>
              <a:buFont typeface="Wingdings 3"/>
              <a:buChar char=""/>
              <a:defRPr/>
            </a:pPr>
            <a:r>
              <a:rPr lang="ru-RU" sz="2000" dirty="0" smtClean="0"/>
              <a:t>речи</a:t>
            </a:r>
          </a:p>
          <a:p>
            <a:pPr marL="457200" indent="-457200" algn="just" eaLnBrk="1" fontAlgn="auto" hangingPunct="1">
              <a:lnSpc>
                <a:spcPct val="110000"/>
              </a:lnSpc>
              <a:spcBef>
                <a:spcPts val="500"/>
              </a:spcBef>
              <a:spcAft>
                <a:spcPts val="500"/>
              </a:spcAft>
              <a:buFont typeface="Wingdings 3"/>
              <a:buChar char=""/>
              <a:defRPr/>
            </a:pPr>
            <a:r>
              <a:rPr lang="ru-RU" sz="2000" dirty="0" smtClean="0"/>
              <a:t>опорно-двигательного аппарата </a:t>
            </a:r>
          </a:p>
          <a:p>
            <a:pPr marL="457200" indent="-457200" algn="just" eaLnBrk="1" fontAlgn="auto" hangingPunct="1">
              <a:lnSpc>
                <a:spcPct val="110000"/>
              </a:lnSpc>
              <a:spcBef>
                <a:spcPts val="500"/>
              </a:spcBef>
              <a:spcAft>
                <a:spcPts val="500"/>
              </a:spcAft>
              <a:buFont typeface="Wingdings 3"/>
              <a:buChar char=""/>
              <a:defRPr/>
            </a:pPr>
            <a:r>
              <a:rPr lang="ru-RU" sz="2000" dirty="0" smtClean="0"/>
              <a:t>задержкой психического развития</a:t>
            </a:r>
          </a:p>
          <a:p>
            <a:pPr marL="457200" indent="-457200" algn="just" eaLnBrk="1" fontAlgn="auto" hangingPunct="1">
              <a:lnSpc>
                <a:spcPct val="110000"/>
              </a:lnSpc>
              <a:spcBef>
                <a:spcPts val="500"/>
              </a:spcBef>
              <a:spcAft>
                <a:spcPts val="500"/>
              </a:spcAft>
              <a:buFont typeface="Wingdings 3"/>
              <a:buChar char=""/>
              <a:defRPr/>
            </a:pPr>
            <a:r>
              <a:rPr lang="ru-RU" sz="2000" dirty="0" smtClean="0"/>
              <a:t>умственной отсталостью </a:t>
            </a:r>
          </a:p>
          <a:p>
            <a:pPr marL="457200" indent="-457200" algn="just" eaLnBrk="1" fontAlgn="auto" hangingPunct="1">
              <a:lnSpc>
                <a:spcPct val="110000"/>
              </a:lnSpc>
              <a:spcBef>
                <a:spcPts val="500"/>
              </a:spcBef>
              <a:spcAft>
                <a:spcPts val="500"/>
              </a:spcAft>
              <a:buFont typeface="Wingdings 3"/>
              <a:buChar char=""/>
              <a:defRPr/>
            </a:pPr>
            <a:r>
              <a:rPr lang="ru-RU" sz="2000" dirty="0" smtClean="0"/>
              <a:t>выраженными расстройствами эмоционально-волевой сферы, включая ранний детский аутизм</a:t>
            </a:r>
          </a:p>
          <a:p>
            <a:pPr marL="457200" indent="-457200" algn="just" eaLnBrk="1" fontAlgn="auto" hangingPunct="1">
              <a:lnSpc>
                <a:spcPct val="110000"/>
              </a:lnSpc>
              <a:spcBef>
                <a:spcPts val="500"/>
              </a:spcBef>
              <a:spcAft>
                <a:spcPts val="500"/>
              </a:spcAft>
              <a:buFont typeface="Wingdings 3"/>
              <a:buChar char=""/>
              <a:defRPr/>
            </a:pPr>
            <a:r>
              <a:rPr lang="ru-RU" sz="2000" dirty="0" smtClean="0"/>
              <a:t>множественными нарушениями развития 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B0F0"/>
                </a:solidFill>
              </a:rPr>
              <a:t>Специфика</a:t>
            </a:r>
          </a:p>
        </p:txBody>
      </p:sp>
      <p:pic>
        <p:nvPicPr>
          <p:cNvPr id="11268" name="Рисунок 3" descr="LOGOTIP IK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6237288"/>
            <a:ext cx="7858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ru-RU" b="1" dirty="0" smtClean="0"/>
              <a:t>уровень психического развития пришедшего в школу ребенка с ОВЗ зависит не только от медицинского диагноза, но и от качества предшествующего обучения и воспитания</a:t>
            </a:r>
            <a:endParaRPr lang="ru-RU" dirty="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B0F0"/>
                </a:solidFill>
              </a:rPr>
              <a:t>Специфика</a:t>
            </a:r>
          </a:p>
        </p:txBody>
      </p:sp>
      <p:pic>
        <p:nvPicPr>
          <p:cNvPr id="12292" name="Рисунок 3" descr="LOGOTIP IK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6237288"/>
            <a:ext cx="7858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96000" indent="-396000" algn="just" eaLnBrk="1" fontAlgn="auto" hangingPunct="1">
              <a:lnSpc>
                <a:spcPct val="110000"/>
              </a:lnSpc>
              <a:spcBef>
                <a:spcPts val="500"/>
              </a:spcBef>
              <a:spcAft>
                <a:spcPts val="500"/>
              </a:spcAft>
              <a:buFont typeface="Wingdings 3"/>
              <a:buChar char=""/>
              <a:defRPr/>
            </a:pPr>
            <a:r>
              <a:rPr lang="ru-RU" sz="2400" dirty="0" smtClean="0"/>
              <a:t>от практически нормально развивающихся, но испытывающих временные и относительно легко устранимые трудности, до детей с необратимым тяжелым поражением центральной нервной системы. </a:t>
            </a:r>
          </a:p>
          <a:p>
            <a:pPr marL="396000" indent="-396000" algn="just" eaLnBrk="1" fontAlgn="auto" hangingPunct="1">
              <a:lnSpc>
                <a:spcPct val="110000"/>
              </a:lnSpc>
              <a:spcBef>
                <a:spcPts val="500"/>
              </a:spcBef>
              <a:spcAft>
                <a:spcPts val="500"/>
              </a:spcAft>
              <a:buFont typeface="Wingdings 3"/>
              <a:buChar char=""/>
              <a:defRPr/>
            </a:pPr>
            <a:r>
              <a:rPr lang="ru-RU" sz="2400" dirty="0" smtClean="0"/>
              <a:t>от ребенка, способного при специальной поддержке на равных обучаться вместе с нормально развивающимися сверстниками до детей, нуждающихся в адаптированной к их возможностям индивидуальной программе образования. </a:t>
            </a:r>
          </a:p>
          <a:p>
            <a:pPr marL="0" indent="0" algn="just" eaLnBrk="1" fontAlgn="auto" hangingPunct="1">
              <a:lnSpc>
                <a:spcPct val="110000"/>
              </a:lnSpc>
              <a:spcBef>
                <a:spcPts val="1200"/>
              </a:spcBef>
              <a:spcAft>
                <a:spcPts val="500"/>
              </a:spcAft>
              <a:buFontTx/>
              <a:buNone/>
              <a:defRPr/>
            </a:pPr>
            <a:r>
              <a:rPr lang="ru-RU" sz="2400" dirty="0" smtClean="0"/>
              <a:t>Столь принципиальные </a:t>
            </a:r>
            <a:r>
              <a:rPr lang="ru-RU" sz="2400" b="1" dirty="0" smtClean="0"/>
              <a:t>различия наблюдаются не только по группе с ОВЗ в целом, но и в каждой входящей в нее категории детей.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B0F0"/>
                </a:solidFill>
              </a:rPr>
              <a:t>Диапазон различий в развитии детей с ОВЗ чрезвычайно велик</a:t>
            </a:r>
          </a:p>
        </p:txBody>
      </p:sp>
      <p:pic>
        <p:nvPicPr>
          <p:cNvPr id="13316" name="Рисунок 3" descr="LOGOTIP IK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6237288"/>
            <a:ext cx="7858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indent="-366713" algn="just" eaLnBrk="1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Font typeface="Wingdings 3" pitchFamily="18" charset="2"/>
              <a:buNone/>
            </a:pPr>
            <a:r>
              <a:rPr lang="ru-RU" smtClean="0"/>
              <a:t>	Из-за неоднородности состава учащихся требуется дифференцированный стандарт для каждой категории детей с ОВЗ - разработка </a:t>
            </a:r>
            <a:r>
              <a:rPr lang="ru-RU" b="1" smtClean="0"/>
              <a:t>вариантов,</a:t>
            </a:r>
            <a:r>
              <a:rPr lang="ru-RU" smtClean="0"/>
              <a:t> на практике обеспечивающих охват всех детей образованием, соответствующим их возможностям и потребностям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B0F0"/>
                </a:solidFill>
              </a:rPr>
              <a:t>Потребность в дифференцированном СФГОС</a:t>
            </a:r>
          </a:p>
        </p:txBody>
      </p:sp>
      <p:pic>
        <p:nvPicPr>
          <p:cNvPr id="14340" name="Рисунок 3" descr="LOGOTIP IK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6237288"/>
            <a:ext cx="7858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367200" algn="just" eaLnBrk="1" fontAlgn="auto" hangingPunct="1">
              <a:spcBef>
                <a:spcPts val="800"/>
              </a:spcBef>
              <a:spcAft>
                <a:spcPts val="800"/>
              </a:spcAft>
              <a:buFont typeface="Wingdings 3"/>
              <a:buChar char=""/>
              <a:defRPr/>
            </a:pPr>
            <a:r>
              <a:rPr lang="ru-RU" sz="2800" dirty="0" smtClean="0"/>
              <a:t>растет число детей с тяжелыми комплексными нарушениями (более 40% учащихся С(К)ОУ)</a:t>
            </a:r>
          </a:p>
          <a:p>
            <a:pPr marL="365760" indent="-367200" algn="just" eaLnBrk="1" fontAlgn="auto" hangingPunct="1">
              <a:spcBef>
                <a:spcPts val="800"/>
              </a:spcBef>
              <a:spcAft>
                <a:spcPts val="800"/>
              </a:spcAft>
              <a:buFont typeface="Wingdings 3"/>
              <a:buChar char=""/>
              <a:defRPr/>
            </a:pPr>
            <a:r>
              <a:rPr lang="ru-RU" sz="2800" dirty="0" smtClean="0"/>
              <a:t>благодаря успешному внедрению научных достижений в сфере ранней и дошкольной помощи  около четверти детей с ОВЗ к 7-и годам достигают близкого к норме уровня психического развития, ранее это считалось исключительным  достижением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B0F0"/>
                </a:solidFill>
              </a:rPr>
              <a:t>Устойчивые тенденции в изменении состава детей с ОВЗ </a:t>
            </a:r>
          </a:p>
        </p:txBody>
      </p:sp>
      <p:pic>
        <p:nvPicPr>
          <p:cNvPr id="15364" name="Рисунок 3" descr="LOGOTIP IK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6237288"/>
            <a:ext cx="7858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844675"/>
            <a:ext cx="8640960" cy="4017963"/>
          </a:xfrm>
        </p:spPr>
        <p:txBody>
          <a:bodyPr>
            <a:normAutofit fontScale="850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dirty="0" smtClean="0"/>
          </a:p>
          <a:p>
            <a:pPr marL="365760" indent="-256032" algn="just" eaLnBrk="1" fontAlgn="auto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lang="ru-RU" dirty="0" smtClean="0"/>
              <a:t>   </a:t>
            </a:r>
            <a:r>
              <a:rPr lang="ru-RU" sz="3000" dirty="0" smtClean="0"/>
              <a:t>СФГОС - инструмент дифференциации уровней образования детей с ОВЗ, обучающихся в специальных (коррекционных) школах и гарантий специальной помощи детям,  интегрированным в общеобразовательную среду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B0F0"/>
                </a:solidFill>
              </a:rPr>
              <a:t>Изменение состава детей с ОВЗ требует дифференциации уровней образования </a:t>
            </a:r>
          </a:p>
        </p:txBody>
      </p:sp>
      <p:pic>
        <p:nvPicPr>
          <p:cNvPr id="16388" name="Рисунок 3" descr="LOGOTIP IK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6237288"/>
            <a:ext cx="78581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424</TotalTime>
  <Words>1306</Words>
  <Application>Microsoft Office PowerPoint</Application>
  <PresentationFormat>Экран (4:3)</PresentationFormat>
  <Paragraphs>135</Paragraphs>
  <Slides>29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Открытая</vt:lpstr>
      <vt:lpstr>Проект СФГОС</vt:lpstr>
      <vt:lpstr>Проблемы</vt:lpstr>
      <vt:lpstr>Смысл разработки СФГОС  </vt:lpstr>
      <vt:lpstr>Специфика</vt:lpstr>
      <vt:lpstr>Специфика</vt:lpstr>
      <vt:lpstr>Диапазон различий в развитии детей с ОВЗ чрезвычайно велик</vt:lpstr>
      <vt:lpstr>Потребность в дифференцированном СФГОС</vt:lpstr>
      <vt:lpstr>Устойчивые тенденции в изменении состава детей с ОВЗ </vt:lpstr>
      <vt:lpstr>Изменение состава детей с ОВЗ требует дифференциации уровней образования </vt:lpstr>
      <vt:lpstr>Функции СФГОС</vt:lpstr>
      <vt:lpstr>Функции СФГОС</vt:lpstr>
      <vt:lpstr>Предмет стандартизации – требования к:</vt:lpstr>
      <vt:lpstr>Компоненты: «академический» и «жизненной компетенции»</vt:lpstr>
      <vt:lpstr>Специальная работа по формированию «жизненной компетенции»  </vt:lpstr>
      <vt:lpstr> 4 варианта СФГОС</vt:lpstr>
      <vt:lpstr> СФГОС: вариант I </vt:lpstr>
      <vt:lpstr>СФГОС: вариант II</vt:lpstr>
      <vt:lpstr>СФГОС: вариант III</vt:lpstr>
      <vt:lpstr>СФГОС: вариант IV</vt:lpstr>
      <vt:lpstr>Слайд 20</vt:lpstr>
      <vt:lpstr>Варианты СФГОС, предусмотренные для разных категорий детей с ОВЗ:</vt:lpstr>
      <vt:lpstr>Слайд 22</vt:lpstr>
      <vt:lpstr>ИКП РАО и «Школьная Пресса»</vt:lpstr>
      <vt:lpstr>Слайд 24</vt:lpstr>
      <vt:lpstr>Слайд 25</vt:lpstr>
      <vt:lpstr>Слайд 26</vt:lpstr>
      <vt:lpstr>Области ОБРАЗОВАНИЯ:</vt:lpstr>
      <vt:lpstr>Язык и речевая практика (пример)</vt:lpstr>
      <vt:lpstr>Ребенок с ОВЗ в обычной школе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СФГОС</dc:title>
  <dc:creator>Малофеев</dc:creator>
  <cp:lastModifiedBy>User</cp:lastModifiedBy>
  <cp:revision>70</cp:revision>
  <dcterms:created xsi:type="dcterms:W3CDTF">2011-02-06T17:01:42Z</dcterms:created>
  <dcterms:modified xsi:type="dcterms:W3CDTF">2011-04-12T07:32:36Z</dcterms:modified>
</cp:coreProperties>
</file>