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86" r:id="rId2"/>
    <p:sldId id="283" r:id="rId3"/>
    <p:sldId id="284" r:id="rId4"/>
    <p:sldId id="257" r:id="rId5"/>
    <p:sldId id="258" r:id="rId6"/>
    <p:sldId id="290" r:id="rId7"/>
    <p:sldId id="260" r:id="rId8"/>
    <p:sldId id="261" r:id="rId9"/>
    <p:sldId id="287" r:id="rId10"/>
    <p:sldId id="263" r:id="rId11"/>
    <p:sldId id="291" r:id="rId12"/>
    <p:sldId id="265" r:id="rId13"/>
    <p:sldId id="269" r:id="rId14"/>
    <p:sldId id="278" r:id="rId15"/>
    <p:sldId id="270" r:id="rId16"/>
    <p:sldId id="271" r:id="rId17"/>
    <p:sldId id="275" r:id="rId18"/>
    <p:sldId id="276" r:id="rId19"/>
    <p:sldId id="274" r:id="rId20"/>
    <p:sldId id="294" r:id="rId21"/>
    <p:sldId id="295" r:id="rId22"/>
    <p:sldId id="296" r:id="rId23"/>
    <p:sldId id="279" r:id="rId24"/>
    <p:sldId id="280" r:id="rId25"/>
    <p:sldId id="288" r:id="rId26"/>
    <p:sldId id="292" r:id="rId27"/>
    <p:sldId id="293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regory%20Androushchak\Desktop\&#1057;&#1083;&#1072;&#1081;&#1076;&#1099;%20&#1055;&#1091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regory%20Androushchak\Desktop\&#1057;&#1083;&#1072;&#1081;&#1076;&#1099;%20&#1055;&#1091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&#1056;&#1072;&#1073;&#1086;&#1095;&#1080;&#1081;%20&#1089;&#1090;&#1086;&#1083;\&#1088;&#1072;&#1089;&#1095;&#1077;&#1090;&#1099;%20&#1096;&#1082;&#1086;&#1083;&#1099;%20&#1082;&#1072;&#1090;&#1077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&#1056;&#1072;&#1073;&#1086;&#1095;&#1080;&#1081;%20&#1089;&#1090;&#1086;&#1083;\&#1088;&#1072;&#1089;&#1095;&#1077;&#1090;&#1099;%20&#1096;&#1082;&#1086;&#1083;&#1099;%20&#1082;&#1072;&#1090;&#1077;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&#1056;&#1072;&#1073;&#1086;&#1095;&#1080;&#1081;%20&#1089;&#1090;&#1086;&#1083;\&#1088;&#1072;&#1089;&#1095;&#1077;&#1090;&#1099;%20&#1096;&#1082;&#1086;&#1083;&#1099;%20&#1082;&#1072;&#1090;&#107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plotArea>
      <c:layout/>
      <c:barChart>
        <c:barDir val="bar"/>
        <c:grouping val="clustered"/>
        <c:ser>
          <c:idx val="0"/>
          <c:order val="0"/>
          <c:tx>
            <c:strRef>
              <c:f>Лист3!$B$21</c:f>
              <c:strCache>
                <c:ptCount val="1"/>
                <c:pt idx="0">
                  <c:v>"Слабые" школы</c:v>
                </c:pt>
              </c:strCache>
            </c:strRef>
          </c:tx>
          <c:dLbls>
            <c:txPr>
              <a:bodyPr/>
              <a:lstStyle/>
              <a:p>
                <a:pPr>
                  <a:defRPr lang="ru-RU"/>
                </a:pPr>
                <a:endParaRPr lang="ru-RU"/>
              </a:p>
            </c:txPr>
            <c:showVal val="1"/>
          </c:dLbls>
          <c:cat>
            <c:strRef>
              <c:f>Лист3!$A$22:$A$25</c:f>
              <c:strCache>
                <c:ptCount val="4"/>
                <c:pt idx="0">
                  <c:v>Дети из неполных семей</c:v>
                </c:pt>
                <c:pt idx="1">
                  <c:v>Дети из многодетных семей</c:v>
                </c:pt>
                <c:pt idx="2">
                  <c:v>Дети безработных родителей</c:v>
                </c:pt>
                <c:pt idx="3">
                  <c:v>Дети с неродным русским языком</c:v>
                </c:pt>
              </c:strCache>
            </c:strRef>
          </c:cat>
          <c:val>
            <c:numRef>
              <c:f>Лист3!$B$22:$B$25</c:f>
              <c:numCache>
                <c:formatCode>0%</c:formatCode>
                <c:ptCount val="4"/>
                <c:pt idx="0">
                  <c:v>0.30000000000000021</c:v>
                </c:pt>
                <c:pt idx="1">
                  <c:v>0.12000000000000002</c:v>
                </c:pt>
                <c:pt idx="2">
                  <c:v>0.13</c:v>
                </c:pt>
                <c:pt idx="3">
                  <c:v>9.0000000000000066E-2</c:v>
                </c:pt>
              </c:numCache>
            </c:numRef>
          </c:val>
        </c:ser>
        <c:ser>
          <c:idx val="1"/>
          <c:order val="1"/>
          <c:tx>
            <c:strRef>
              <c:f>Лист3!$C$21</c:f>
              <c:strCache>
                <c:ptCount val="1"/>
                <c:pt idx="0">
                  <c:v>Другие школы</c:v>
                </c:pt>
              </c:strCache>
            </c:strRef>
          </c:tx>
          <c:dLbls>
            <c:txPr>
              <a:bodyPr/>
              <a:lstStyle/>
              <a:p>
                <a:pPr>
                  <a:defRPr lang="ru-RU"/>
                </a:pPr>
                <a:endParaRPr lang="ru-RU"/>
              </a:p>
            </c:txPr>
            <c:showVal val="1"/>
          </c:dLbls>
          <c:cat>
            <c:strRef>
              <c:f>Лист3!$A$22:$A$25</c:f>
              <c:strCache>
                <c:ptCount val="4"/>
                <c:pt idx="0">
                  <c:v>Дети из неполных семей</c:v>
                </c:pt>
                <c:pt idx="1">
                  <c:v>Дети из многодетных семей</c:v>
                </c:pt>
                <c:pt idx="2">
                  <c:v>Дети безработных родителей</c:v>
                </c:pt>
                <c:pt idx="3">
                  <c:v>Дети с неродным русским языком</c:v>
                </c:pt>
              </c:strCache>
            </c:strRef>
          </c:cat>
          <c:val>
            <c:numRef>
              <c:f>Лист3!$C$22:$C$25</c:f>
              <c:numCache>
                <c:formatCode>0%</c:formatCode>
                <c:ptCount val="4"/>
                <c:pt idx="0">
                  <c:v>0.1800000000000001</c:v>
                </c:pt>
                <c:pt idx="1">
                  <c:v>5.0000000000000031E-2</c:v>
                </c:pt>
                <c:pt idx="2">
                  <c:v>5.0000000000000031E-2</c:v>
                </c:pt>
                <c:pt idx="3">
                  <c:v>2.0000000000000014E-2</c:v>
                </c:pt>
              </c:numCache>
            </c:numRef>
          </c:val>
        </c:ser>
        <c:axId val="67842816"/>
        <c:axId val="67844352"/>
      </c:barChart>
      <c:catAx>
        <c:axId val="67842816"/>
        <c:scaling>
          <c:orientation val="maxMin"/>
        </c:scaling>
        <c:axPos val="l"/>
        <c:tickLblPos val="nextTo"/>
        <c:txPr>
          <a:bodyPr/>
          <a:lstStyle/>
          <a:p>
            <a:pPr>
              <a:defRPr lang="ru-RU"/>
            </a:pPr>
            <a:endParaRPr lang="ru-RU"/>
          </a:p>
        </c:txPr>
        <c:crossAx val="67844352"/>
        <c:crosses val="autoZero"/>
        <c:auto val="1"/>
        <c:lblAlgn val="ctr"/>
        <c:lblOffset val="100"/>
      </c:catAx>
      <c:valAx>
        <c:axId val="67844352"/>
        <c:scaling>
          <c:orientation val="minMax"/>
        </c:scaling>
        <c:delete val="1"/>
        <c:axPos val="t"/>
        <c:numFmt formatCode="0%" sourceLinked="1"/>
        <c:tickLblPos val="none"/>
        <c:crossAx val="67842816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lang="ru-RU"/>
          </a:pPr>
          <a:endParaRPr lang="ru-RU"/>
        </a:p>
      </c:txPr>
    </c:legend>
    <c:plotVisOnly val="1"/>
    <c:dispBlanksAs val="gap"/>
  </c:chart>
  <c:txPr>
    <a:bodyPr/>
    <a:lstStyle/>
    <a:p>
      <a:pPr>
        <a:defRPr sz="16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plotArea>
      <c:layout/>
      <c:barChart>
        <c:barDir val="bar"/>
        <c:grouping val="clustered"/>
        <c:ser>
          <c:idx val="0"/>
          <c:order val="0"/>
          <c:tx>
            <c:strRef>
              <c:f>Лист3!$C$28</c:f>
              <c:strCache>
                <c:ptCount val="1"/>
                <c:pt idx="0">
                  <c:v>"Слабые" школы</c:v>
                </c:pt>
              </c:strCache>
            </c:strRef>
          </c:tx>
          <c:dLbls>
            <c:txPr>
              <a:bodyPr/>
              <a:lstStyle/>
              <a:p>
                <a:pPr>
                  <a:defRPr lang="ru-RU"/>
                </a:pPr>
                <a:endParaRPr lang="ru-RU"/>
              </a:p>
            </c:txPr>
            <c:showVal val="1"/>
          </c:dLbls>
          <c:cat>
            <c:multiLvlStrRef>
              <c:f>Лист3!$A$29:$B$31</c:f>
              <c:multiLvlStrCache>
                <c:ptCount val="3"/>
                <c:lvl>
                  <c:pt idx="0">
                    <c:v>Доля учителей с высшей категорией</c:v>
                  </c:pt>
                  <c:pt idx="1">
                    <c:v>Школы, обеспеченные коррекционными педагогами</c:v>
                  </c:pt>
                  <c:pt idx="2">
                    <c:v>Доля школьников, обучающихся по профильным программам</c:v>
                  </c:pt>
                </c:lvl>
                <c:lvl>
                  <c:pt idx="0">
                    <c:v>Кадры</c:v>
                  </c:pt>
                  <c:pt idx="2">
                    <c:v>Организация обучения</c:v>
                  </c:pt>
                </c:lvl>
              </c:multiLvlStrCache>
            </c:multiLvlStrRef>
          </c:cat>
          <c:val>
            <c:numRef>
              <c:f>Лист3!$C$29:$C$31</c:f>
              <c:numCache>
                <c:formatCode>0%</c:formatCode>
                <c:ptCount val="3"/>
                <c:pt idx="0">
                  <c:v>0.34</c:v>
                </c:pt>
                <c:pt idx="1">
                  <c:v>6.0000000000000032E-2</c:v>
                </c:pt>
                <c:pt idx="2">
                  <c:v>0.19</c:v>
                </c:pt>
              </c:numCache>
            </c:numRef>
          </c:val>
        </c:ser>
        <c:ser>
          <c:idx val="1"/>
          <c:order val="1"/>
          <c:tx>
            <c:strRef>
              <c:f>Лист3!$D$28</c:f>
              <c:strCache>
                <c:ptCount val="1"/>
                <c:pt idx="0">
                  <c:v>Другие школы</c:v>
                </c:pt>
              </c:strCache>
            </c:strRef>
          </c:tx>
          <c:dLbls>
            <c:txPr>
              <a:bodyPr/>
              <a:lstStyle/>
              <a:p>
                <a:pPr>
                  <a:defRPr lang="ru-RU"/>
                </a:pPr>
                <a:endParaRPr lang="ru-RU"/>
              </a:p>
            </c:txPr>
            <c:showVal val="1"/>
          </c:dLbls>
          <c:cat>
            <c:multiLvlStrRef>
              <c:f>Лист3!$A$29:$B$31</c:f>
              <c:multiLvlStrCache>
                <c:ptCount val="3"/>
                <c:lvl>
                  <c:pt idx="0">
                    <c:v>Доля учителей с высшей категорией</c:v>
                  </c:pt>
                  <c:pt idx="1">
                    <c:v>Школы, обеспеченные коррекционными педагогами</c:v>
                  </c:pt>
                  <c:pt idx="2">
                    <c:v>Доля школьников, обучающихся по профильным программам</c:v>
                  </c:pt>
                </c:lvl>
                <c:lvl>
                  <c:pt idx="0">
                    <c:v>Кадры</c:v>
                  </c:pt>
                  <c:pt idx="2">
                    <c:v>Организация обучения</c:v>
                  </c:pt>
                </c:lvl>
              </c:multiLvlStrCache>
            </c:multiLvlStrRef>
          </c:cat>
          <c:val>
            <c:numRef>
              <c:f>Лист3!$D$29:$D$31</c:f>
              <c:numCache>
                <c:formatCode>0%</c:formatCode>
                <c:ptCount val="3"/>
                <c:pt idx="0">
                  <c:v>0.55000000000000004</c:v>
                </c:pt>
                <c:pt idx="1">
                  <c:v>0.36000000000000021</c:v>
                </c:pt>
                <c:pt idx="2">
                  <c:v>0.71000000000000041</c:v>
                </c:pt>
              </c:numCache>
            </c:numRef>
          </c:val>
        </c:ser>
        <c:axId val="67912832"/>
        <c:axId val="67914368"/>
      </c:barChart>
      <c:catAx>
        <c:axId val="67912832"/>
        <c:scaling>
          <c:orientation val="maxMin"/>
        </c:scaling>
        <c:axPos val="l"/>
        <c:tickLblPos val="nextTo"/>
        <c:txPr>
          <a:bodyPr/>
          <a:lstStyle/>
          <a:p>
            <a:pPr>
              <a:defRPr lang="ru-RU"/>
            </a:pPr>
            <a:endParaRPr lang="ru-RU"/>
          </a:p>
        </c:txPr>
        <c:crossAx val="67914368"/>
        <c:crosses val="autoZero"/>
        <c:auto val="1"/>
        <c:lblAlgn val="ctr"/>
        <c:lblOffset val="100"/>
      </c:catAx>
      <c:valAx>
        <c:axId val="67914368"/>
        <c:scaling>
          <c:orientation val="minMax"/>
        </c:scaling>
        <c:delete val="1"/>
        <c:axPos val="t"/>
        <c:numFmt formatCode="0%" sourceLinked="1"/>
        <c:tickLblPos val="none"/>
        <c:crossAx val="6791283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lang="ru-RU"/>
          </a:pPr>
          <a:endParaRPr lang="ru-RU"/>
        </a:p>
      </c:txPr>
    </c:legend>
    <c:plotVisOnly val="1"/>
    <c:dispBlanksAs val="gap"/>
  </c:chart>
  <c:txPr>
    <a:bodyPr/>
    <a:lstStyle/>
    <a:p>
      <a:pPr>
        <a:defRPr sz="16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26195116814101943"/>
          <c:y val="0.16874318594791118"/>
          <c:w val="0.29992955566475688"/>
          <c:h val="0.67005253178920809"/>
        </c:manualLayout>
      </c:layout>
      <c:radarChart>
        <c:radarStyle val="marker"/>
        <c:ser>
          <c:idx val="0"/>
          <c:order val="0"/>
          <c:tx>
            <c:strRef>
              <c:f>Лист3!$I$2</c:f>
              <c:strCache>
                <c:ptCount val="1"/>
                <c:pt idx="0">
                  <c:v>Уч. 1 СОШ  Воздвиженская</c:v>
                </c:pt>
              </c:strCache>
            </c:strRef>
          </c:tx>
          <c:cat>
            <c:strRef>
              <c:f>Лист3!$J$1:$O$1</c:f>
              <c:strCache>
                <c:ptCount val="6"/>
                <c:pt idx="0">
                  <c:v> IА.1.Организация пространства, материалов и оборудования для поддержки учебной активности</c:v>
                </c:pt>
                <c:pt idx="1">
                  <c:v>I А.2.Поддержка позитивного учебного климата</c:v>
                </c:pt>
                <c:pt idx="2">
                  <c:v>I В.1.Распорядок и организация времени на уроке</c:v>
                </c:pt>
                <c:pt idx="3">
                  <c:v>I В.2.Распределение времени на разные формы работы</c:v>
                </c:pt>
                <c:pt idx="4">
                  <c:v>I С.1.Установки и ожидания в отношении поведения учеников</c:v>
                </c:pt>
                <c:pt idx="5">
                  <c:v>I С.2.Использование инструментов мониторинга для поддержки учебной деятельности</c:v>
                </c:pt>
              </c:strCache>
            </c:strRef>
          </c:cat>
          <c:val>
            <c:numRef>
              <c:f>Лист3!$J$2:$O$2</c:f>
              <c:numCache>
                <c:formatCode>General</c:formatCode>
                <c:ptCount val="6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Лист3!$I$3</c:f>
              <c:strCache>
                <c:ptCount val="1"/>
                <c:pt idx="0">
                  <c:v>Уч. 1 СОШ  Глебовская</c:v>
                </c:pt>
              </c:strCache>
            </c:strRef>
          </c:tx>
          <c:cat>
            <c:strRef>
              <c:f>Лист3!$J$1:$O$1</c:f>
              <c:strCache>
                <c:ptCount val="6"/>
                <c:pt idx="0">
                  <c:v> IА.1.Организация пространства, материалов и оборудования для поддержки учебной активности</c:v>
                </c:pt>
                <c:pt idx="1">
                  <c:v>I А.2.Поддержка позитивного учебного климата</c:v>
                </c:pt>
                <c:pt idx="2">
                  <c:v>I В.1.Распорядок и организация времени на уроке</c:v>
                </c:pt>
                <c:pt idx="3">
                  <c:v>I В.2.Распределение времени на разные формы работы</c:v>
                </c:pt>
                <c:pt idx="4">
                  <c:v>I С.1.Установки и ожидания в отношении поведения учеников</c:v>
                </c:pt>
                <c:pt idx="5">
                  <c:v>I С.2.Использование инструментов мониторинга для поддержки учебной деятельности</c:v>
                </c:pt>
              </c:strCache>
            </c:strRef>
          </c:cat>
          <c:val>
            <c:numRef>
              <c:f>Лист3!$J$3:$O$3</c:f>
              <c:numCache>
                <c:formatCode>General</c:formatCode>
                <c:ptCount val="6"/>
                <c:pt idx="0">
                  <c:v>3</c:v>
                </c:pt>
                <c:pt idx="1">
                  <c:v>4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Лист3!$I$4</c:f>
              <c:strCache>
                <c:ptCount val="1"/>
                <c:pt idx="0">
                  <c:v>Уч. 1 Школа  Зверосовхоз</c:v>
                </c:pt>
              </c:strCache>
            </c:strRef>
          </c:tx>
          <c:cat>
            <c:strRef>
              <c:f>Лист3!$J$1:$O$1</c:f>
              <c:strCache>
                <c:ptCount val="6"/>
                <c:pt idx="0">
                  <c:v> IА.1.Организация пространства, материалов и оборудования для поддержки учебной активности</c:v>
                </c:pt>
                <c:pt idx="1">
                  <c:v>I А.2.Поддержка позитивного учебного климата</c:v>
                </c:pt>
                <c:pt idx="2">
                  <c:v>I В.1.Распорядок и организация времени на уроке</c:v>
                </c:pt>
                <c:pt idx="3">
                  <c:v>I В.2.Распределение времени на разные формы работы</c:v>
                </c:pt>
                <c:pt idx="4">
                  <c:v>I С.1.Установки и ожидания в отношении поведения учеников</c:v>
                </c:pt>
                <c:pt idx="5">
                  <c:v>I С.2.Использование инструментов мониторинга для поддержки учебной деятельности</c:v>
                </c:pt>
              </c:strCache>
            </c:strRef>
          </c:cat>
          <c:val>
            <c:numRef>
              <c:f>Лист3!$J$4:$O$4</c:f>
              <c:numCache>
                <c:formatCode>General</c:formatCode>
                <c:ptCount val="6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Лист3!$I$5</c:f>
              <c:strCache>
                <c:ptCount val="1"/>
                <c:pt idx="0">
                  <c:v>Уч.3 СОШ №8 г. Мытищи</c:v>
                </c:pt>
              </c:strCache>
            </c:strRef>
          </c:tx>
          <c:cat>
            <c:strRef>
              <c:f>Лист3!$J$1:$O$1</c:f>
              <c:strCache>
                <c:ptCount val="6"/>
                <c:pt idx="0">
                  <c:v> IА.1.Организация пространства, материалов и оборудования для поддержки учебной активности</c:v>
                </c:pt>
                <c:pt idx="1">
                  <c:v>I А.2.Поддержка позитивного учебного климата</c:v>
                </c:pt>
                <c:pt idx="2">
                  <c:v>I В.1.Распорядок и организация времени на уроке</c:v>
                </c:pt>
                <c:pt idx="3">
                  <c:v>I В.2.Распределение времени на разные формы работы</c:v>
                </c:pt>
                <c:pt idx="4">
                  <c:v>I С.1.Установки и ожидания в отношении поведения учеников</c:v>
                </c:pt>
                <c:pt idx="5">
                  <c:v>I С.2.Использование инструментов мониторинга для поддержки учебной деятельности</c:v>
                </c:pt>
              </c:strCache>
            </c:strRef>
          </c:cat>
          <c:val>
            <c:numRef>
              <c:f>Лист3!$J$5:$O$5</c:f>
              <c:numCache>
                <c:formatCode>General</c:formatCode>
                <c:ptCount val="6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3</c:v>
                </c:pt>
              </c:numCache>
            </c:numRef>
          </c:val>
        </c:ser>
        <c:ser>
          <c:idx val="4"/>
          <c:order val="4"/>
          <c:tx>
            <c:strRef>
              <c:f>Лист3!$I$6</c:f>
              <c:strCache>
                <c:ptCount val="1"/>
                <c:pt idx="0">
                  <c:v>Уч. 1 СОШ  № 40. г.Ярославль</c:v>
                </c:pt>
              </c:strCache>
            </c:strRef>
          </c:tx>
          <c:cat>
            <c:strRef>
              <c:f>Лист3!$J$1:$O$1</c:f>
              <c:strCache>
                <c:ptCount val="6"/>
                <c:pt idx="0">
                  <c:v> IА.1.Организация пространства, материалов и оборудования для поддержки учебной активности</c:v>
                </c:pt>
                <c:pt idx="1">
                  <c:v>I А.2.Поддержка позитивного учебного климата</c:v>
                </c:pt>
                <c:pt idx="2">
                  <c:v>I В.1.Распорядок и организация времени на уроке</c:v>
                </c:pt>
                <c:pt idx="3">
                  <c:v>I В.2.Распределение времени на разные формы работы</c:v>
                </c:pt>
                <c:pt idx="4">
                  <c:v>I С.1.Установки и ожидания в отношении поведения учеников</c:v>
                </c:pt>
                <c:pt idx="5">
                  <c:v>I С.2.Использование инструментов мониторинга для поддержки учебной деятельности</c:v>
                </c:pt>
              </c:strCache>
            </c:strRef>
          </c:cat>
          <c:val>
            <c:numRef>
              <c:f>Лист3!$J$6:$O$6</c:f>
              <c:numCache>
                <c:formatCode>General</c:formatCode>
                <c:ptCount val="6"/>
                <c:pt idx="0">
                  <c:v>3</c:v>
                </c:pt>
                <c:pt idx="1">
                  <c:v>4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  <c:pt idx="5">
                  <c:v>0</c:v>
                </c:pt>
              </c:numCache>
            </c:numRef>
          </c:val>
        </c:ser>
        <c:ser>
          <c:idx val="5"/>
          <c:order val="5"/>
          <c:tx>
            <c:strRef>
              <c:f>Лист3!$I$7</c:f>
              <c:strCache>
                <c:ptCount val="1"/>
                <c:pt idx="0">
                  <c:v>Уч. 1 СОШ  № 37 г.Рыбинск</c:v>
                </c:pt>
              </c:strCache>
            </c:strRef>
          </c:tx>
          <c:marker>
            <c:symbol val="circle"/>
            <c:size val="7"/>
          </c:marker>
          <c:cat>
            <c:strRef>
              <c:f>Лист3!$J$1:$O$1</c:f>
              <c:strCache>
                <c:ptCount val="6"/>
                <c:pt idx="0">
                  <c:v> IА.1.Организация пространства, материалов и оборудования для поддержки учебной активности</c:v>
                </c:pt>
                <c:pt idx="1">
                  <c:v>I А.2.Поддержка позитивного учебного климата</c:v>
                </c:pt>
                <c:pt idx="2">
                  <c:v>I В.1.Распорядок и организация времени на уроке</c:v>
                </c:pt>
                <c:pt idx="3">
                  <c:v>I В.2.Распределение времени на разные формы работы</c:v>
                </c:pt>
                <c:pt idx="4">
                  <c:v>I С.1.Установки и ожидания в отношении поведения учеников</c:v>
                </c:pt>
                <c:pt idx="5">
                  <c:v>I С.2.Использование инструментов мониторинга для поддержки учебной деятельности</c:v>
                </c:pt>
              </c:strCache>
            </c:strRef>
          </c:cat>
          <c:val>
            <c:numRef>
              <c:f>Лист3!$J$7:$O$7</c:f>
              <c:numCache>
                <c:formatCode>General</c:formatCode>
                <c:ptCount val="6"/>
                <c:pt idx="0">
                  <c:v>3</c:v>
                </c:pt>
                <c:pt idx="1">
                  <c:v>4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axId val="68008576"/>
        <c:axId val="68092288"/>
      </c:radarChart>
      <c:catAx>
        <c:axId val="68008576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lang="ru-RU" sz="900" baseline="0"/>
            </a:pPr>
            <a:endParaRPr lang="ru-RU"/>
          </a:p>
        </c:txPr>
        <c:crossAx val="68092288"/>
        <c:crosses val="autoZero"/>
        <c:lblAlgn val="ctr"/>
        <c:lblOffset val="100"/>
      </c:catAx>
      <c:valAx>
        <c:axId val="6809228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ru-RU"/>
            </a:pPr>
            <a:endParaRPr lang="ru-RU"/>
          </a:p>
        </c:txPr>
        <c:crossAx val="68008576"/>
        <c:crosses val="autoZero"/>
        <c:crossBetween val="between"/>
        <c:majorUnit val="1"/>
      </c:valAx>
    </c:plotArea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31795236339812744"/>
          <c:y val="0.15325680110255291"/>
          <c:w val="0.38534258143382005"/>
          <c:h val="0.66282014853048599"/>
        </c:manualLayout>
      </c:layout>
      <c:radarChart>
        <c:radarStyle val="marker"/>
        <c:ser>
          <c:idx val="0"/>
          <c:order val="0"/>
          <c:cat>
            <c:strRef>
              <c:f>Лист1!$A$3:$A$8</c:f>
              <c:strCache>
                <c:ptCount val="6"/>
                <c:pt idx="0">
                  <c:v> IА.1.Организация пространства, материалов и оборудования для поддержки учебной активности</c:v>
                </c:pt>
                <c:pt idx="1">
                  <c:v>I А.2.Поддержка позитивного учебного климата</c:v>
                </c:pt>
                <c:pt idx="2">
                  <c:v>I В.1.Распорядок и организация времени на уроке</c:v>
                </c:pt>
                <c:pt idx="3">
                  <c:v>I В.2.Распределение времени на разные формы работы</c:v>
                </c:pt>
                <c:pt idx="4">
                  <c:v>I С.1.Установки и ожидания в отношении поведения учеников</c:v>
                </c:pt>
                <c:pt idx="5">
                  <c:v>I С.2.Использование инструментов мониторинга для поддержки учебной деятельности</c:v>
                </c:pt>
              </c:strCache>
            </c:strRef>
          </c:cat>
          <c:val>
            <c:numRef>
              <c:f>Лист1!$B$3:$B$8</c:f>
              <c:numCache>
                <c:formatCode>General</c:formatCode>
                <c:ptCount val="6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cat>
            <c:strRef>
              <c:f>Лист1!$A$3:$A$8</c:f>
              <c:strCache>
                <c:ptCount val="6"/>
                <c:pt idx="0">
                  <c:v> IА.1.Организация пространства, материалов и оборудования для поддержки учебной активности</c:v>
                </c:pt>
                <c:pt idx="1">
                  <c:v>I А.2.Поддержка позитивного учебного климата</c:v>
                </c:pt>
                <c:pt idx="2">
                  <c:v>I В.1.Распорядок и организация времени на уроке</c:v>
                </c:pt>
                <c:pt idx="3">
                  <c:v>I В.2.Распределение времени на разные формы работы</c:v>
                </c:pt>
                <c:pt idx="4">
                  <c:v>I С.1.Установки и ожидания в отношении поведения учеников</c:v>
                </c:pt>
                <c:pt idx="5">
                  <c:v>I С.2.Использование инструментов мониторинга для поддержки учебной деятельности</c:v>
                </c:pt>
              </c:strCache>
            </c:strRef>
          </c:cat>
          <c:val>
            <c:numRef>
              <c:f>Лист1!$C$3:$C$8</c:f>
              <c:numCache>
                <c:formatCode>General</c:formatCode>
                <c:ptCount val="6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3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cat>
            <c:strRef>
              <c:f>Лист1!$A$3:$A$8</c:f>
              <c:strCache>
                <c:ptCount val="6"/>
                <c:pt idx="0">
                  <c:v> IА.1.Организация пространства, материалов и оборудования для поддержки учебной активности</c:v>
                </c:pt>
                <c:pt idx="1">
                  <c:v>I А.2.Поддержка позитивного учебного климата</c:v>
                </c:pt>
                <c:pt idx="2">
                  <c:v>I В.1.Распорядок и организация времени на уроке</c:v>
                </c:pt>
                <c:pt idx="3">
                  <c:v>I В.2.Распределение времени на разные формы работы</c:v>
                </c:pt>
                <c:pt idx="4">
                  <c:v>I С.1.Установки и ожидания в отношении поведения учеников</c:v>
                </c:pt>
                <c:pt idx="5">
                  <c:v>I С.2.Использование инструментов мониторинга для поддержки учебной деятельности</c:v>
                </c:pt>
              </c:strCache>
            </c:strRef>
          </c:cat>
          <c:val>
            <c:numRef>
              <c:f>Лист1!$D$3:$D$8</c:f>
              <c:numCache>
                <c:formatCode>General</c:formatCode>
                <c:ptCount val="6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cat>
            <c:strRef>
              <c:f>Лист1!$A$3:$A$8</c:f>
              <c:strCache>
                <c:ptCount val="6"/>
                <c:pt idx="0">
                  <c:v> IА.1.Организация пространства, материалов и оборудования для поддержки учебной активности</c:v>
                </c:pt>
                <c:pt idx="1">
                  <c:v>I А.2.Поддержка позитивного учебного климата</c:v>
                </c:pt>
                <c:pt idx="2">
                  <c:v>I В.1.Распорядок и организация времени на уроке</c:v>
                </c:pt>
                <c:pt idx="3">
                  <c:v>I В.2.Распределение времени на разные формы работы</c:v>
                </c:pt>
                <c:pt idx="4">
                  <c:v>I С.1.Установки и ожидания в отношении поведения учеников</c:v>
                </c:pt>
                <c:pt idx="5">
                  <c:v>I С.2.Использование инструментов мониторинга для поддержки учебной деятельности</c:v>
                </c:pt>
              </c:strCache>
            </c:strRef>
          </c:cat>
          <c:val>
            <c:numRef>
              <c:f>Лист1!$E$3:$E$8</c:f>
              <c:numCache>
                <c:formatCode>General</c:formatCode>
                <c:ptCount val="6"/>
                <c:pt idx="0">
                  <c:v>2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4"/>
          <c:order val="4"/>
          <c:cat>
            <c:strRef>
              <c:f>Лист1!$A$3:$A$8</c:f>
              <c:strCache>
                <c:ptCount val="6"/>
                <c:pt idx="0">
                  <c:v> IА.1.Организация пространства, материалов и оборудования для поддержки учебной активности</c:v>
                </c:pt>
                <c:pt idx="1">
                  <c:v>I А.2.Поддержка позитивного учебного климата</c:v>
                </c:pt>
                <c:pt idx="2">
                  <c:v>I В.1.Распорядок и организация времени на уроке</c:v>
                </c:pt>
                <c:pt idx="3">
                  <c:v>I В.2.Распределение времени на разные формы работы</c:v>
                </c:pt>
                <c:pt idx="4">
                  <c:v>I С.1.Установки и ожидания в отношении поведения учеников</c:v>
                </c:pt>
                <c:pt idx="5">
                  <c:v>I С.2.Использование инструментов мониторинга для поддержки учебной деятельности</c:v>
                </c:pt>
              </c:strCache>
            </c:strRef>
          </c:cat>
          <c:val>
            <c:numRef>
              <c:f>Лист1!$F$3:$F$8</c:f>
              <c:numCache>
                <c:formatCode>General</c:formatCode>
                <c:ptCount val="6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ser>
          <c:idx val="5"/>
          <c:order val="5"/>
          <c:cat>
            <c:strRef>
              <c:f>Лист1!$A$3:$A$8</c:f>
              <c:strCache>
                <c:ptCount val="6"/>
                <c:pt idx="0">
                  <c:v> IА.1.Организация пространства, материалов и оборудования для поддержки учебной активности</c:v>
                </c:pt>
                <c:pt idx="1">
                  <c:v>I А.2.Поддержка позитивного учебного климата</c:v>
                </c:pt>
                <c:pt idx="2">
                  <c:v>I В.1.Распорядок и организация времени на уроке</c:v>
                </c:pt>
                <c:pt idx="3">
                  <c:v>I В.2.Распределение времени на разные формы работы</c:v>
                </c:pt>
                <c:pt idx="4">
                  <c:v>I С.1.Установки и ожидания в отношении поведения учеников</c:v>
                </c:pt>
                <c:pt idx="5">
                  <c:v>I С.2.Использование инструментов мониторинга для поддержки учебной деятельности</c:v>
                </c:pt>
              </c:strCache>
            </c:strRef>
          </c:cat>
          <c:val>
            <c:numRef>
              <c:f>Лист1!$G$3:$G$8</c:f>
              <c:numCache>
                <c:formatCode>General</c:formatCode>
                <c:ptCount val="6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3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axId val="68160512"/>
        <c:axId val="68170496"/>
      </c:radarChart>
      <c:catAx>
        <c:axId val="68160512"/>
        <c:scaling>
          <c:orientation val="minMax"/>
        </c:scaling>
        <c:axPos val="b"/>
        <c:majorGridlines/>
        <c:tickLblPos val="nextTo"/>
        <c:txPr>
          <a:bodyPr/>
          <a:lstStyle/>
          <a:p>
            <a:pPr>
              <a:defRPr lang="ru-RU"/>
            </a:pPr>
            <a:endParaRPr lang="ru-RU"/>
          </a:p>
        </c:txPr>
        <c:crossAx val="68170496"/>
        <c:crosses val="autoZero"/>
        <c:auto val="1"/>
        <c:lblAlgn val="ctr"/>
        <c:lblOffset val="100"/>
      </c:catAx>
      <c:valAx>
        <c:axId val="68170496"/>
        <c:scaling>
          <c:orientation val="minMax"/>
        </c:scaling>
        <c:axPos val="l"/>
        <c:majorGridlines/>
        <c:numFmt formatCode="General" sourceLinked="1"/>
        <c:majorTickMark val="cross"/>
        <c:tickLblPos val="nextTo"/>
        <c:txPr>
          <a:bodyPr/>
          <a:lstStyle/>
          <a:p>
            <a:pPr>
              <a:defRPr lang="ru-RU"/>
            </a:pPr>
            <a:endParaRPr lang="ru-RU"/>
          </a:p>
        </c:txPr>
        <c:crossAx val="68160512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35050840196087141"/>
          <c:y val="0.20192005112726619"/>
          <c:w val="0.32390460379337238"/>
          <c:h val="0.5407416926876214"/>
        </c:manualLayout>
      </c:layout>
      <c:radarChart>
        <c:radarStyle val="marker"/>
        <c:ser>
          <c:idx val="0"/>
          <c:order val="0"/>
          <c:tx>
            <c:strRef>
              <c:f>Лист3!$B$1</c:f>
              <c:strCache>
                <c:ptCount val="1"/>
                <c:pt idx="0">
                  <c:v>Уч.2 СОШ  Воздвиженская</c:v>
                </c:pt>
              </c:strCache>
            </c:strRef>
          </c:tx>
          <c:cat>
            <c:strRef>
              <c:f>Лист3!$A$17:$A$22</c:f>
              <c:strCache>
                <c:ptCount val="6"/>
                <c:pt idx="0">
                  <c:v>II С1. Учёт индивидуальных особенностей учеников</c:v>
                </c:pt>
                <c:pt idx="1">
                  <c:v>II C 2. Демонстрация способности эффективно взаимодействовать с учениками</c:v>
                </c:pt>
                <c:pt idx="2">
                  <c:v>II C.3. Стимулирование и укрепление высоко организованного мышления в соответствии с уровнем развития детей</c:v>
                </c:pt>
                <c:pt idx="3">
                  <c:v>II C.4. Поощрение учеников к активному участию</c:v>
                </c:pt>
                <c:pt idx="4">
                  <c:v>II D.1. Проведение  непрерывного мониторинга достижений учеников (неформальное оценивание)</c:v>
                </c:pt>
                <c:pt idx="5">
                  <c:v>II  D.2. Обеспечение всем ученикам своевременной обратной связи относительно их прогресса (неформальное и формальное оценивание)</c:v>
                </c:pt>
              </c:strCache>
            </c:strRef>
          </c:cat>
          <c:val>
            <c:numRef>
              <c:f>Лист3!$B$17:$B$22</c:f>
              <c:numCache>
                <c:formatCode>General</c:formatCode>
                <c:ptCount val="6"/>
                <c:pt idx="0">
                  <c:v>0</c:v>
                </c:pt>
                <c:pt idx="1">
                  <c:v>3</c:v>
                </c:pt>
                <c:pt idx="2">
                  <c:v>3</c:v>
                </c:pt>
                <c:pt idx="3">
                  <c:v>0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Лист3!$C$1</c:f>
              <c:strCache>
                <c:ptCount val="1"/>
                <c:pt idx="0">
                  <c:v>Уч.2 школа №4 г.Сортавала </c:v>
                </c:pt>
              </c:strCache>
            </c:strRef>
          </c:tx>
          <c:cat>
            <c:strRef>
              <c:f>Лист3!$A$17:$A$22</c:f>
              <c:strCache>
                <c:ptCount val="6"/>
                <c:pt idx="0">
                  <c:v>II С1. Учёт индивидуальных особенностей учеников</c:v>
                </c:pt>
                <c:pt idx="1">
                  <c:v>II C 2. Демонстрация способности эффективно взаимодействовать с учениками</c:v>
                </c:pt>
                <c:pt idx="2">
                  <c:v>II C.3. Стимулирование и укрепление высоко организованного мышления в соответствии с уровнем развития детей</c:v>
                </c:pt>
                <c:pt idx="3">
                  <c:v>II C.4. Поощрение учеников к активному участию</c:v>
                </c:pt>
                <c:pt idx="4">
                  <c:v>II D.1. Проведение  непрерывного мониторинга достижений учеников (неформальное оценивание)</c:v>
                </c:pt>
                <c:pt idx="5">
                  <c:v>II  D.2. Обеспечение всем ученикам своевременной обратной связи относительно их прогресса (неформальное и формальное оценивание)</c:v>
                </c:pt>
              </c:strCache>
            </c:strRef>
          </c:cat>
          <c:val>
            <c:numRef>
              <c:f>Лист3!$C$17:$C$22</c:f>
              <c:numCache>
                <c:formatCode>General</c:formatCode>
                <c:ptCount val="6"/>
                <c:pt idx="0">
                  <c:v>1</c:v>
                </c:pt>
                <c:pt idx="1">
                  <c:v>3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Лист3!$D$1</c:f>
              <c:strCache>
                <c:ptCount val="1"/>
                <c:pt idx="0">
                  <c:v>Уч.2 Углич</c:v>
                </c:pt>
              </c:strCache>
            </c:strRef>
          </c:tx>
          <c:cat>
            <c:strRef>
              <c:f>Лист3!$A$17:$A$22</c:f>
              <c:strCache>
                <c:ptCount val="6"/>
                <c:pt idx="0">
                  <c:v>II С1. Учёт индивидуальных особенностей учеников</c:v>
                </c:pt>
                <c:pt idx="1">
                  <c:v>II C 2. Демонстрация способности эффективно взаимодействовать с учениками</c:v>
                </c:pt>
                <c:pt idx="2">
                  <c:v>II C.3. Стимулирование и укрепление высоко организованного мышления в соответствии с уровнем развития детей</c:v>
                </c:pt>
                <c:pt idx="3">
                  <c:v>II C.4. Поощрение учеников к активному участию</c:v>
                </c:pt>
                <c:pt idx="4">
                  <c:v>II D.1. Проведение  непрерывного мониторинга достижений учеников (неформальное оценивание)</c:v>
                </c:pt>
                <c:pt idx="5">
                  <c:v>II  D.2. Обеспечение всем ученикам своевременной обратной связи относительно их прогресса (неформальное и формальное оценивание)</c:v>
                </c:pt>
              </c:strCache>
            </c:strRef>
          </c:cat>
          <c:val>
            <c:numRef>
              <c:f>Лист3!$D$17:$D$22</c:f>
              <c:numCache>
                <c:formatCode>General</c:formatCode>
                <c:ptCount val="6"/>
                <c:pt idx="0">
                  <c:v>2</c:v>
                </c:pt>
                <c:pt idx="1">
                  <c:v>3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Лист3!$E$1</c:f>
              <c:strCache>
                <c:ptCount val="1"/>
                <c:pt idx="0">
                  <c:v>Уч. 1 СОШ  г.Ростов</c:v>
                </c:pt>
              </c:strCache>
            </c:strRef>
          </c:tx>
          <c:cat>
            <c:strRef>
              <c:f>Лист3!$A$17:$A$22</c:f>
              <c:strCache>
                <c:ptCount val="6"/>
                <c:pt idx="0">
                  <c:v>II С1. Учёт индивидуальных особенностей учеников</c:v>
                </c:pt>
                <c:pt idx="1">
                  <c:v>II C 2. Демонстрация способности эффективно взаимодействовать с учениками</c:v>
                </c:pt>
                <c:pt idx="2">
                  <c:v>II C.3. Стимулирование и укрепление высоко организованного мышления в соответствии с уровнем развития детей</c:v>
                </c:pt>
                <c:pt idx="3">
                  <c:v>II C.4. Поощрение учеников к активному участию</c:v>
                </c:pt>
                <c:pt idx="4">
                  <c:v>II D.1. Проведение  непрерывного мониторинга достижений учеников (неформальное оценивание)</c:v>
                </c:pt>
                <c:pt idx="5">
                  <c:v>II  D.2. Обеспечение всем ученикам своевременной обратной связи относительно их прогресса (неформальное и формальное оценивание)</c:v>
                </c:pt>
              </c:strCache>
            </c:strRef>
          </c:cat>
          <c:val>
            <c:numRef>
              <c:f>Лист3!$E$17:$E$22</c:f>
              <c:numCache>
                <c:formatCode>General</c:formatCode>
                <c:ptCount val="6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Лист3!$F$1</c:f>
              <c:strCache>
                <c:ptCount val="1"/>
                <c:pt idx="0">
                  <c:v>Уч. 1 СОШ №8 г. Мытищи</c:v>
                </c:pt>
              </c:strCache>
            </c:strRef>
          </c:tx>
          <c:cat>
            <c:strRef>
              <c:f>Лист3!$A$17:$A$22</c:f>
              <c:strCache>
                <c:ptCount val="6"/>
                <c:pt idx="0">
                  <c:v>II С1. Учёт индивидуальных особенностей учеников</c:v>
                </c:pt>
                <c:pt idx="1">
                  <c:v>II C 2. Демонстрация способности эффективно взаимодействовать с учениками</c:v>
                </c:pt>
                <c:pt idx="2">
                  <c:v>II C.3. Стимулирование и укрепление высоко организованного мышления в соответствии с уровнем развития детей</c:v>
                </c:pt>
                <c:pt idx="3">
                  <c:v>II C.4. Поощрение учеников к активному участию</c:v>
                </c:pt>
                <c:pt idx="4">
                  <c:v>II D.1. Проведение  непрерывного мониторинга достижений учеников (неформальное оценивание)</c:v>
                </c:pt>
                <c:pt idx="5">
                  <c:v>II  D.2. Обеспечение всем ученикам своевременной обратной связи относительно их прогресса (неформальное и формальное оценивание)</c:v>
                </c:pt>
              </c:strCache>
            </c:strRef>
          </c:cat>
          <c:val>
            <c:numRef>
              <c:f>Лист3!$F$17:$F$22</c:f>
              <c:numCache>
                <c:formatCode>General</c:formatCode>
                <c:ptCount val="6"/>
                <c:pt idx="0">
                  <c:v>0</c:v>
                </c:pt>
                <c:pt idx="1">
                  <c:v>3</c:v>
                </c:pt>
                <c:pt idx="2">
                  <c:v>3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</c:numCache>
            </c:numRef>
          </c:val>
        </c:ser>
        <c:ser>
          <c:idx val="5"/>
          <c:order val="5"/>
          <c:tx>
            <c:strRef>
              <c:f>Лист3!$G$1</c:f>
              <c:strCache>
                <c:ptCount val="1"/>
                <c:pt idx="0">
                  <c:v>Уч.2 Школа п.Кепа</c:v>
                </c:pt>
              </c:strCache>
            </c:strRef>
          </c:tx>
          <c:cat>
            <c:strRef>
              <c:f>Лист3!$A$17:$A$22</c:f>
              <c:strCache>
                <c:ptCount val="6"/>
                <c:pt idx="0">
                  <c:v>II С1. Учёт индивидуальных особенностей учеников</c:v>
                </c:pt>
                <c:pt idx="1">
                  <c:v>II C 2. Демонстрация способности эффективно взаимодействовать с учениками</c:v>
                </c:pt>
                <c:pt idx="2">
                  <c:v>II C.3. Стимулирование и укрепление высоко организованного мышления в соответствии с уровнем развития детей</c:v>
                </c:pt>
                <c:pt idx="3">
                  <c:v>II C.4. Поощрение учеников к активному участию</c:v>
                </c:pt>
                <c:pt idx="4">
                  <c:v>II D.1. Проведение  непрерывного мониторинга достижений учеников (неформальное оценивание)</c:v>
                </c:pt>
                <c:pt idx="5">
                  <c:v>II  D.2. Обеспечение всем ученикам своевременной обратной связи относительно их прогресса (неформальное и формальное оценивание)</c:v>
                </c:pt>
              </c:strCache>
            </c:strRef>
          </c:cat>
          <c:val>
            <c:numRef>
              <c:f>Лист3!$G$17:$G$22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axId val="68193664"/>
        <c:axId val="68224128"/>
      </c:radarChart>
      <c:catAx>
        <c:axId val="68193664"/>
        <c:scaling>
          <c:orientation val="minMax"/>
        </c:scaling>
        <c:axPos val="b"/>
        <c:majorGridlines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lang="ru-RU"/>
            </a:pPr>
            <a:endParaRPr lang="ru-RU"/>
          </a:p>
        </c:txPr>
        <c:crossAx val="68224128"/>
        <c:crosses val="autoZero"/>
        <c:auto val="1"/>
        <c:lblAlgn val="ctr"/>
        <c:lblOffset val="100"/>
      </c:catAx>
      <c:valAx>
        <c:axId val="6822412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ru-RU"/>
            </a:pPr>
            <a:endParaRPr lang="ru-RU"/>
          </a:p>
        </c:txPr>
        <c:crossAx val="68193664"/>
        <c:crosses val="autoZero"/>
        <c:crossBetween val="between"/>
        <c:majorUnit val="1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26344815396204907"/>
          <c:y val="0.15142284398916198"/>
          <c:w val="0.48975410104986944"/>
          <c:h val="0.6792845251002767"/>
        </c:manualLayout>
      </c:layout>
      <c:radarChart>
        <c:radarStyle val="marker"/>
        <c:ser>
          <c:idx val="0"/>
          <c:order val="0"/>
          <c:tx>
            <c:strRef>
              <c:f>Лист3!$B$1</c:f>
              <c:strCache>
                <c:ptCount val="1"/>
                <c:pt idx="0">
                  <c:v>Уч. 1 СОШ  Воздвиженская</c:v>
                </c:pt>
              </c:strCache>
            </c:strRef>
          </c:tx>
          <c:cat>
            <c:strRef>
              <c:f>Лист3!$A$17:$A$22</c:f>
              <c:strCache>
                <c:ptCount val="6"/>
                <c:pt idx="0">
                  <c:v>II С1. Учёт индивидуальных особенностей учеников</c:v>
                </c:pt>
                <c:pt idx="1">
                  <c:v>II C 2. Демонстрация способности эффективно взаимодействовать с учениками</c:v>
                </c:pt>
                <c:pt idx="2">
                  <c:v>II C.3. Стимулирование и укрепление высоко организованного мышления в соответствии с уровнем развития детей</c:v>
                </c:pt>
                <c:pt idx="3">
                  <c:v>II C.4. Поощрение учеников к активному участию</c:v>
                </c:pt>
                <c:pt idx="4">
                  <c:v>II D.1. Проведение  непрерывного мониторинга достижений учеников (неформальное оценивание)</c:v>
                </c:pt>
                <c:pt idx="5">
                  <c:v>II  D.2. Обеспечение всем ученикам своевременной обратной связи относительно их прогресса (неформальное и формальное оценивание)</c:v>
                </c:pt>
              </c:strCache>
            </c:strRef>
          </c:cat>
          <c:val>
            <c:numRef>
              <c:f>Лист3!$B$17:$B$22</c:f>
              <c:numCache>
                <c:formatCode>General</c:formatCode>
                <c:ptCount val="6"/>
                <c:pt idx="0">
                  <c:v>3</c:v>
                </c:pt>
                <c:pt idx="1">
                  <c:v>3</c:v>
                </c:pt>
                <c:pt idx="2">
                  <c:v>0</c:v>
                </c:pt>
                <c:pt idx="3">
                  <c:v>3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Лист3!$C$1</c:f>
              <c:strCache>
                <c:ptCount val="1"/>
                <c:pt idx="0">
                  <c:v>Уч. 1 СОШ  Глебовская</c:v>
                </c:pt>
              </c:strCache>
            </c:strRef>
          </c:tx>
          <c:cat>
            <c:strRef>
              <c:f>Лист3!$A$17:$A$22</c:f>
              <c:strCache>
                <c:ptCount val="6"/>
                <c:pt idx="0">
                  <c:v>II С1. Учёт индивидуальных особенностей учеников</c:v>
                </c:pt>
                <c:pt idx="1">
                  <c:v>II C 2. Демонстрация способности эффективно взаимодействовать с учениками</c:v>
                </c:pt>
                <c:pt idx="2">
                  <c:v>II C.3. Стимулирование и укрепление высоко организованного мышления в соответствии с уровнем развития детей</c:v>
                </c:pt>
                <c:pt idx="3">
                  <c:v>II C.4. Поощрение учеников к активному участию</c:v>
                </c:pt>
                <c:pt idx="4">
                  <c:v>II D.1. Проведение  непрерывного мониторинга достижений учеников (неформальное оценивание)</c:v>
                </c:pt>
                <c:pt idx="5">
                  <c:v>II  D.2. Обеспечение всем ученикам своевременной обратной связи относительно их прогресса (неформальное и формальное оценивание)</c:v>
                </c:pt>
              </c:strCache>
            </c:strRef>
          </c:cat>
          <c:val>
            <c:numRef>
              <c:f>Лист3!$C$17:$C$22</c:f>
              <c:numCache>
                <c:formatCode>General</c:formatCode>
                <c:ptCount val="6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Лист3!$D$1</c:f>
              <c:strCache>
                <c:ptCount val="1"/>
                <c:pt idx="0">
                  <c:v>Уч. 1 Школа  Зверосовхоз</c:v>
                </c:pt>
              </c:strCache>
            </c:strRef>
          </c:tx>
          <c:cat>
            <c:strRef>
              <c:f>Лист3!$A$17:$A$22</c:f>
              <c:strCache>
                <c:ptCount val="6"/>
                <c:pt idx="0">
                  <c:v>II С1. Учёт индивидуальных особенностей учеников</c:v>
                </c:pt>
                <c:pt idx="1">
                  <c:v>II C 2. Демонстрация способности эффективно взаимодействовать с учениками</c:v>
                </c:pt>
                <c:pt idx="2">
                  <c:v>II C.3. Стимулирование и укрепление высоко организованного мышления в соответствии с уровнем развития детей</c:v>
                </c:pt>
                <c:pt idx="3">
                  <c:v>II C.4. Поощрение учеников к активному участию</c:v>
                </c:pt>
                <c:pt idx="4">
                  <c:v>II D.1. Проведение  непрерывного мониторинга достижений учеников (неформальное оценивание)</c:v>
                </c:pt>
                <c:pt idx="5">
                  <c:v>II  D.2. Обеспечение всем ученикам своевременной обратной связи относительно их прогресса (неформальное и формальное оценивание)</c:v>
                </c:pt>
              </c:strCache>
            </c:strRef>
          </c:cat>
          <c:val>
            <c:numRef>
              <c:f>Лист3!$D$17:$D$22</c:f>
              <c:numCache>
                <c:formatCode>General</c:formatCode>
                <c:ptCount val="6"/>
                <c:pt idx="0">
                  <c:v>3</c:v>
                </c:pt>
                <c:pt idx="1">
                  <c:v>2</c:v>
                </c:pt>
                <c:pt idx="2">
                  <c:v>3</c:v>
                </c:pt>
                <c:pt idx="3">
                  <c:v>3</c:v>
                </c:pt>
                <c:pt idx="4">
                  <c:v>0</c:v>
                </c:pt>
                <c:pt idx="5">
                  <c:v>2</c:v>
                </c:pt>
              </c:numCache>
            </c:numRef>
          </c:val>
        </c:ser>
        <c:ser>
          <c:idx val="3"/>
          <c:order val="3"/>
          <c:tx>
            <c:strRef>
              <c:f>Лист3!$E$1</c:f>
              <c:strCache>
                <c:ptCount val="1"/>
                <c:pt idx="0">
                  <c:v>Уч.3 СОШ №8 г. Мытищи</c:v>
                </c:pt>
              </c:strCache>
            </c:strRef>
          </c:tx>
          <c:cat>
            <c:strRef>
              <c:f>Лист3!$A$17:$A$22</c:f>
              <c:strCache>
                <c:ptCount val="6"/>
                <c:pt idx="0">
                  <c:v>II С1. Учёт индивидуальных особенностей учеников</c:v>
                </c:pt>
                <c:pt idx="1">
                  <c:v>II C 2. Демонстрация способности эффективно взаимодействовать с учениками</c:v>
                </c:pt>
                <c:pt idx="2">
                  <c:v>II C.3. Стимулирование и укрепление высоко организованного мышления в соответствии с уровнем развития детей</c:v>
                </c:pt>
                <c:pt idx="3">
                  <c:v>II C.4. Поощрение учеников к активному участию</c:v>
                </c:pt>
                <c:pt idx="4">
                  <c:v>II D.1. Проведение  непрерывного мониторинга достижений учеников (неформальное оценивание)</c:v>
                </c:pt>
                <c:pt idx="5">
                  <c:v>II  D.2. Обеспечение всем ученикам своевременной обратной связи относительно их прогресса (неформальное и формальное оценивание)</c:v>
                </c:pt>
              </c:strCache>
            </c:strRef>
          </c:cat>
          <c:val>
            <c:numRef>
              <c:f>Лист3!$E$17:$E$22</c:f>
              <c:numCache>
                <c:formatCode>General</c:formatCode>
                <c:ptCount val="6"/>
                <c:pt idx="0">
                  <c:v>3</c:v>
                </c:pt>
                <c:pt idx="1">
                  <c:v>3</c:v>
                </c:pt>
                <c:pt idx="2">
                  <c:v>0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</c:numCache>
            </c:numRef>
          </c:val>
        </c:ser>
        <c:ser>
          <c:idx val="4"/>
          <c:order val="4"/>
          <c:tx>
            <c:strRef>
              <c:f>Лист3!$F$1</c:f>
              <c:strCache>
                <c:ptCount val="1"/>
                <c:pt idx="0">
                  <c:v>Уч. 1 СОШ  № 40. г.Ярославль</c:v>
                </c:pt>
              </c:strCache>
            </c:strRef>
          </c:tx>
          <c:cat>
            <c:strRef>
              <c:f>Лист3!$A$17:$A$22</c:f>
              <c:strCache>
                <c:ptCount val="6"/>
                <c:pt idx="0">
                  <c:v>II С1. Учёт индивидуальных особенностей учеников</c:v>
                </c:pt>
                <c:pt idx="1">
                  <c:v>II C 2. Демонстрация способности эффективно взаимодействовать с учениками</c:v>
                </c:pt>
                <c:pt idx="2">
                  <c:v>II C.3. Стимулирование и укрепление высоко организованного мышления в соответствии с уровнем развития детей</c:v>
                </c:pt>
                <c:pt idx="3">
                  <c:v>II C.4. Поощрение учеников к активному участию</c:v>
                </c:pt>
                <c:pt idx="4">
                  <c:v>II D.1. Проведение  непрерывного мониторинга достижений учеников (неформальное оценивание)</c:v>
                </c:pt>
                <c:pt idx="5">
                  <c:v>II  D.2. Обеспечение всем ученикам своевременной обратной связи относительно их прогресса (неформальное и формальное оценивание)</c:v>
                </c:pt>
              </c:strCache>
            </c:strRef>
          </c:cat>
          <c:val>
            <c:numRef>
              <c:f>Лист3!$F$17:$F$22</c:f>
              <c:numCache>
                <c:formatCode>General</c:formatCode>
                <c:ptCount val="6"/>
                <c:pt idx="0">
                  <c:v>3</c:v>
                </c:pt>
                <c:pt idx="1">
                  <c:v>4</c:v>
                </c:pt>
                <c:pt idx="2">
                  <c:v>2</c:v>
                </c:pt>
                <c:pt idx="3">
                  <c:v>3</c:v>
                </c:pt>
                <c:pt idx="4">
                  <c:v>3</c:v>
                </c:pt>
                <c:pt idx="5">
                  <c:v>4</c:v>
                </c:pt>
              </c:numCache>
            </c:numRef>
          </c:val>
        </c:ser>
        <c:ser>
          <c:idx val="5"/>
          <c:order val="5"/>
          <c:tx>
            <c:strRef>
              <c:f>Лист3!$G$1</c:f>
              <c:strCache>
                <c:ptCount val="1"/>
                <c:pt idx="0">
                  <c:v>Уч. 1 СОШ  № 37 г.Рыбинск</c:v>
                </c:pt>
              </c:strCache>
            </c:strRef>
          </c:tx>
          <c:cat>
            <c:strRef>
              <c:f>Лист3!$A$17:$A$22</c:f>
              <c:strCache>
                <c:ptCount val="6"/>
                <c:pt idx="0">
                  <c:v>II С1. Учёт индивидуальных особенностей учеников</c:v>
                </c:pt>
                <c:pt idx="1">
                  <c:v>II C 2. Демонстрация способности эффективно взаимодействовать с учениками</c:v>
                </c:pt>
                <c:pt idx="2">
                  <c:v>II C.3. Стимулирование и укрепление высоко организованного мышления в соответствии с уровнем развития детей</c:v>
                </c:pt>
                <c:pt idx="3">
                  <c:v>II C.4. Поощрение учеников к активному участию</c:v>
                </c:pt>
                <c:pt idx="4">
                  <c:v>II D.1. Проведение  непрерывного мониторинга достижений учеников (неформальное оценивание)</c:v>
                </c:pt>
                <c:pt idx="5">
                  <c:v>II  D.2. Обеспечение всем ученикам своевременной обратной связи относительно их прогресса (неформальное и формальное оценивание)</c:v>
                </c:pt>
              </c:strCache>
            </c:strRef>
          </c:cat>
          <c:val>
            <c:numRef>
              <c:f>Лист3!$G$17:$G$22</c:f>
              <c:numCache>
                <c:formatCode>General</c:formatCode>
                <c:ptCount val="6"/>
                <c:pt idx="0">
                  <c:v>2</c:v>
                </c:pt>
                <c:pt idx="1">
                  <c:v>4</c:v>
                </c:pt>
                <c:pt idx="2">
                  <c:v>3</c:v>
                </c:pt>
                <c:pt idx="3">
                  <c:v>4</c:v>
                </c:pt>
                <c:pt idx="4">
                  <c:v>0</c:v>
                </c:pt>
                <c:pt idx="5">
                  <c:v>3</c:v>
                </c:pt>
              </c:numCache>
            </c:numRef>
          </c:val>
        </c:ser>
        <c:axId val="68268032"/>
        <c:axId val="68269568"/>
      </c:radarChart>
      <c:catAx>
        <c:axId val="68268032"/>
        <c:scaling>
          <c:orientation val="minMax"/>
        </c:scaling>
        <c:axPos val="b"/>
        <c:majorGridlines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lang="ru-RU"/>
            </a:pPr>
            <a:endParaRPr lang="ru-RU"/>
          </a:p>
        </c:txPr>
        <c:crossAx val="68269568"/>
        <c:crosses val="autoZero"/>
        <c:auto val="1"/>
        <c:lblAlgn val="ctr"/>
        <c:lblOffset val="100"/>
      </c:catAx>
      <c:valAx>
        <c:axId val="6826956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ru-RU"/>
            </a:pPr>
            <a:endParaRPr lang="ru-RU"/>
          </a:p>
        </c:txPr>
        <c:crossAx val="68268032"/>
        <c:crosses val="autoZero"/>
        <c:crossBetween val="between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3CB1FDA-1F3B-427C-8B4F-389C8F0AB49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50B2D-6305-4378-9280-B95C98B4D27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D1EDC-1272-46AC-993C-86DF060A104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41FB8-8F8B-49B9-924A-71E5C681627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22F78-550A-4F16-A144-F2CBDE17A6F7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6124D-B708-49A7-B3E4-3A8B2349836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943A4-3A48-4D51-8B8D-7C37982042D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17395-A679-410E-98AF-D101EF3B2EB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E6A33D-EF8C-4843-BA5B-5F236455936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15B7C-91F5-494B-BD5C-D4189D4E7C7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22C23-E5A8-4320-8F80-9F172EEB8F3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14B5A-B55B-41CA-ACC5-FB14FA95BFA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733146EE-EA99-49BD-A493-9B5DCFD27B2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4711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1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1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1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1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1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1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2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2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2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2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2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2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2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2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2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2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3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3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3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3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3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3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3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3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3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3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4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4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4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4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2" r:id="rId3"/>
    <p:sldLayoutId id="2147483671" r:id="rId4"/>
    <p:sldLayoutId id="2147483670" r:id="rId5"/>
    <p:sldLayoutId id="2147483669" r:id="rId6"/>
    <p:sldLayoutId id="2147483668" r:id="rId7"/>
    <p:sldLayoutId id="2147483667" r:id="rId8"/>
    <p:sldLayoutId id="2147483666" r:id="rId9"/>
    <p:sldLayoutId id="2147483665" r:id="rId10"/>
    <p:sldLayoutId id="2147483664" r:id="rId11"/>
    <p:sldLayoutId id="2147483663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7837487" cy="2133600"/>
          </a:xfrm>
        </p:spPr>
        <p:txBody>
          <a:bodyPr/>
          <a:lstStyle/>
          <a:p>
            <a:pPr algn="l" eaLnBrk="1" hangingPunct="1"/>
            <a:r>
              <a:rPr lang="ru-RU" sz="4000" smtClean="0"/>
              <a:t>Школы в сложных социальных контекстах:</a:t>
            </a:r>
            <a:br>
              <a:rPr lang="ru-RU" sz="4000" smtClean="0"/>
            </a:br>
            <a:r>
              <a:rPr lang="ru-RU" sz="4000" smtClean="0"/>
              <a:t>«тонущие» и «борющиеся»</a:t>
            </a:r>
            <a:r>
              <a:rPr lang="ru-RU" sz="4400" smtClean="0"/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35036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ru-RU" sz="2000" smtClean="0"/>
          </a:p>
          <a:p>
            <a:pPr eaLnBrk="1" hangingPunct="1">
              <a:lnSpc>
                <a:spcPct val="90000"/>
              </a:lnSpc>
            </a:pPr>
            <a:endParaRPr lang="ru-RU" sz="2000" smtClean="0"/>
          </a:p>
          <a:p>
            <a:pPr eaLnBrk="1" hangingPunct="1">
              <a:lnSpc>
                <a:spcPct val="90000"/>
              </a:lnSpc>
            </a:pPr>
            <a:r>
              <a:rPr lang="ru-RU" sz="2000" smtClean="0"/>
              <a:t>ИРО ГУ-ВШЭ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/>
              <a:t>И.Фрумин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/>
              <a:t>М.Пинская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/>
              <a:t>С.Косарецкий</a:t>
            </a: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ru-RU" sz="2000" smtClean="0"/>
              <a:t>Т.Плахотнюк</a:t>
            </a:r>
          </a:p>
          <a:p>
            <a:pPr algn="ctr" eaLnBrk="1" hangingPunct="1">
              <a:lnSpc>
                <a:spcPct val="90000"/>
              </a:lnSpc>
            </a:pPr>
            <a:endParaRPr lang="ru-RU" sz="2700" smtClean="0"/>
          </a:p>
          <a:p>
            <a:pPr algn="ctr" eaLnBrk="1" hangingPunct="1">
              <a:lnSpc>
                <a:spcPct val="90000"/>
              </a:lnSpc>
            </a:pPr>
            <a:r>
              <a:rPr lang="ru-RU" sz="2700" smtClean="0"/>
              <a:t>Москва 2011 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0" smtClean="0"/>
              <a:t>Динамика результатов</a:t>
            </a:r>
          </a:p>
        </p:txBody>
      </p:sp>
      <p:pic>
        <p:nvPicPr>
          <p:cNvPr id="12291" name="Picture 4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938338"/>
            <a:ext cx="9144000" cy="52038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44562"/>
          </a:xfrm>
        </p:spPr>
        <p:txBody>
          <a:bodyPr/>
          <a:lstStyle/>
          <a:p>
            <a:r>
              <a:rPr lang="ru-RU" sz="3200" b="0" smtClean="0"/>
              <a:t>Динамика результатов</a:t>
            </a:r>
          </a:p>
        </p:txBody>
      </p:sp>
      <p:pic>
        <p:nvPicPr>
          <p:cNvPr id="41988" name="Picture 4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676400"/>
            <a:ext cx="9144000" cy="4876800"/>
          </a:xfrm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188913"/>
            <a:ext cx="8229600" cy="1143000"/>
          </a:xfrm>
        </p:spPr>
        <p:txBody>
          <a:bodyPr anchor="ctr"/>
          <a:lstStyle/>
          <a:p>
            <a:pPr eaLnBrk="1" hangingPunct="1"/>
            <a:r>
              <a:rPr lang="ru-RU" sz="2300" smtClean="0"/>
              <a:t>Вызов проблемной школы:</a:t>
            </a:r>
            <a:br>
              <a:rPr lang="ru-RU" sz="2300" smtClean="0"/>
            </a:br>
            <a:r>
              <a:rPr lang="ru-RU" sz="2300" smtClean="0"/>
              <a:t>соразмерность задач и возможностей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/>
        </p:nvGraphicFramePr>
        <p:xfrm>
          <a:off x="160462" y="1988840"/>
          <a:ext cx="457200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11188" y="1397000"/>
          <a:ext cx="7848600" cy="609600"/>
        </p:xfrm>
        <a:graphic>
          <a:graphicData uri="http://schemas.openxmlformats.org/drawingml/2006/table">
            <a:tbl>
              <a:tblPr/>
              <a:tblGrid>
                <a:gridCol w="3924300"/>
                <a:gridCol w="39243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Контингент обучающихся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Ресурсные ограничения и образовательные технологии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/>
        </p:nvGraphicFramePr>
        <p:xfrm>
          <a:off x="4563813" y="2065040"/>
          <a:ext cx="4571999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600" b="0" smtClean="0"/>
              <a:t>Основные стратегии</a:t>
            </a:r>
            <a:r>
              <a:rPr lang="ru-RU" b="0" smtClean="0"/>
              <a:t> </a:t>
            </a:r>
            <a:r>
              <a:rPr lang="ru-RU" sz="2800" b="0" smtClean="0"/>
              <a:t>эффективности</a:t>
            </a:r>
            <a:br>
              <a:rPr lang="ru-RU" sz="2800" b="0" smtClean="0"/>
            </a:br>
            <a:r>
              <a:rPr lang="ru-RU" sz="2800" b="0" smtClean="0"/>
              <a:t>Высокие ожидания и результаты, работа с данными</a:t>
            </a:r>
          </a:p>
        </p:txBody>
      </p:sp>
      <p:sp>
        <p:nvSpPr>
          <p:cNvPr id="14339" name="Rectangle 5"/>
          <p:cNvSpPr>
            <a:spLocks noGrp="1" noChangeArrowheads="1" noTextEdit="1"/>
          </p:cNvSpPr>
          <p:nvPr>
            <p:ph type="tbl" idx="1"/>
          </p:nvPr>
        </p:nvSpPr>
        <p:spPr>
          <a:xfrm>
            <a:off x="457200" y="1600200"/>
            <a:ext cx="8686800" cy="4525963"/>
          </a:xfrm>
        </p:spPr>
      </p:sp>
      <p:graphicFrame>
        <p:nvGraphicFramePr>
          <p:cNvPr id="24624" name="Group 48"/>
          <p:cNvGraphicFramePr>
            <a:graphicFrameLocks noGrp="1"/>
          </p:cNvGraphicFramePr>
          <p:nvPr/>
        </p:nvGraphicFramePr>
        <p:xfrm>
          <a:off x="152400" y="1752600"/>
          <a:ext cx="8763000" cy="4953000"/>
        </p:xfrm>
        <a:graphic>
          <a:graphicData uri="http://schemas.openxmlformats.org/drawingml/2006/table">
            <a:tbl>
              <a:tblPr/>
              <a:tblGrid>
                <a:gridCol w="2144713"/>
                <a:gridCol w="2128837"/>
                <a:gridCol w="2136775"/>
                <a:gridCol w="2352675"/>
              </a:tblGrid>
              <a:tr h="16224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Р. Марцано 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П. Мортимор 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igh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reliability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school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Успешные практики США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3330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Высокие цели и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эффективная обратная связь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Высокие ожидания –вызов мышлению учеников</a:t>
                      </a:r>
                      <a:endParaRPr kumimoji="0" lang="ru-RU" sz="2000" b="1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Отставание – это катастрофа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Большой объём данных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Фокус на образовательных программах и стандартах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sp>
        <p:nvSpPr>
          <p:cNvPr id="14349" name="Rectangle 30"/>
          <p:cNvSpPr>
            <a:spLocks noChangeArrowheads="1"/>
          </p:cNvSpPr>
          <p:nvPr/>
        </p:nvSpPr>
        <p:spPr bwMode="auto">
          <a:xfrm>
            <a:off x="0" y="40846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7543800" cy="1646238"/>
          </a:xfrm>
        </p:spPr>
        <p:txBody>
          <a:bodyPr/>
          <a:lstStyle/>
          <a:p>
            <a:pPr eaLnBrk="1" hangingPunct="1"/>
            <a:r>
              <a:rPr lang="ru-RU" sz="3000" b="0" smtClean="0"/>
              <a:t>Основные стратегии</a:t>
            </a:r>
            <a:r>
              <a:rPr lang="ru-RU" sz="4300" b="0" smtClean="0"/>
              <a:t> </a:t>
            </a:r>
            <a:r>
              <a:rPr lang="ru-RU" sz="2800" b="0" smtClean="0"/>
              <a:t>эффективности</a:t>
            </a:r>
            <a:br>
              <a:rPr lang="ru-RU" sz="2800" b="0" smtClean="0"/>
            </a:br>
            <a:r>
              <a:rPr lang="ru-RU" sz="2800" b="0" smtClean="0"/>
              <a:t>Сотрудничество с родителями, позитивный климат, насыщенная среда</a:t>
            </a:r>
          </a:p>
        </p:txBody>
      </p:sp>
      <p:graphicFrame>
        <p:nvGraphicFramePr>
          <p:cNvPr id="41987" name="Group 3"/>
          <p:cNvGraphicFramePr>
            <a:graphicFrameLocks noGrp="1"/>
          </p:cNvGraphicFramePr>
          <p:nvPr>
            <p:ph type="tbl" idx="1"/>
          </p:nvPr>
        </p:nvGraphicFramePr>
        <p:xfrm>
          <a:off x="457200" y="2462213"/>
          <a:ext cx="8229600" cy="3371850"/>
        </p:xfrm>
        <a:graphic>
          <a:graphicData uri="http://schemas.openxmlformats.org/drawingml/2006/table">
            <a:tbl>
              <a:tblPr/>
              <a:tblGrid>
                <a:gridCol w="2014538"/>
                <a:gridCol w="1998662"/>
                <a:gridCol w="2006600"/>
                <a:gridCol w="2209800"/>
              </a:tblGrid>
              <a:tr h="3371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384" name="Group 24"/>
          <p:cNvGraphicFramePr>
            <a:graphicFrameLocks noGrp="1"/>
          </p:cNvGraphicFramePr>
          <p:nvPr/>
        </p:nvGraphicFramePr>
        <p:xfrm>
          <a:off x="152400" y="1371600"/>
          <a:ext cx="8686800" cy="6389688"/>
        </p:xfrm>
        <a:graphic>
          <a:graphicData uri="http://schemas.openxmlformats.org/drawingml/2006/table">
            <a:tbl>
              <a:tblPr/>
              <a:tblGrid>
                <a:gridCol w="1978025"/>
                <a:gridCol w="2143125"/>
                <a:gridCol w="2085975"/>
                <a:gridCol w="2479675"/>
              </a:tblGrid>
              <a:tr h="14557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Р. Марцано 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П. Мортимор 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Школы высокой надёжности 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Успешные практики США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493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Включён-ность родителей и комьюнити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Безопасная и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упорядоченная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среда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Участие родителей в школьной жизни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Позитивный климат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55563" marR="0" lvl="0" indent="-55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5563" marR="0" lvl="0" indent="-55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5563" marR="0" lvl="0" indent="-55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5563" marR="0" lvl="0" indent="-55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5563" marR="0" lvl="0" indent="-55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5563" marR="0" lvl="0" indent="-55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5563" marR="0" lvl="0" indent="-55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Оборудование и оснащение, необходимые для высоких результатов </a:t>
                      </a:r>
                    </a:p>
                    <a:p>
                      <a:pPr marL="55563" marR="0" lvl="0" indent="-55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5563" marR="0" lvl="0" indent="-55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5563" marR="0" lvl="0" indent="-55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5563" marR="0" lvl="0" indent="-55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Сотрудничество с комьюнити и родителями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Культура сотрудничества и общего дела 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sp>
        <p:nvSpPr>
          <p:cNvPr id="15377" name="Rectangle 25"/>
          <p:cNvSpPr>
            <a:spLocks noChangeArrowheads="1"/>
          </p:cNvSpPr>
          <p:nvPr/>
        </p:nvSpPr>
        <p:spPr bwMode="auto">
          <a:xfrm>
            <a:off x="0" y="4159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000" b="0" smtClean="0"/>
              <a:t>Основные стратегии</a:t>
            </a:r>
            <a:r>
              <a:rPr lang="ru-RU" sz="4300" b="0" smtClean="0"/>
              <a:t> </a:t>
            </a:r>
            <a:r>
              <a:rPr lang="ru-RU" sz="3200" b="0" smtClean="0"/>
              <a:t>эффективности</a:t>
            </a:r>
            <a:br>
              <a:rPr lang="ru-RU" sz="3200" b="0" smtClean="0"/>
            </a:br>
            <a:r>
              <a:rPr lang="ru-RU" sz="3200" b="0" smtClean="0"/>
              <a:t>Лидерство и кооперация</a:t>
            </a:r>
          </a:p>
        </p:txBody>
      </p:sp>
      <p:graphicFrame>
        <p:nvGraphicFramePr>
          <p:cNvPr id="26645" name="Group 21"/>
          <p:cNvGraphicFramePr>
            <a:graphicFrameLocks noGrp="1"/>
          </p:cNvGraphicFramePr>
          <p:nvPr>
            <p:ph type="tbl" idx="1"/>
          </p:nvPr>
        </p:nvGraphicFramePr>
        <p:xfrm>
          <a:off x="457200" y="2462213"/>
          <a:ext cx="8229600" cy="3371850"/>
        </p:xfrm>
        <a:graphic>
          <a:graphicData uri="http://schemas.openxmlformats.org/drawingml/2006/table">
            <a:tbl>
              <a:tblPr/>
              <a:tblGrid>
                <a:gridCol w="2014538"/>
                <a:gridCol w="1998662"/>
                <a:gridCol w="2006600"/>
                <a:gridCol w="2209800"/>
              </a:tblGrid>
              <a:tr h="33718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6733" name="Group 109"/>
          <p:cNvGraphicFramePr>
            <a:graphicFrameLocks noGrp="1"/>
          </p:cNvGraphicFramePr>
          <p:nvPr/>
        </p:nvGraphicFramePr>
        <p:xfrm>
          <a:off x="152400" y="1447800"/>
          <a:ext cx="8686800" cy="5029200"/>
        </p:xfrm>
        <a:graphic>
          <a:graphicData uri="http://schemas.openxmlformats.org/drawingml/2006/table">
            <a:tbl>
              <a:tblPr/>
              <a:tblGrid>
                <a:gridCol w="2011363"/>
                <a:gridCol w="2146300"/>
                <a:gridCol w="2155825"/>
                <a:gridCol w="2373312"/>
              </a:tblGrid>
              <a:tr h="17049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Р. </a:t>
                      </a: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Марцано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П. Мортимор 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Школы высокой надёжности 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Успешные практики США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3324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Сильное лидерство, построенное на кооперации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Times New Roman" pitchFamily="18" charset="0"/>
                        </a:rPr>
                        <a:t>Сильное  руководство и совместное планирование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Times New Roman" pitchFamily="18" charset="0"/>
                        </a:rPr>
                        <a:t>Иерархический менеджмент и коллегиальное принятие решений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Times New Roman" pitchFamily="18" charset="0"/>
                        </a:rPr>
                        <a:t>Культура сотрудничества педагогов и администрации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sp>
        <p:nvSpPr>
          <p:cNvPr id="16401" name="Rectangle 92"/>
          <p:cNvSpPr>
            <a:spLocks noChangeArrowheads="1"/>
          </p:cNvSpPr>
          <p:nvPr/>
        </p:nvSpPr>
        <p:spPr bwMode="auto">
          <a:xfrm>
            <a:off x="0" y="4159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000" b="0" smtClean="0"/>
              <a:t>Основные стратегии</a:t>
            </a:r>
            <a:r>
              <a:rPr lang="ru-RU" sz="4300" b="0" smtClean="0"/>
              <a:t> </a:t>
            </a:r>
            <a:r>
              <a:rPr lang="ru-RU" sz="3200" b="0" smtClean="0"/>
              <a:t>эффективности</a:t>
            </a:r>
            <a:br>
              <a:rPr lang="ru-RU" sz="3200" b="0" smtClean="0"/>
            </a:br>
            <a:r>
              <a:rPr lang="ru-RU" sz="3200" b="0" smtClean="0"/>
              <a:t>В фокусе учение и преподавание</a:t>
            </a:r>
          </a:p>
        </p:txBody>
      </p:sp>
      <p:sp>
        <p:nvSpPr>
          <p:cNvPr id="17411" name="Rectangle 3"/>
          <p:cNvSpPr>
            <a:spLocks noGrp="1" noChangeArrowheads="1" noTextEdit="1"/>
          </p:cNvSpPr>
          <p:nvPr>
            <p:ph type="tbl" idx="1"/>
          </p:nvPr>
        </p:nvSpPr>
        <p:spPr>
          <a:xfrm>
            <a:off x="457200" y="1600200"/>
            <a:ext cx="8686800" cy="4525963"/>
          </a:xfrm>
        </p:spPr>
      </p:sp>
      <p:graphicFrame>
        <p:nvGraphicFramePr>
          <p:cNvPr id="30794" name="Group 74"/>
          <p:cNvGraphicFramePr>
            <a:graphicFrameLocks noGrp="1"/>
          </p:cNvGraphicFramePr>
          <p:nvPr/>
        </p:nvGraphicFramePr>
        <p:xfrm>
          <a:off x="152400" y="1752600"/>
          <a:ext cx="8763000" cy="1622425"/>
        </p:xfrm>
        <a:graphic>
          <a:graphicData uri="http://schemas.openxmlformats.org/drawingml/2006/table">
            <a:tbl>
              <a:tblPr/>
              <a:tblGrid>
                <a:gridCol w="2144713"/>
                <a:gridCol w="2128837"/>
                <a:gridCol w="2136775"/>
                <a:gridCol w="2352675"/>
              </a:tblGrid>
              <a:tr h="16224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Р. </a:t>
                      </a: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Марцано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П. </a:t>
                      </a: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Мортимор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ighreliability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school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Успешные практики США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</a:tbl>
          </a:graphicData>
        </a:graphic>
      </p:graphicFrame>
      <p:sp>
        <p:nvSpPr>
          <p:cNvPr id="17417" name="Rectangle 17"/>
          <p:cNvSpPr>
            <a:spLocks noChangeArrowheads="1"/>
          </p:cNvSpPr>
          <p:nvPr/>
        </p:nvSpPr>
        <p:spPr bwMode="auto">
          <a:xfrm>
            <a:off x="0" y="40846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8" name="Rectangle 70"/>
          <p:cNvSpPr>
            <a:spLocks noChangeArrowheads="1"/>
          </p:cNvSpPr>
          <p:nvPr/>
        </p:nvSpPr>
        <p:spPr bwMode="auto">
          <a:xfrm>
            <a:off x="228600" y="3486150"/>
            <a:ext cx="8686800" cy="28321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400" b="1"/>
              <a:t>Единственный путь улучшить результаты </a:t>
            </a:r>
          </a:p>
          <a:p>
            <a:pPr algn="ctr"/>
            <a:r>
              <a:rPr lang="ru-RU" sz="2400" b="1"/>
              <a:t>– это повысить качество преподавания</a:t>
            </a:r>
            <a:r>
              <a:rPr lang="ru-RU"/>
              <a:t> </a:t>
            </a:r>
          </a:p>
          <a:p>
            <a:endParaRPr lang="ru-RU"/>
          </a:p>
          <a:p>
            <a:endParaRPr lang="ru-RU"/>
          </a:p>
          <a:p>
            <a:pPr algn="ctr"/>
            <a:r>
              <a:rPr lang="ru-RU" sz="2400" b="1"/>
              <a:t>Для повышения качества преподавания школы должны найти способ влиять на то, что происходит в классах. </a:t>
            </a:r>
            <a:endParaRPr lang="en-GB" sz="2400" b="1"/>
          </a:p>
          <a:p>
            <a:pPr algn="ctr"/>
            <a:r>
              <a:rPr lang="en-GB" sz="2400" b="1"/>
              <a:t>Mckinsey2007</a:t>
            </a:r>
            <a:endParaRPr lang="ru-RU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/>
        </p:nvGraphicFramePr>
        <p:xfrm>
          <a:off x="6350" y="700068"/>
          <a:ext cx="7500958" cy="3500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3000364" y="3000372"/>
          <a:ext cx="6143636" cy="3857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437" name="TextBox 11"/>
          <p:cNvSpPr txBox="1">
            <a:spLocks noChangeArrowheads="1"/>
          </p:cNvSpPr>
          <p:nvPr/>
        </p:nvSpPr>
        <p:spPr bwMode="auto">
          <a:xfrm>
            <a:off x="357188" y="4643438"/>
            <a:ext cx="2571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Группа 2</a:t>
            </a:r>
          </a:p>
        </p:txBody>
      </p:sp>
      <p:sp>
        <p:nvSpPr>
          <p:cNvPr id="18438" name="TextBox 12"/>
          <p:cNvSpPr txBox="1">
            <a:spLocks noChangeArrowheads="1"/>
          </p:cNvSpPr>
          <p:nvPr/>
        </p:nvSpPr>
        <p:spPr bwMode="auto">
          <a:xfrm>
            <a:off x="6858000" y="928688"/>
            <a:ext cx="20716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Группа 1</a:t>
            </a:r>
          </a:p>
        </p:txBody>
      </p:sp>
      <p:sp>
        <p:nvSpPr>
          <p:cNvPr id="18439" name="TextBox 14"/>
          <p:cNvSpPr txBox="1">
            <a:spLocks noChangeArrowheads="1"/>
          </p:cNvSpPr>
          <p:nvPr/>
        </p:nvSpPr>
        <p:spPr bwMode="auto">
          <a:xfrm>
            <a:off x="500063" y="357188"/>
            <a:ext cx="7286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/>
              <a:t>Работа учителя на уроке:  УПРАВЛЕНИЕ</a:t>
            </a:r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" name="Диаграмма 2"/>
          <p:cNvGraphicFramePr>
            <a:graphicFrameLocks/>
          </p:cNvGraphicFramePr>
          <p:nvPr/>
        </p:nvGraphicFramePr>
        <p:xfrm>
          <a:off x="3357554" y="2285992"/>
          <a:ext cx="6072198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/>
        </p:nvGraphicFramePr>
        <p:xfrm>
          <a:off x="-285784" y="500042"/>
          <a:ext cx="6096000" cy="4219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462" name="TextBox 5"/>
          <p:cNvSpPr txBox="1">
            <a:spLocks noChangeArrowheads="1"/>
          </p:cNvSpPr>
          <p:nvPr/>
        </p:nvSpPr>
        <p:spPr bwMode="auto">
          <a:xfrm>
            <a:off x="6143625" y="1000125"/>
            <a:ext cx="2714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Группа 1</a:t>
            </a:r>
          </a:p>
        </p:txBody>
      </p:sp>
      <p:sp>
        <p:nvSpPr>
          <p:cNvPr id="19463" name="TextBox 6"/>
          <p:cNvSpPr txBox="1">
            <a:spLocks noChangeArrowheads="1"/>
          </p:cNvSpPr>
          <p:nvPr/>
        </p:nvSpPr>
        <p:spPr bwMode="auto">
          <a:xfrm>
            <a:off x="571500" y="4500563"/>
            <a:ext cx="2928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Группа 2</a:t>
            </a:r>
          </a:p>
        </p:txBody>
      </p:sp>
      <p:sp>
        <p:nvSpPr>
          <p:cNvPr id="19464" name="TextBox 7"/>
          <p:cNvSpPr txBox="1">
            <a:spLocks noChangeArrowheads="1"/>
          </p:cNvSpPr>
          <p:nvPr/>
        </p:nvSpPr>
        <p:spPr bwMode="auto">
          <a:xfrm>
            <a:off x="571500" y="357188"/>
            <a:ext cx="7286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/>
              <a:t>Работа учителя на уроке: ПРЕПОДАВАНИЕ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000" b="0" smtClean="0"/>
              <a:t>Проблемы преподавания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100" smtClean="0"/>
              <a:t>Относительно </a:t>
            </a:r>
            <a:r>
              <a:rPr lang="ru-RU" sz="2100" b="1" smtClean="0"/>
              <a:t>высокий</a:t>
            </a:r>
            <a:r>
              <a:rPr lang="ru-RU" sz="2100" smtClean="0"/>
              <a:t> уровень профессионального мастерства ( от 46 до 57 баллов) – 13 человек, </a:t>
            </a:r>
          </a:p>
          <a:p>
            <a:pPr eaLnBrk="1" hangingPunct="1">
              <a:lnSpc>
                <a:spcPct val="80000"/>
              </a:lnSpc>
            </a:pPr>
            <a:r>
              <a:rPr lang="ru-RU" sz="2100" b="1" smtClean="0"/>
              <a:t>Средний</a:t>
            </a:r>
            <a:r>
              <a:rPr lang="ru-RU" sz="2100" smtClean="0"/>
              <a:t> уровень (32-43 балла)  - 23 человека.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100" b="1" smtClean="0"/>
              <a:t>Наиболее дефицитные профессиональные умения:</a:t>
            </a:r>
          </a:p>
          <a:p>
            <a:pPr eaLnBrk="1" hangingPunct="1">
              <a:lnSpc>
                <a:spcPct val="80000"/>
              </a:lnSpc>
            </a:pPr>
            <a:r>
              <a:rPr lang="ru-RU" sz="2100" smtClean="0"/>
              <a:t> умение развивать критическое мышление учеников,</a:t>
            </a:r>
          </a:p>
          <a:p>
            <a:pPr eaLnBrk="1" hangingPunct="1">
              <a:lnSpc>
                <a:spcPct val="80000"/>
              </a:lnSpc>
            </a:pPr>
            <a:r>
              <a:rPr lang="ru-RU" sz="2100" smtClean="0"/>
              <a:t>формировать понимание явлений и процессов,</a:t>
            </a:r>
          </a:p>
          <a:p>
            <a:pPr eaLnBrk="1" hangingPunct="1">
              <a:lnSpc>
                <a:spcPct val="80000"/>
              </a:lnSpc>
            </a:pPr>
            <a:r>
              <a:rPr lang="ru-RU" sz="2100" smtClean="0"/>
              <a:t> поддерживать активность учеников,</a:t>
            </a:r>
          </a:p>
          <a:p>
            <a:pPr eaLnBrk="1" hangingPunct="1">
              <a:lnSpc>
                <a:spcPct val="80000"/>
              </a:lnSpc>
            </a:pPr>
            <a:r>
              <a:rPr lang="ru-RU" sz="2100" smtClean="0"/>
              <a:t> вести мониторинг достижений учеников и выстраивать обратную связь,</a:t>
            </a:r>
          </a:p>
          <a:p>
            <a:pPr eaLnBrk="1" hangingPunct="1">
              <a:lnSpc>
                <a:spcPct val="80000"/>
              </a:lnSpc>
            </a:pPr>
            <a:r>
              <a:rPr lang="ru-RU" sz="2100" smtClean="0"/>
              <a:t> отслеживать индивидуальный прогресс. </a:t>
            </a:r>
          </a:p>
          <a:p>
            <a:pPr eaLnBrk="1" hangingPunct="1">
              <a:lnSpc>
                <a:spcPct val="80000"/>
              </a:lnSpc>
            </a:pPr>
            <a:endParaRPr lang="ru-RU" sz="21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900" smtClean="0"/>
              <a:t>Таким образом, </a:t>
            </a:r>
            <a:r>
              <a:rPr lang="ru-RU" sz="1900" b="1" smtClean="0"/>
              <a:t>практика преподавания  не может позволить школам справиться с осложнённым контингентом.</a:t>
            </a:r>
            <a:endParaRPr lang="ru-RU" sz="1900" smtClean="0"/>
          </a:p>
          <a:p>
            <a:pPr eaLnBrk="1" hangingPunct="1">
              <a:lnSpc>
                <a:spcPct val="80000"/>
              </a:lnSpc>
            </a:pPr>
            <a:endParaRPr lang="ru-RU" sz="19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200" b="0" smtClean="0"/>
              <a:t>База исследования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В исследовании участвовали:</a:t>
            </a:r>
          </a:p>
          <a:p>
            <a:pPr eaLnBrk="1" hangingPunct="1"/>
            <a:r>
              <a:rPr lang="ru-RU" smtClean="0"/>
              <a:t> 3 региона РФ</a:t>
            </a:r>
          </a:p>
          <a:p>
            <a:pPr eaLnBrk="1" hangingPunct="1"/>
            <a:r>
              <a:rPr lang="en-US" smtClean="0"/>
              <a:t>15</a:t>
            </a:r>
            <a:r>
              <a:rPr lang="ru-RU" smtClean="0"/>
              <a:t>00 школ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/>
              <a:t>Продолжительность работы: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/>
              <a:t>2009 – 2010 г.г.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600" b="0" smtClean="0"/>
              <a:t>Проблемы  организации учебного процесса, школьной культуры</a:t>
            </a:r>
            <a:br>
              <a:rPr lang="ru-RU" sz="2600" b="0" smtClean="0"/>
            </a:br>
            <a:endParaRPr lang="ru-RU" sz="2600" b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93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dirty="0" smtClean="0"/>
              <a:t>Ограниченный выбор  элективных курсов, дополнительных услуг.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dirty="0" smtClean="0"/>
              <a:t>Отсутствие профилей и углублённых курсов.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dirty="0" smtClean="0"/>
              <a:t>Неразвитая практика системы выявления и презентации достижений учащихся (конкурсы, проектная деятельность).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dirty="0" smtClean="0"/>
              <a:t>Отсутствие дополнительной работы с сильными учениками.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dirty="0" smtClean="0"/>
              <a:t>	</a:t>
            </a:r>
            <a:r>
              <a:rPr lang="ru-RU" sz="2200" b="1" dirty="0" smtClean="0"/>
              <a:t>Школы устанавливают низкую планку ожиданий в отношении учебных результатов учащихся, смещают акцент с образовательных  задач на задачи формальной социализации, функции  присмотра и ухода за учениками.</a:t>
            </a:r>
            <a:r>
              <a:rPr lang="ru-RU" sz="2200" dirty="0" smtClean="0"/>
              <a:t> </a:t>
            </a:r>
            <a:endParaRPr lang="ru-RU" sz="2200" b="1" dirty="0" smtClean="0"/>
          </a:p>
          <a:p>
            <a:pPr eaLnBrk="1" hangingPunct="1">
              <a:lnSpc>
                <a:spcPct val="80000"/>
              </a:lnSpc>
            </a:pPr>
            <a:endParaRPr lang="ru-RU" sz="2400" dirty="0" smtClean="0"/>
          </a:p>
          <a:p>
            <a:pPr eaLnBrk="1" hangingPunct="1">
              <a:lnSpc>
                <a:spcPct val="80000"/>
              </a:lnSpc>
            </a:pPr>
            <a:endParaRPr lang="ru-RU" sz="2400" dirty="0" smtClean="0"/>
          </a:p>
          <a:p>
            <a:pPr algn="ctr" eaLnBrk="1" hangingPunct="1">
              <a:lnSpc>
                <a:spcPct val="80000"/>
              </a:lnSpc>
            </a:pPr>
            <a:endParaRPr lang="ru-RU" sz="1800" b="1" dirty="0" smtClean="0"/>
          </a:p>
          <a:p>
            <a:pPr eaLnBrk="1" hangingPunct="1">
              <a:lnSpc>
                <a:spcPct val="80000"/>
              </a:lnSpc>
            </a:pPr>
            <a:endParaRPr lang="ru-R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000" b="0" smtClean="0"/>
              <a:t>Проблемы управления и организационной культуры</a:t>
            </a: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smtClean="0"/>
              <a:t>Низкие ожидания, отсутствие стратегий.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Слабое руководство: директор не занимает лидерской позиции, не сфокусирован на результатах работы педагогов, не готов  предъявлять требования к персоналу.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Дефицит квалифицированных кадров, ограниченные возможности их ротации.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Изолированность педагогов, слабое развитие практики опытом между учителями, низкая мотивация к профессиональному развитию.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smtClean="0"/>
              <a:t>    </a:t>
            </a:r>
            <a:r>
              <a:rPr lang="ru-RU" sz="2400" b="1" smtClean="0"/>
              <a:t>В школах господствует культура низких ожиданий в отношении результатов деятельности школы, нет стимулов к развитию как педагогов, так и школы.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400" b="0" smtClean="0"/>
              <a:t>Проблемы взаимодействия с внешней средой 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457200" y="1719263"/>
            <a:ext cx="8382000" cy="4411662"/>
          </a:xfrm>
        </p:spPr>
        <p:txBody>
          <a:bodyPr/>
          <a:lstStyle/>
          <a:p>
            <a:r>
              <a:rPr lang="ru-RU" sz="2400" smtClean="0"/>
              <a:t>Недостаточная внешняя активность школы, включенность в программы и проекты муниципального уровня (включая конкурсы и олимпиады) – «варимся в собственном соку».</a:t>
            </a:r>
          </a:p>
          <a:p>
            <a:r>
              <a:rPr lang="ru-RU" sz="2400" smtClean="0"/>
              <a:t>Низкий уровень вовлеченности родителей.</a:t>
            </a:r>
          </a:p>
          <a:p>
            <a:r>
              <a:rPr lang="ru-RU" sz="2400" smtClean="0"/>
              <a:t>Слабые связи с образовательными  учреждениями (ДОУ, вузы), учреждениями социокультурной сферы.</a:t>
            </a:r>
          </a:p>
          <a:p>
            <a:r>
              <a:rPr lang="ru-RU" sz="2400" smtClean="0"/>
              <a:t>Низкие ожидания и отсутствие адресной поддержки со стороны учредителя.  </a:t>
            </a:r>
          </a:p>
          <a:p>
            <a:pPr>
              <a:buFont typeface="Wingdings" pitchFamily="2" charset="2"/>
              <a:buNone/>
            </a:pPr>
            <a:r>
              <a:rPr lang="ru-RU" sz="2400" smtClean="0"/>
              <a:t>	</a:t>
            </a:r>
            <a:r>
              <a:rPr lang="ru-RU" sz="2400" b="1" smtClean="0"/>
              <a:t>Внешняя среда не является источником ни стимулов, ни ресурсов для школ.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600" b="0" smtClean="0"/>
              <a:t>Характеристики успешных школ</a:t>
            </a:r>
            <a:br>
              <a:rPr lang="ru-RU" sz="2600" b="0" smtClean="0"/>
            </a:br>
            <a:r>
              <a:rPr lang="ru-RU" sz="2600" b="0" smtClean="0"/>
              <a:t>«Борющиеся»</a:t>
            </a:r>
          </a:p>
        </p:txBody>
      </p:sp>
      <p:graphicFrame>
        <p:nvGraphicFramePr>
          <p:cNvPr id="22581" name="Group 53"/>
          <p:cNvGraphicFramePr>
            <a:graphicFrameLocks noGrp="1"/>
          </p:cNvGraphicFramePr>
          <p:nvPr>
            <p:ph idx="1"/>
          </p:nvPr>
        </p:nvGraphicFramePr>
        <p:xfrm>
          <a:off x="457200" y="1719263"/>
          <a:ext cx="8534400" cy="4411664"/>
        </p:xfrm>
        <a:graphic>
          <a:graphicData uri="http://schemas.openxmlformats.org/drawingml/2006/table">
            <a:tbl>
              <a:tblPr/>
              <a:tblGrid>
                <a:gridCol w="838200"/>
                <a:gridCol w="1066800"/>
                <a:gridCol w="182563"/>
                <a:gridCol w="884237"/>
                <a:gridCol w="914400"/>
                <a:gridCol w="228600"/>
                <a:gridCol w="228600"/>
                <a:gridCol w="457200"/>
                <a:gridCol w="685800"/>
                <a:gridCol w="411163"/>
                <a:gridCol w="631825"/>
                <a:gridCol w="481012"/>
                <a:gridCol w="250825"/>
                <a:gridCol w="182563"/>
                <a:gridCol w="1090612"/>
              </a:tblGrid>
              <a:tr h="14525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ОУ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учеников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Неполных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семей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Родите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лей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ВО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Много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детных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Рабочих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семей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Малообес-печенных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Учителей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Высшей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категории 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Школа 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8604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Школа 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6175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Школа 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12,5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38,8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8620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Школа 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60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576263" marR="0" lvl="0" indent="-5207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600" b="0" smtClean="0"/>
              <a:t>Эффективные школы</a:t>
            </a:r>
            <a:br>
              <a:rPr lang="ru-RU" sz="2600" b="0" smtClean="0"/>
            </a:br>
            <a:r>
              <a:rPr lang="ru-RU" sz="2600" b="0" smtClean="0"/>
              <a:t>Стратегии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100" smtClean="0"/>
              <a:t>заявляют высокие ожидания в отношении учеников и высокие требования к результатам;</a:t>
            </a:r>
          </a:p>
          <a:p>
            <a:pPr eaLnBrk="1" hangingPunct="1">
              <a:lnSpc>
                <a:spcPct val="90000"/>
              </a:lnSpc>
            </a:pPr>
            <a:r>
              <a:rPr lang="ru-RU" sz="2100" smtClean="0"/>
              <a:t>осуществляют тщательный мониторинг реализации образовательной программы и систематическую работу с данными;</a:t>
            </a:r>
          </a:p>
          <a:p>
            <a:pPr eaLnBrk="1" hangingPunct="1">
              <a:lnSpc>
                <a:spcPct val="90000"/>
              </a:lnSpc>
            </a:pPr>
            <a:r>
              <a:rPr lang="ru-RU" sz="2100" smtClean="0"/>
              <a:t>поддерживают учебную мотивацию школьников;</a:t>
            </a:r>
          </a:p>
          <a:p>
            <a:pPr eaLnBrk="1" hangingPunct="1">
              <a:lnSpc>
                <a:spcPct val="90000"/>
              </a:lnSpc>
            </a:pPr>
            <a:r>
              <a:rPr lang="ru-RU" sz="2100" smtClean="0"/>
              <a:t>поддерживают активный профессиональный обмен и развитие учителей;</a:t>
            </a:r>
          </a:p>
          <a:p>
            <a:pPr eaLnBrk="1" hangingPunct="1">
              <a:lnSpc>
                <a:spcPct val="90000"/>
              </a:lnSpc>
            </a:pPr>
            <a:r>
              <a:rPr lang="ru-RU" sz="2100" smtClean="0"/>
              <a:t>активно сотрудничают с окружением и родителями;</a:t>
            </a:r>
          </a:p>
          <a:p>
            <a:pPr eaLnBrk="1" hangingPunct="1">
              <a:lnSpc>
                <a:spcPct val="90000"/>
              </a:lnSpc>
            </a:pPr>
            <a:r>
              <a:rPr lang="ru-RU" sz="2100" smtClean="0"/>
              <a:t>создают насыщенную безопасную среду и позитивную культуру;</a:t>
            </a:r>
          </a:p>
          <a:p>
            <a:pPr eaLnBrk="1" hangingPunct="1">
              <a:lnSpc>
                <a:spcPct val="90000"/>
              </a:lnSpc>
            </a:pPr>
            <a:r>
              <a:rPr lang="ru-RU" sz="2100" smtClean="0"/>
              <a:t>реализуют кооперацию в управлении при сильном лидерстве директора.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0" smtClean="0"/>
              <a:t>Эффективные школы</a:t>
            </a:r>
            <a:br>
              <a:rPr lang="ru-RU" sz="2800" b="0" smtClean="0"/>
            </a:br>
            <a:r>
              <a:rPr lang="ru-RU" sz="2800" b="0" smtClean="0"/>
              <a:t>Результаты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Средние баллы ЕГЭ выше средних по региону</a:t>
            </a:r>
          </a:p>
          <a:p>
            <a:pPr eaLnBrk="1" hangingPunct="1"/>
            <a:r>
              <a:rPr lang="ru-RU" smtClean="0"/>
              <a:t>Высокий процент участников и призёров олимпиад и конкурсов высокого уровня</a:t>
            </a:r>
          </a:p>
          <a:p>
            <a:pPr eaLnBrk="1" hangingPunct="1"/>
            <a:r>
              <a:rPr lang="ru-RU" smtClean="0"/>
              <a:t>Высокая социальная активность  и позитивный имидж школы</a:t>
            </a:r>
          </a:p>
          <a:p>
            <a:pPr eaLnBrk="1" hangingPunct="1"/>
            <a:r>
              <a:rPr lang="ru-RU" b="1" smtClean="0"/>
              <a:t>Образцы лучших практик – основа для программ </a:t>
            </a:r>
            <a:r>
              <a:rPr lang="en-US" b="1" smtClean="0">
                <a:solidFill>
                  <a:schemeClr val="tx2"/>
                </a:solidFill>
              </a:rPr>
              <a:t>school improvement</a:t>
            </a:r>
            <a:endParaRPr lang="ru-RU" b="1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000" b="0" smtClean="0"/>
              <a:t>Программы улучшения результатов (перевода в  эффективный режим работы)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457200" y="1719263"/>
            <a:ext cx="8382000" cy="44116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600" smtClean="0"/>
              <a:t>Разработаны и апробированы:</a:t>
            </a:r>
          </a:p>
          <a:p>
            <a:r>
              <a:rPr lang="ru-RU" sz="2600" smtClean="0"/>
              <a:t>макет программ</a:t>
            </a:r>
          </a:p>
          <a:p>
            <a:r>
              <a:rPr lang="ru-RU" sz="2600" smtClean="0"/>
              <a:t>инструментария проектирования и экспертизы программ, мониторинга реализации, анализа эффективности</a:t>
            </a:r>
          </a:p>
          <a:p>
            <a:endParaRPr lang="ru-RU" sz="2400" smtClean="0"/>
          </a:p>
          <a:p>
            <a:pPr>
              <a:buFont typeface="Wingdings" pitchFamily="2" charset="2"/>
              <a:buNone/>
            </a:pPr>
            <a:r>
              <a:rPr lang="ru-RU" sz="2400" b="1" smtClean="0"/>
              <a:t>	</a:t>
            </a:r>
            <a:r>
              <a:rPr lang="ru-RU" sz="2400" smtClean="0"/>
              <a:t>Программа интегрирует действия самой школы и инструменты поддержки со стороны муниципального (регионального) органа управления образованием</a:t>
            </a:r>
          </a:p>
          <a:p>
            <a:endParaRPr lang="ru-RU" sz="2400" smtClean="0"/>
          </a:p>
          <a:p>
            <a:pPr>
              <a:buFont typeface="Wingdings" pitchFamily="2" charset="2"/>
              <a:buNone/>
            </a:pPr>
            <a:endParaRPr lang="ru-RU" sz="2400" smtClean="0"/>
          </a:p>
          <a:p>
            <a:pPr>
              <a:buFont typeface="Wingdings" pitchFamily="2" charset="2"/>
              <a:buNone/>
            </a:pPr>
            <a:endParaRPr lang="ru-RU" sz="2400" smtClean="0"/>
          </a:p>
          <a:p>
            <a:endParaRPr lang="ru-RU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0" smtClean="0"/>
              <a:t>Основные блоки программы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Освоение новых педагогических технологий, повышение качества преподавания</a:t>
            </a:r>
          </a:p>
          <a:p>
            <a:r>
              <a:rPr lang="ru-RU" sz="2000" dirty="0" smtClean="0"/>
              <a:t>Развитие инструментов самооценки, мониторинга, диагностики образовательного процесса и результатов </a:t>
            </a:r>
          </a:p>
          <a:p>
            <a:r>
              <a:rPr lang="ru-RU" sz="2000" dirty="0" smtClean="0"/>
              <a:t>Развитие управления и лидерства</a:t>
            </a:r>
          </a:p>
          <a:p>
            <a:r>
              <a:rPr lang="ru-RU" sz="2000" dirty="0" smtClean="0"/>
              <a:t>Обмен опытом внутри школы</a:t>
            </a:r>
          </a:p>
          <a:p>
            <a:r>
              <a:rPr lang="ru-RU" sz="2000" dirty="0" smtClean="0"/>
              <a:t>Повышение учебной мотивации учеников</a:t>
            </a:r>
          </a:p>
          <a:p>
            <a:r>
              <a:rPr lang="ru-RU" sz="2000" dirty="0" smtClean="0"/>
              <a:t> Развитие взаимодействия с родителями, местным сообществом </a:t>
            </a:r>
          </a:p>
          <a:p>
            <a:r>
              <a:rPr lang="ru-RU" sz="2000" dirty="0" smtClean="0"/>
              <a:t>Развитие партнерства с учреждениями образования, </a:t>
            </a:r>
            <a:r>
              <a:rPr lang="ru-RU" sz="2000" dirty="0" err="1" smtClean="0"/>
              <a:t>социокультурной</a:t>
            </a:r>
            <a:r>
              <a:rPr lang="ru-RU" sz="2000" dirty="0" smtClean="0"/>
              <a:t> сферы</a:t>
            </a:r>
          </a:p>
          <a:p>
            <a:pPr>
              <a:buFont typeface="Wingdings" pitchFamily="2" charset="2"/>
              <a:buNone/>
            </a:pPr>
            <a:r>
              <a:rPr lang="ru-RU" sz="2000" dirty="0" smtClean="0"/>
              <a:t>	</a:t>
            </a:r>
            <a:r>
              <a:rPr lang="ru-RU" sz="2000" b="1" dirty="0" smtClean="0"/>
              <a:t>В фокусе </a:t>
            </a:r>
            <a:r>
              <a:rPr lang="ru-RU" sz="2000" b="1" dirty="0" smtClean="0"/>
              <a:t>внимания - </a:t>
            </a:r>
            <a:r>
              <a:rPr lang="ru-RU" sz="2000" b="1" dirty="0" smtClean="0"/>
              <a:t>изменение преподавания и </a:t>
            </a:r>
            <a:r>
              <a:rPr lang="ru-RU" sz="2000" b="1" dirty="0" smtClean="0"/>
              <a:t>учебных  результатов</a:t>
            </a:r>
            <a:endParaRPr lang="ru-RU" sz="2000" b="1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200" smtClean="0"/>
              <a:t>Комплекс данных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smtClean="0"/>
              <a:t>Показатели, проанализированные в ходе статистического анализа </a:t>
            </a:r>
            <a:r>
              <a:rPr lang="ru-RU" sz="2000" smtClean="0"/>
              <a:t>(60 показателей)</a:t>
            </a:r>
            <a:r>
              <a:rPr lang="ru-RU" sz="2000" b="1" smtClean="0"/>
              <a:t>:</a:t>
            </a:r>
            <a:r>
              <a:rPr lang="ru-RU" sz="20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Финансирование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Материально-техническое обеспечение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Кадровое обеспечение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Результаты деятельности ОУ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Характеристики образовательного процесса.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smtClean="0"/>
              <a:t>Информация, проанализированная в ходе диагностики школьного контекста</a:t>
            </a:r>
            <a:r>
              <a:rPr lang="ru-RU" sz="2000" smtClean="0"/>
              <a:t>: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Управление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Организация учебного процесса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Преподавание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Отношения с родителями, отношения в коллективе (школьный климат).</a:t>
            </a:r>
          </a:p>
          <a:p>
            <a:pPr eaLnBrk="1" hangingPunct="1">
              <a:lnSpc>
                <a:spcPct val="80000"/>
              </a:lnSpc>
            </a:pPr>
            <a:endParaRPr lang="ru-RU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0" smtClean="0"/>
              <a:t>Динамика баллов ЕГЭ по русскому языку (в среднем по региону), 2008-2010 гг.</a:t>
            </a:r>
          </a:p>
        </p:txBody>
      </p:sp>
      <p:pic>
        <p:nvPicPr>
          <p:cNvPr id="6147" name="Picture 4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47763" y="1600200"/>
            <a:ext cx="6848475" cy="52578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000" b="0" smtClean="0"/>
              <a:t> </a:t>
            </a:r>
            <a:r>
              <a:rPr lang="ru-RU" sz="2800" b="0" smtClean="0"/>
              <a:t>Динамика баллов ЕГЭ по математике (в среднем по региону), 2008-2010 гг.</a:t>
            </a:r>
          </a:p>
        </p:txBody>
      </p:sp>
      <p:pic>
        <p:nvPicPr>
          <p:cNvPr id="7171" name="Picture 4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47763" y="1600200"/>
            <a:ext cx="6848475" cy="4953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0" smtClean="0"/>
              <a:t> </a:t>
            </a:r>
            <a:r>
              <a:rPr lang="ru-RU" sz="2800" b="0" smtClean="0"/>
              <a:t>Концентрация двоек  ЕГЭ по русскому языку в школах, 2008-2010 гг.      (% двоек/%школ)</a:t>
            </a:r>
          </a:p>
        </p:txBody>
      </p:sp>
      <p:pic>
        <p:nvPicPr>
          <p:cNvPr id="40963" name="Picture 3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90600" y="1447800"/>
            <a:ext cx="7391400" cy="4953000"/>
          </a:xfrm>
          <a:noFill/>
          <a:ln/>
        </p:spPr>
      </p:pic>
      <p:sp>
        <p:nvSpPr>
          <p:cNvPr id="40964" name="Oval 4"/>
          <p:cNvSpPr>
            <a:spLocks noChangeArrowheads="1"/>
          </p:cNvSpPr>
          <p:nvPr/>
        </p:nvSpPr>
        <p:spPr bwMode="auto">
          <a:xfrm>
            <a:off x="6858000" y="4572000"/>
            <a:ext cx="571500" cy="457200"/>
          </a:xfrm>
          <a:prstGeom prst="ellipse">
            <a:avLst/>
          </a:prstGeom>
          <a:solidFill>
            <a:srgbClr val="99CCFF"/>
          </a:solidFill>
          <a:ln w="9525">
            <a:noFill/>
            <a:round/>
            <a:headEnd/>
            <a:tailEnd/>
          </a:ln>
        </p:spPr>
        <p:txBody>
          <a:bodyPr lIns="72000" tIns="118800" rIns="18000"/>
          <a:lstStyle/>
          <a:p>
            <a:r>
              <a:rPr lang="ru-RU" sz="1100" b="1"/>
              <a:t>62%</a:t>
            </a:r>
            <a:endParaRPr lang="ru-RU"/>
          </a:p>
        </p:txBody>
      </p:sp>
      <p:sp>
        <p:nvSpPr>
          <p:cNvPr id="40965" name="Oval 5"/>
          <p:cNvSpPr>
            <a:spLocks noChangeArrowheads="1"/>
          </p:cNvSpPr>
          <p:nvPr/>
        </p:nvSpPr>
        <p:spPr bwMode="auto">
          <a:xfrm>
            <a:off x="4876800" y="4343400"/>
            <a:ext cx="571500" cy="457200"/>
          </a:xfrm>
          <a:prstGeom prst="ellipse">
            <a:avLst/>
          </a:prstGeom>
          <a:solidFill>
            <a:srgbClr val="99CCFF"/>
          </a:solidFill>
          <a:ln w="9525">
            <a:noFill/>
            <a:round/>
            <a:headEnd/>
            <a:tailEnd/>
          </a:ln>
        </p:spPr>
        <p:txBody>
          <a:bodyPr lIns="72000" tIns="118800" rIns="18000"/>
          <a:lstStyle/>
          <a:p>
            <a:r>
              <a:rPr lang="ru-RU" sz="1100" b="1"/>
              <a:t>64%</a:t>
            </a:r>
            <a:endParaRPr lang="ru-RU"/>
          </a:p>
        </p:txBody>
      </p:sp>
      <p:sp>
        <p:nvSpPr>
          <p:cNvPr id="40966" name="Oval 6"/>
          <p:cNvSpPr>
            <a:spLocks noChangeArrowheads="1"/>
          </p:cNvSpPr>
          <p:nvPr/>
        </p:nvSpPr>
        <p:spPr bwMode="auto">
          <a:xfrm>
            <a:off x="2819400" y="4038600"/>
            <a:ext cx="571500" cy="457200"/>
          </a:xfrm>
          <a:prstGeom prst="ellipse">
            <a:avLst/>
          </a:prstGeom>
          <a:solidFill>
            <a:srgbClr val="99CCFF"/>
          </a:solidFill>
          <a:ln w="9525">
            <a:noFill/>
            <a:round/>
            <a:headEnd/>
            <a:tailEnd/>
          </a:ln>
        </p:spPr>
        <p:txBody>
          <a:bodyPr lIns="72000" tIns="118800" rIns="18000"/>
          <a:lstStyle/>
          <a:p>
            <a:r>
              <a:rPr lang="ru-RU" sz="1100" b="1"/>
              <a:t>68%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0" smtClean="0"/>
              <a:t>Концентрация двоек  ЕГЭ по математике в школах, 2008-2010 гг.  (% двоек/%школ)</a:t>
            </a:r>
          </a:p>
        </p:txBody>
      </p:sp>
      <p:pic>
        <p:nvPicPr>
          <p:cNvPr id="9219" name="Picture 4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90600" y="1731963"/>
            <a:ext cx="7467600" cy="4619625"/>
          </a:xfrm>
          <a:noFill/>
        </p:spPr>
      </p:pic>
      <p:sp>
        <p:nvSpPr>
          <p:cNvPr id="9221" name="Oval 5"/>
          <p:cNvSpPr>
            <a:spLocks noChangeArrowheads="1"/>
          </p:cNvSpPr>
          <p:nvPr/>
        </p:nvSpPr>
        <p:spPr bwMode="auto">
          <a:xfrm>
            <a:off x="6934200" y="4572000"/>
            <a:ext cx="571500" cy="457200"/>
          </a:xfrm>
          <a:prstGeom prst="ellipse">
            <a:avLst/>
          </a:prstGeom>
          <a:solidFill>
            <a:srgbClr val="99CCFF"/>
          </a:solidFill>
          <a:ln w="9525">
            <a:noFill/>
            <a:round/>
            <a:headEnd/>
            <a:tailEnd/>
          </a:ln>
        </p:spPr>
        <p:txBody>
          <a:bodyPr lIns="72000" tIns="118800" rIns="18000"/>
          <a:lstStyle/>
          <a:p>
            <a:r>
              <a:rPr lang="ru-RU" sz="1100" b="1"/>
              <a:t>61%</a:t>
            </a:r>
            <a:endParaRPr lang="ru-RU"/>
          </a:p>
        </p:txBody>
      </p:sp>
      <p:sp>
        <p:nvSpPr>
          <p:cNvPr id="9222" name="Oval 6"/>
          <p:cNvSpPr>
            <a:spLocks noChangeArrowheads="1"/>
          </p:cNvSpPr>
          <p:nvPr/>
        </p:nvSpPr>
        <p:spPr bwMode="auto">
          <a:xfrm>
            <a:off x="4876800" y="4495800"/>
            <a:ext cx="571500" cy="460375"/>
          </a:xfrm>
          <a:prstGeom prst="ellipse">
            <a:avLst/>
          </a:prstGeom>
          <a:solidFill>
            <a:srgbClr val="99CCFF"/>
          </a:solidFill>
          <a:ln w="9525">
            <a:noFill/>
            <a:round/>
            <a:headEnd/>
            <a:tailEnd/>
          </a:ln>
        </p:spPr>
        <p:txBody>
          <a:bodyPr lIns="72000" tIns="118800" rIns="18000"/>
          <a:lstStyle/>
          <a:p>
            <a:r>
              <a:rPr lang="ru-RU" sz="1100" b="1"/>
              <a:t>64%</a:t>
            </a:r>
            <a:endParaRPr lang="ru-RU"/>
          </a:p>
        </p:txBody>
      </p:sp>
      <p:sp>
        <p:nvSpPr>
          <p:cNvPr id="9223" name="Oval 7"/>
          <p:cNvSpPr>
            <a:spLocks noChangeArrowheads="1"/>
          </p:cNvSpPr>
          <p:nvPr/>
        </p:nvSpPr>
        <p:spPr bwMode="auto">
          <a:xfrm>
            <a:off x="2819400" y="3886200"/>
            <a:ext cx="571500" cy="457200"/>
          </a:xfrm>
          <a:prstGeom prst="ellipse">
            <a:avLst/>
          </a:prstGeom>
          <a:solidFill>
            <a:srgbClr val="99CCFF"/>
          </a:solidFill>
          <a:ln w="9525">
            <a:noFill/>
            <a:round/>
            <a:headEnd/>
            <a:tailEnd/>
          </a:ln>
        </p:spPr>
        <p:txBody>
          <a:bodyPr lIns="72000" tIns="118800" rIns="18000"/>
          <a:lstStyle/>
          <a:p>
            <a:r>
              <a:rPr lang="ru-RU" sz="1100" b="1"/>
              <a:t>64%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5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0" smtClean="0"/>
              <a:t>Распределение результатов</a:t>
            </a:r>
            <a:br>
              <a:rPr lang="ru-RU" sz="2800" b="0" smtClean="0"/>
            </a:br>
            <a:r>
              <a:rPr lang="ru-RU" sz="2800" b="0" smtClean="0"/>
              <a:t>Типы школ</a:t>
            </a:r>
          </a:p>
        </p:txBody>
      </p:sp>
      <p:graphicFrame>
        <p:nvGraphicFramePr>
          <p:cNvPr id="10398" name="Group 158"/>
          <p:cNvGraphicFramePr>
            <a:graphicFrameLocks noGrp="1"/>
          </p:cNvGraphicFramePr>
          <p:nvPr>
            <p:ph idx="1"/>
          </p:nvPr>
        </p:nvGraphicFramePr>
        <p:xfrm>
          <a:off x="457200" y="1719263"/>
          <a:ext cx="8229600" cy="4411664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5053013"/>
                <a:gridCol w="1065212"/>
                <a:gridCol w="1065213"/>
                <a:gridCol w="1046162"/>
              </a:tblGrid>
              <a:tr h="10429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</a:t>
                      </a: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а</a:t>
                      </a:r>
                      <a:r>
                        <a:rPr kumimoji="0" lang="en-US" sz="18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звание</a:t>
                      </a: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8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кластера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2008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2009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2010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rgbClr val="00B0F0"/>
                    </a:solidFill>
                  </a:tcPr>
                </a:tc>
              </a:tr>
              <a:tr h="6413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Выбросы 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7%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3%</a:t>
                      </a: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1%</a:t>
                      </a: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6413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Низкая успеваемость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29%</a:t>
                      </a: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26%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36%</a:t>
                      </a: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6413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Проблемы с ЕГЭ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25%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24%</a:t>
                      </a: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30%</a:t>
                      </a: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6397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Успешные школы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21%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18%</a:t>
                      </a: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17%</a:t>
                      </a: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8048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Нет данных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18%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29%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16%</a:t>
                      </a: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-838200"/>
            <a:ext cx="7543800" cy="1219200"/>
          </a:xfrm>
        </p:spPr>
        <p:txBody>
          <a:bodyPr/>
          <a:lstStyle/>
          <a:p>
            <a:pPr eaLnBrk="1" hangingPunct="1"/>
            <a:r>
              <a:rPr lang="ru-RU" sz="2400" b="0" smtClean="0"/>
              <a:t>Профили кластеров</a:t>
            </a:r>
            <a:r>
              <a:rPr lang="ru-RU" sz="2400" smtClean="0"/>
              <a:t> </a:t>
            </a:r>
          </a:p>
        </p:txBody>
      </p:sp>
      <p:sp>
        <p:nvSpPr>
          <p:cNvPr id="11267" name="Rectangle 5"/>
          <p:cNvSpPr>
            <a:spLocks noGrp="1" noChangeArrowheads="1" noTextEdit="1"/>
          </p:cNvSpPr>
          <p:nvPr>
            <p:ph type="tbl" idx="1"/>
          </p:nvPr>
        </p:nvSpPr>
        <p:spPr/>
      </p:sp>
      <p:graphicFrame>
        <p:nvGraphicFramePr>
          <p:cNvPr id="11350" name="Group 86"/>
          <p:cNvGraphicFramePr>
            <a:graphicFrameLocks noGrp="1"/>
          </p:cNvGraphicFramePr>
          <p:nvPr/>
        </p:nvGraphicFramePr>
        <p:xfrm>
          <a:off x="304800" y="315913"/>
          <a:ext cx="7848600" cy="6511927"/>
        </p:xfrm>
        <a:graphic>
          <a:graphicData uri="http://schemas.openxmlformats.org/drawingml/2006/table">
            <a:tbl>
              <a:tblPr/>
              <a:tblGrid>
                <a:gridCol w="4081463"/>
                <a:gridCol w="1355725"/>
                <a:gridCol w="1344612"/>
                <a:gridCol w="1066800"/>
              </a:tblGrid>
              <a:tr h="914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Показатели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Школы с проблемами 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успеваемости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Школы с проблемами  ЕГЭ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Сильные школы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Средний балл ЕГЭ по русскому языку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65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Средний балл ЕГЭ по математике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51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Доля сдавших ЕГЭ по русскому языку с неудовлетворительным результатом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0,5%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0,1%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Доля сдавших ЕГЭ по математике с неудовлетворительным результатом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0,3%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Разница между максимальным и минимальным баллами  ЕГЭ по русскому языку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554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Разница между максимальным и минимальным баллами по ЕГЭ по математике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Доля обучающихся на 4 и 5 в начальной школе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41%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43%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53%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Доля обучающихся на 4 и 5 в основной школе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32%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33%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45%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Доля обучающихся на 4 и 5 в средней школе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32%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32%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47%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Доля оставшихся на повторное обучение в начальной школе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0,7%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0,3%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0,1%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Доля оставшихся на повторное обучение в основной школе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0,6%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0,2%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0,1%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Доля выпускников основной школы, получивших аттестаты без троек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24%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28%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37%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Доля выпускников средней школы, получивших аттестаты без троек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32%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33%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49%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11345" name="Rectangle 369"/>
          <p:cNvSpPr>
            <a:spLocks noChangeArrowheads="1"/>
          </p:cNvSpPr>
          <p:nvPr/>
        </p:nvSpPr>
        <p:spPr bwMode="auto">
          <a:xfrm>
            <a:off x="0" y="5967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ть">
  <a:themeElements>
    <a:clrScheme name="Сеть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Сеть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еть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еть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905</TotalTime>
  <Words>1111</Words>
  <Application>Microsoft Office PowerPoint</Application>
  <PresentationFormat>Экран (4:3)</PresentationFormat>
  <Paragraphs>304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2" baseType="lpstr">
      <vt:lpstr>Arial</vt:lpstr>
      <vt:lpstr>Wingdings</vt:lpstr>
      <vt:lpstr>Calibri</vt:lpstr>
      <vt:lpstr>Times New Roman</vt:lpstr>
      <vt:lpstr>Сеть</vt:lpstr>
      <vt:lpstr>Школы в сложных социальных контекстах: «тонущие» и «борющиеся» </vt:lpstr>
      <vt:lpstr>База исследования</vt:lpstr>
      <vt:lpstr>Комплекс данных</vt:lpstr>
      <vt:lpstr>Динамика баллов ЕГЭ по русскому языку (в среднем по региону), 2008-2010 гг.</vt:lpstr>
      <vt:lpstr> Динамика баллов ЕГЭ по математике (в среднем по региону), 2008-2010 гг.</vt:lpstr>
      <vt:lpstr> Концентрация двоек  ЕГЭ по русскому языку в школах, 2008-2010 гг.      (% двоек/%школ)</vt:lpstr>
      <vt:lpstr>Концентрация двоек  ЕГЭ по математике в школах, 2008-2010 гг.  (% двоек/%школ)</vt:lpstr>
      <vt:lpstr>Распределение результатов Типы школ</vt:lpstr>
      <vt:lpstr>Профили кластеров </vt:lpstr>
      <vt:lpstr>Динамика результатов</vt:lpstr>
      <vt:lpstr>Динамика результатов</vt:lpstr>
      <vt:lpstr>Вызов проблемной школы: соразмерность задач и возможностей</vt:lpstr>
      <vt:lpstr>Основные стратегии эффективности Высокие ожидания и результаты, работа с данными</vt:lpstr>
      <vt:lpstr>Основные стратегии эффективности Сотрудничество с родителями, позитивный климат, насыщенная среда</vt:lpstr>
      <vt:lpstr>Основные стратегии эффективности Лидерство и кооперация</vt:lpstr>
      <vt:lpstr>Основные стратегии эффективности В фокусе учение и преподавание</vt:lpstr>
      <vt:lpstr>Слайд 17</vt:lpstr>
      <vt:lpstr>Слайд 18</vt:lpstr>
      <vt:lpstr>Проблемы преподавания</vt:lpstr>
      <vt:lpstr>Проблемы  организации учебного процесса, школьной культуры </vt:lpstr>
      <vt:lpstr>Проблемы управления и организационной культуры</vt:lpstr>
      <vt:lpstr>Проблемы взаимодействия с внешней средой </vt:lpstr>
      <vt:lpstr>Характеристики успешных школ «Борющиеся»</vt:lpstr>
      <vt:lpstr>Эффективные школы Стратегии</vt:lpstr>
      <vt:lpstr>Эффективные школы Результаты</vt:lpstr>
      <vt:lpstr>Программы улучшения результатов (перевода в  эффективный режим работы)</vt:lpstr>
      <vt:lpstr>Основные блоки программы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Рисунок 1. Динамика баллов ЕГЭ по русскому языку (в среднем по МО),  2008-2010 гг.</dc:title>
  <dc:creator>Admin</dc:creator>
  <cp:lastModifiedBy>USER</cp:lastModifiedBy>
  <cp:revision>17</cp:revision>
  <dcterms:created xsi:type="dcterms:W3CDTF">2010-12-29T20:31:02Z</dcterms:created>
  <dcterms:modified xsi:type="dcterms:W3CDTF">2011-04-19T13:53:18Z</dcterms:modified>
</cp:coreProperties>
</file>