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2">
  <p:sldMasterIdLst>
    <p:sldMasterId id="2147483648" r:id="rId1"/>
  </p:sldMasterIdLst>
  <p:notesMasterIdLst>
    <p:notesMasterId r:id="rId20"/>
  </p:notesMasterIdLst>
  <p:sldIdLst>
    <p:sldId id="256" r:id="rId2"/>
    <p:sldId id="279" r:id="rId3"/>
    <p:sldId id="287" r:id="rId4"/>
    <p:sldId id="275" r:id="rId5"/>
    <p:sldId id="276" r:id="rId6"/>
    <p:sldId id="277" r:id="rId7"/>
    <p:sldId id="278" r:id="rId8"/>
    <p:sldId id="280" r:id="rId9"/>
    <p:sldId id="258" r:id="rId10"/>
    <p:sldId id="284" r:id="rId11"/>
    <p:sldId id="285" r:id="rId12"/>
    <p:sldId id="261" r:id="rId13"/>
    <p:sldId id="267" r:id="rId14"/>
    <p:sldId id="286" r:id="rId15"/>
    <p:sldId id="264" r:id="rId16"/>
    <p:sldId id="263" r:id="rId17"/>
    <p:sldId id="288" r:id="rId18"/>
    <p:sldId id="26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A8B4A8C-7C5F-48BE-8437-A19ACFE7CA25}" type="datetimeFigureOut">
              <a:rPr lang="ru-RU"/>
              <a:pPr>
                <a:defRPr/>
              </a:pPr>
              <a:t>28.04.2011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3B63A3-B1C1-4B2B-B355-B71C30FB8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211B7A-9E5E-4CC8-8241-A0A8BEFAC3DC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целевом</a:t>
            </a:r>
            <a:r>
              <a:rPr lang="ru-RU" baseline="0" dirty="0" smtClean="0"/>
              <a:t> состоянии на базе нормативов затрат по услугам или норм обеспеченности ОИВ и соответствующих стандартов государственных услуг готовятся проекты реестров государственных нужд. Цель реестра государственных нужд – продекларировать, какие именно и сколько товаров, работ и услуг необходимо приобрести, чтобы предоставить услугу заданного качества. На базе реестров государственных нужд готовится план-график размещения заказа – документ оперативного планирования. Его цель – наметить контрольные точки, соблюдение которых гарантирует обеспечение государственной потребности в срок.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3B63A3-B1C1-4B2B-B355-B71C30FB80F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848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211B7A-9E5E-4CC8-8241-A0A8BEFAC3DC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Суть</a:t>
            </a:r>
            <a:r>
              <a:rPr lang="ru-RU" baseline="0" dirty="0" smtClean="0"/>
              <a:t> реестра потребностей проста – обозначить, продекларировать, сколько товаров, работ и услуг необходимо приобрести для поставки услуги заданного качества.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3B63A3-B1C1-4B2B-B355-B71C30FB80F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844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F87C1-FE90-4DE0-A228-DE9AAB610DE4}" type="datetime1">
              <a:rPr lang="ru-RU" smtClean="0"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5818B-7F4D-4A42-8C91-441367511E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FEC2-0C88-4DD5-90EC-C9EC2E0734B0}" type="datetime1">
              <a:rPr lang="ru-RU" smtClean="0"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46A5E-BD6E-490A-A28B-0907D2C2C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5211C-C659-43FA-AC81-6845ADAA7917}" type="datetime1">
              <a:rPr lang="ru-RU" smtClean="0"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7869-44F3-45A6-A4F7-6B77E5EAC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848F2-ACF6-4A7F-B497-1C9498C84FE0}" type="datetime1">
              <a:rPr lang="ru-RU" smtClean="0"/>
              <a:t>28.04.2011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D6316-3BA8-4151-B13C-B87B53BA5A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064E0-D47F-451C-AC4B-90D8297B542C}" type="datetime1">
              <a:rPr lang="ru-RU" smtClean="0"/>
              <a:t>28.04.2011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AE0C-94A8-4033-8BA2-E32E7A8C2E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46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91D97-2255-4CB4-BFCD-2446F6CC465C}" type="datetime1">
              <a:rPr lang="ru-RU" smtClean="0"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A8FE7-443D-4F0C-A67A-1BEAF5C13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C5613-7799-4EC0-8BC2-602F2096F65F}" type="datetime1">
              <a:rPr lang="ru-RU" smtClean="0"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4062-F056-42E2-B5CF-D46FC62D34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D7359-F05B-4194-946C-1B7FFF8637B8}" type="datetime1">
              <a:rPr lang="ru-RU" smtClean="0"/>
              <a:t>28.04.2011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C6699-8190-4A65-8DC4-EA6BD71CB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350AB-68D0-4EBA-A223-6B3BFD276946}" type="datetime1">
              <a:rPr lang="ru-RU" smtClean="0"/>
              <a:t>28.04.2011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6235E-FF94-4951-ABBC-2780556CF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B562A-6089-40AD-94F9-110485833954}" type="datetime1">
              <a:rPr lang="ru-RU" smtClean="0"/>
              <a:t>28.04.2011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DBD0F-FF63-4A1E-BD2B-CA3A41F71F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6B443-D3EA-494D-AAA9-8D32FA87334D}" type="datetime1">
              <a:rPr lang="ru-RU" smtClean="0"/>
              <a:t>28.04.2011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63AC3-7F08-4372-AE62-B5403978EF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BC20-B65C-4DE3-9DE4-7C63E82BC10E}" type="datetime1">
              <a:rPr lang="ru-RU" smtClean="0"/>
              <a:t>28.04.2011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246EF-E422-488B-8D88-3968D46AF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F34E2-01D5-4502-A446-A969696BF5FB}" type="datetime1">
              <a:rPr lang="ru-RU" smtClean="0"/>
              <a:t>28.04.2011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6F5E2-24A5-4BB4-84BD-6898A5CDA1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4EAE56-0D2A-4C6C-8584-B556A2217309}" type="datetime1">
              <a:rPr lang="ru-RU" smtClean="0"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65B34B-C00A-44A6-9C01-F1A086A77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35818B-7F4D-4A42-8C91-441367511E4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974638" y="1484784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b="1" dirty="0" smtClean="0"/>
              <a:t>Планирование государственного заказа</a:t>
            </a:r>
            <a:endParaRPr lang="ru-RU" b="1" dirty="0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981799" y="486916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1800" b="1" dirty="0" smtClean="0"/>
              <a:t>Материалы к открытому заседанию экспертной группы </a:t>
            </a:r>
          </a:p>
          <a:p>
            <a:pPr eaLnBrk="1" hangingPunct="1"/>
            <a:r>
              <a:rPr lang="ru-RU" sz="1800" b="1" dirty="0" smtClean="0"/>
              <a:t>"</a:t>
            </a:r>
            <a:r>
              <a:rPr lang="ru-RU" sz="1800" b="1" dirty="0"/>
              <a:t>Повышение эффективности государственных инвестиций и государственных закупок, создание федеральной контрактной системы"</a:t>
            </a:r>
          </a:p>
          <a:p>
            <a:pPr eaLnBrk="1" hangingPunct="1"/>
            <a:endParaRPr lang="ru-RU" sz="1800" b="1" dirty="0" smtClean="0"/>
          </a:p>
          <a:p>
            <a:pPr eaLnBrk="1" hangingPunct="1"/>
            <a:r>
              <a:rPr lang="ru-RU" sz="1800" b="1" dirty="0" err="1" smtClean="0"/>
              <a:t>Головщинский</a:t>
            </a:r>
            <a:r>
              <a:rPr lang="ru-RU" sz="1800" b="1" dirty="0" smtClean="0"/>
              <a:t> К.И., </a:t>
            </a:r>
            <a:r>
              <a:rPr lang="ru-RU" sz="1800" b="1" dirty="0" err="1" smtClean="0"/>
              <a:t>Сивашева</a:t>
            </a:r>
            <a:r>
              <a:rPr lang="ru-RU" sz="1800" b="1" dirty="0" smtClean="0"/>
              <a:t> Н.М., </a:t>
            </a:r>
            <a:r>
              <a:rPr lang="ru-RU" sz="1800" b="1" dirty="0" err="1" smtClean="0"/>
              <a:t>Шамрин</a:t>
            </a:r>
            <a:r>
              <a:rPr lang="ru-RU" sz="1800" b="1" dirty="0" smtClean="0"/>
              <a:t> А.Т.</a:t>
            </a:r>
            <a:endParaRPr lang="ru-RU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utoShape 43"/>
          <p:cNvSpPr>
            <a:spLocks noChangeArrowheads="1"/>
          </p:cNvSpPr>
          <p:nvPr/>
        </p:nvSpPr>
        <p:spPr bwMode="auto">
          <a:xfrm rot="5400000">
            <a:off x="4824312" y="5948760"/>
            <a:ext cx="288131" cy="288925"/>
          </a:xfrm>
          <a:custGeom>
            <a:avLst/>
            <a:gdLst>
              <a:gd name="T0" fmla="*/ 269882 w 21600"/>
              <a:gd name="T1" fmla="*/ 0 h 21600"/>
              <a:gd name="T2" fmla="*/ 0 w 21600"/>
              <a:gd name="T3" fmla="*/ 251619 h 21600"/>
              <a:gd name="T4" fmla="*/ 269882 w 21600"/>
              <a:gd name="T5" fmla="*/ 503237 h 21600"/>
              <a:gd name="T6" fmla="*/ 359843 w 21600"/>
              <a:gd name="T7" fmla="*/ 251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8" name="AutoShape 43"/>
          <p:cNvSpPr>
            <a:spLocks noChangeArrowheads="1"/>
          </p:cNvSpPr>
          <p:nvPr/>
        </p:nvSpPr>
        <p:spPr bwMode="auto">
          <a:xfrm rot="5400000">
            <a:off x="4824412" y="5264697"/>
            <a:ext cx="215901" cy="288925"/>
          </a:xfrm>
          <a:custGeom>
            <a:avLst/>
            <a:gdLst>
              <a:gd name="T0" fmla="*/ 269882 w 21600"/>
              <a:gd name="T1" fmla="*/ 0 h 21600"/>
              <a:gd name="T2" fmla="*/ 0 w 21600"/>
              <a:gd name="T3" fmla="*/ 251619 h 21600"/>
              <a:gd name="T4" fmla="*/ 269882 w 21600"/>
              <a:gd name="T5" fmla="*/ 503237 h 21600"/>
              <a:gd name="T6" fmla="*/ 359843 w 21600"/>
              <a:gd name="T7" fmla="*/ 251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80513" cy="908720"/>
          </a:xfrm>
        </p:spPr>
        <p:txBody>
          <a:bodyPr/>
          <a:lstStyle/>
          <a:p>
            <a:pPr eaLnBrk="1" hangingPunct="1"/>
            <a:r>
              <a:rPr lang="ru-RU" sz="3000" b="1" dirty="0" smtClean="0"/>
              <a:t>Планирование государственных потребностей (нужд)</a:t>
            </a:r>
          </a:p>
        </p:txBody>
      </p:sp>
      <p:sp>
        <p:nvSpPr>
          <p:cNvPr id="2056" name="Rectangle 22"/>
          <p:cNvSpPr>
            <a:spLocks noChangeArrowheads="1"/>
          </p:cNvSpPr>
          <p:nvPr/>
        </p:nvSpPr>
        <p:spPr bwMode="auto">
          <a:xfrm>
            <a:off x="179388" y="1052736"/>
            <a:ext cx="2376487" cy="20891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wrap="none" t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Госпрограммы</a:t>
            </a:r>
          </a:p>
        </p:txBody>
      </p:sp>
      <p:sp>
        <p:nvSpPr>
          <p:cNvPr id="20522" name="AutoShape 27"/>
          <p:cNvSpPr>
            <a:spLocks noChangeArrowheads="1"/>
          </p:cNvSpPr>
          <p:nvPr/>
        </p:nvSpPr>
        <p:spPr bwMode="auto">
          <a:xfrm>
            <a:off x="971600" y="2193559"/>
            <a:ext cx="1368152" cy="4433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>
                <a:latin typeface="Calibri" pitchFamily="34" charset="0"/>
              </a:rPr>
              <a:t>Подпрограмма</a:t>
            </a:r>
          </a:p>
          <a:p>
            <a:pPr algn="ctr"/>
            <a:r>
              <a:rPr lang="ru-RU" sz="1400" dirty="0" smtClean="0">
                <a:latin typeface="Calibri" pitchFamily="34" charset="0"/>
              </a:rPr>
              <a:t>ГП </a:t>
            </a:r>
          </a:p>
        </p:txBody>
      </p:sp>
      <p:sp>
        <p:nvSpPr>
          <p:cNvPr id="20523" name="AutoShape 28"/>
          <p:cNvSpPr>
            <a:spLocks noChangeArrowheads="1"/>
          </p:cNvSpPr>
          <p:nvPr/>
        </p:nvSpPr>
        <p:spPr bwMode="auto">
          <a:xfrm>
            <a:off x="971600" y="1446207"/>
            <a:ext cx="1368152" cy="32660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>
                <a:latin typeface="Calibri" pitchFamily="34" charset="0"/>
              </a:rPr>
              <a:t>ФЦП</a:t>
            </a:r>
          </a:p>
        </p:txBody>
      </p:sp>
      <p:sp>
        <p:nvSpPr>
          <p:cNvPr id="2070" name="AutoShape 43"/>
          <p:cNvSpPr>
            <a:spLocks noChangeArrowheads="1"/>
          </p:cNvSpPr>
          <p:nvPr/>
        </p:nvSpPr>
        <p:spPr bwMode="auto">
          <a:xfrm rot="5400000">
            <a:off x="3672682" y="4688681"/>
            <a:ext cx="360362" cy="288925"/>
          </a:xfrm>
          <a:custGeom>
            <a:avLst/>
            <a:gdLst>
              <a:gd name="T0" fmla="*/ 269882 w 21600"/>
              <a:gd name="T1" fmla="*/ 0 h 21600"/>
              <a:gd name="T2" fmla="*/ 0 w 21600"/>
              <a:gd name="T3" fmla="*/ 251619 h 21600"/>
              <a:gd name="T4" fmla="*/ 269882 w 21600"/>
              <a:gd name="T5" fmla="*/ 503237 h 21600"/>
              <a:gd name="T6" fmla="*/ 359843 w 21600"/>
              <a:gd name="T7" fmla="*/ 251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2071" name="AutoShape 44"/>
          <p:cNvSpPr>
            <a:spLocks noChangeArrowheads="1"/>
          </p:cNvSpPr>
          <p:nvPr/>
        </p:nvSpPr>
        <p:spPr bwMode="auto">
          <a:xfrm rot="5400000">
            <a:off x="5544345" y="4688681"/>
            <a:ext cx="360362" cy="288925"/>
          </a:xfrm>
          <a:custGeom>
            <a:avLst/>
            <a:gdLst>
              <a:gd name="T0" fmla="*/ 269884 w 21600"/>
              <a:gd name="T1" fmla="*/ 0 h 21600"/>
              <a:gd name="T2" fmla="*/ 0 w 21600"/>
              <a:gd name="T3" fmla="*/ 251619 h 21600"/>
              <a:gd name="T4" fmla="*/ 269884 w 21600"/>
              <a:gd name="T5" fmla="*/ 503237 h 21600"/>
              <a:gd name="T6" fmla="*/ 359845 w 21600"/>
              <a:gd name="T7" fmla="*/ 251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2050" name="AutoShape 42"/>
          <p:cNvSpPr>
            <a:spLocks noChangeArrowheads="1"/>
          </p:cNvSpPr>
          <p:nvPr/>
        </p:nvSpPr>
        <p:spPr bwMode="auto">
          <a:xfrm rot="5400000">
            <a:off x="4622800" y="2146300"/>
            <a:ext cx="2492375" cy="504825"/>
          </a:xfrm>
          <a:custGeom>
            <a:avLst/>
            <a:gdLst>
              <a:gd name="T0" fmla="*/ 1982684 w 21600"/>
              <a:gd name="T1" fmla="*/ 0 h 21600"/>
              <a:gd name="T2" fmla="*/ 0 w 21600"/>
              <a:gd name="T3" fmla="*/ 359569 h 21600"/>
              <a:gd name="T4" fmla="*/ 1982684 w 21600"/>
              <a:gd name="T5" fmla="*/ 719138 h 21600"/>
              <a:gd name="T6" fmla="*/ 2303463 w 21600"/>
              <a:gd name="T7" fmla="*/ 35956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4367 h 21600"/>
              <a:gd name="T14" fmla="*/ 19808 w 21600"/>
              <a:gd name="T15" fmla="*/ 1723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592" y="0"/>
                </a:moveTo>
                <a:lnTo>
                  <a:pt x="18592" y="4367"/>
                </a:lnTo>
                <a:lnTo>
                  <a:pt x="3375" y="4367"/>
                </a:lnTo>
                <a:lnTo>
                  <a:pt x="3375" y="17233"/>
                </a:lnTo>
                <a:lnTo>
                  <a:pt x="18592" y="17233"/>
                </a:lnTo>
                <a:lnTo>
                  <a:pt x="18592" y="21600"/>
                </a:lnTo>
                <a:lnTo>
                  <a:pt x="21600" y="10800"/>
                </a:lnTo>
                <a:lnTo>
                  <a:pt x="18592" y="0"/>
                </a:lnTo>
                <a:close/>
              </a:path>
              <a:path w="21600" h="21600">
                <a:moveTo>
                  <a:pt x="1350" y="4367"/>
                </a:moveTo>
                <a:lnTo>
                  <a:pt x="1350" y="17233"/>
                </a:lnTo>
                <a:lnTo>
                  <a:pt x="2700" y="17233"/>
                </a:lnTo>
                <a:lnTo>
                  <a:pt x="2700" y="4367"/>
                </a:lnTo>
                <a:lnTo>
                  <a:pt x="1350" y="4367"/>
                </a:lnTo>
                <a:close/>
              </a:path>
              <a:path w="21600" h="21600">
                <a:moveTo>
                  <a:pt x="0" y="4367"/>
                </a:moveTo>
                <a:lnTo>
                  <a:pt x="0" y="17233"/>
                </a:lnTo>
                <a:lnTo>
                  <a:pt x="675" y="17233"/>
                </a:lnTo>
                <a:lnTo>
                  <a:pt x="675" y="4367"/>
                </a:lnTo>
                <a:lnTo>
                  <a:pt x="0" y="4367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2051" name="AutoShape 40"/>
          <p:cNvSpPr>
            <a:spLocks noChangeArrowheads="1"/>
          </p:cNvSpPr>
          <p:nvPr/>
        </p:nvSpPr>
        <p:spPr bwMode="auto">
          <a:xfrm rot="5400000">
            <a:off x="2749550" y="2146300"/>
            <a:ext cx="2492375" cy="504825"/>
          </a:xfrm>
          <a:custGeom>
            <a:avLst/>
            <a:gdLst>
              <a:gd name="T0" fmla="*/ 1982684 w 21600"/>
              <a:gd name="T1" fmla="*/ 0 h 21600"/>
              <a:gd name="T2" fmla="*/ 0 w 21600"/>
              <a:gd name="T3" fmla="*/ 359569 h 21600"/>
              <a:gd name="T4" fmla="*/ 1982684 w 21600"/>
              <a:gd name="T5" fmla="*/ 719138 h 21600"/>
              <a:gd name="T6" fmla="*/ 2303463 w 21600"/>
              <a:gd name="T7" fmla="*/ 35956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4367 h 21600"/>
              <a:gd name="T14" fmla="*/ 19808 w 21600"/>
              <a:gd name="T15" fmla="*/ 1723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592" y="0"/>
                </a:moveTo>
                <a:lnTo>
                  <a:pt x="18592" y="4367"/>
                </a:lnTo>
                <a:lnTo>
                  <a:pt x="3375" y="4367"/>
                </a:lnTo>
                <a:lnTo>
                  <a:pt x="3375" y="17233"/>
                </a:lnTo>
                <a:lnTo>
                  <a:pt x="18592" y="17233"/>
                </a:lnTo>
                <a:lnTo>
                  <a:pt x="18592" y="21600"/>
                </a:lnTo>
                <a:lnTo>
                  <a:pt x="21600" y="10800"/>
                </a:lnTo>
                <a:lnTo>
                  <a:pt x="18592" y="0"/>
                </a:lnTo>
                <a:close/>
              </a:path>
              <a:path w="21600" h="21600">
                <a:moveTo>
                  <a:pt x="1350" y="4367"/>
                </a:moveTo>
                <a:lnTo>
                  <a:pt x="1350" y="17233"/>
                </a:lnTo>
                <a:lnTo>
                  <a:pt x="2700" y="17233"/>
                </a:lnTo>
                <a:lnTo>
                  <a:pt x="2700" y="4367"/>
                </a:lnTo>
                <a:lnTo>
                  <a:pt x="1350" y="4367"/>
                </a:lnTo>
                <a:close/>
              </a:path>
              <a:path w="21600" h="21600">
                <a:moveTo>
                  <a:pt x="0" y="4367"/>
                </a:moveTo>
                <a:lnTo>
                  <a:pt x="0" y="17233"/>
                </a:lnTo>
                <a:lnTo>
                  <a:pt x="675" y="17233"/>
                </a:lnTo>
                <a:lnTo>
                  <a:pt x="675" y="4367"/>
                </a:lnTo>
                <a:lnTo>
                  <a:pt x="0" y="4367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2061" name="AutoShape 31"/>
          <p:cNvSpPr>
            <a:spLocks noChangeArrowheads="1"/>
          </p:cNvSpPr>
          <p:nvPr/>
        </p:nvSpPr>
        <p:spPr bwMode="auto">
          <a:xfrm>
            <a:off x="2843809" y="1392238"/>
            <a:ext cx="3817342" cy="274637"/>
          </a:xfrm>
          <a:prstGeom prst="roundRect">
            <a:avLst>
              <a:gd name="adj" fmla="val 16667"/>
            </a:avLst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dirty="0"/>
              <a:t>Нормы обеспеченности </a:t>
            </a:r>
            <a:r>
              <a:rPr lang="ru-RU" sz="1300" b="1" dirty="0" smtClean="0"/>
              <a:t>ОИВ на выполнение функций</a:t>
            </a:r>
            <a:endParaRPr lang="ru-RU" sz="1300" b="1" dirty="0"/>
          </a:p>
        </p:txBody>
      </p:sp>
      <p:sp>
        <p:nvSpPr>
          <p:cNvPr id="2062" name="AutoShape 32"/>
          <p:cNvSpPr>
            <a:spLocks noChangeArrowheads="1"/>
          </p:cNvSpPr>
          <p:nvPr/>
        </p:nvSpPr>
        <p:spPr bwMode="auto">
          <a:xfrm>
            <a:off x="2843808" y="1052513"/>
            <a:ext cx="3815755" cy="273050"/>
          </a:xfrm>
          <a:prstGeom prst="roundRect">
            <a:avLst>
              <a:gd name="adj" fmla="val 16667"/>
            </a:avLst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Нормативные </a:t>
            </a:r>
            <a:r>
              <a:rPr lang="ru-RU" sz="1400" b="1" dirty="0" smtClean="0"/>
              <a:t>затраты на оказание услуг</a:t>
            </a:r>
            <a:endParaRPr lang="ru-RU" sz="1400" b="1" dirty="0"/>
          </a:p>
        </p:txBody>
      </p:sp>
      <p:sp>
        <p:nvSpPr>
          <p:cNvPr id="2064" name="AutoShape 34"/>
          <p:cNvSpPr>
            <a:spLocks noChangeArrowheads="1"/>
          </p:cNvSpPr>
          <p:nvPr/>
        </p:nvSpPr>
        <p:spPr bwMode="auto">
          <a:xfrm>
            <a:off x="2843809" y="2133600"/>
            <a:ext cx="3815754" cy="269875"/>
          </a:xfrm>
          <a:prstGeom prst="roundRect">
            <a:avLst>
              <a:gd name="adj" fmla="val 16667"/>
            </a:avLst>
          </a:prstGeom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Объем мероприятий</a:t>
            </a:r>
          </a:p>
        </p:txBody>
      </p:sp>
      <p:sp>
        <p:nvSpPr>
          <p:cNvPr id="2077" name="AutoShape 57"/>
          <p:cNvSpPr>
            <a:spLocks noChangeArrowheads="1"/>
          </p:cNvSpPr>
          <p:nvPr/>
        </p:nvSpPr>
        <p:spPr bwMode="auto">
          <a:xfrm>
            <a:off x="2843809" y="1731963"/>
            <a:ext cx="3817341" cy="271462"/>
          </a:xfrm>
          <a:prstGeom prst="roundRect">
            <a:avLst>
              <a:gd name="adj" fmla="val 16667"/>
            </a:avLst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Стандарты </a:t>
            </a:r>
            <a:r>
              <a:rPr lang="ru-RU" sz="1400" b="1" dirty="0" err="1"/>
              <a:t>госуслуг</a:t>
            </a:r>
            <a:endParaRPr lang="ru-RU" sz="1400" b="1" dirty="0"/>
          </a:p>
        </p:txBody>
      </p:sp>
      <p:sp>
        <p:nvSpPr>
          <p:cNvPr id="41" name="AutoShape 34"/>
          <p:cNvSpPr>
            <a:spLocks noChangeArrowheads="1"/>
          </p:cNvSpPr>
          <p:nvPr/>
        </p:nvSpPr>
        <p:spPr bwMode="auto">
          <a:xfrm>
            <a:off x="2843809" y="2501180"/>
            <a:ext cx="3815754" cy="2714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00"/>
                </a:solidFill>
              </a:rPr>
              <a:t>План </a:t>
            </a:r>
            <a:r>
              <a:rPr lang="ru-RU" sz="1400" b="1" dirty="0" err="1">
                <a:solidFill>
                  <a:srgbClr val="003300"/>
                </a:solidFill>
              </a:rPr>
              <a:t>фин.-хоз</a:t>
            </a:r>
            <a:r>
              <a:rPr lang="ru-RU" sz="1400" b="1" dirty="0">
                <a:solidFill>
                  <a:srgbClr val="003300"/>
                </a:solidFill>
              </a:rPr>
              <a:t>. деятельности</a:t>
            </a:r>
          </a:p>
        </p:txBody>
      </p:sp>
      <p:sp>
        <p:nvSpPr>
          <p:cNvPr id="42" name="AutoShape 34"/>
          <p:cNvSpPr>
            <a:spLocks noChangeArrowheads="1"/>
          </p:cNvSpPr>
          <p:nvPr/>
        </p:nvSpPr>
        <p:spPr bwMode="auto">
          <a:xfrm>
            <a:off x="2843810" y="2941514"/>
            <a:ext cx="3960216" cy="271462"/>
          </a:xfrm>
          <a:prstGeom prst="roundRect">
            <a:avLst>
              <a:gd name="adj" fmla="val 16667"/>
            </a:avLst>
          </a:prstGeom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Данные о фактических закупках</a:t>
            </a:r>
          </a:p>
        </p:txBody>
      </p:sp>
      <p:sp>
        <p:nvSpPr>
          <p:cNvPr id="90" name="AutoShape 19"/>
          <p:cNvSpPr>
            <a:spLocks noChangeArrowheads="1"/>
          </p:cNvSpPr>
          <p:nvPr/>
        </p:nvSpPr>
        <p:spPr bwMode="auto">
          <a:xfrm>
            <a:off x="2987675" y="5013325"/>
            <a:ext cx="3887788" cy="2873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Сводный Реестр государственных нужд ГРБС</a:t>
            </a:r>
          </a:p>
        </p:txBody>
      </p:sp>
      <p:sp>
        <p:nvSpPr>
          <p:cNvPr id="99" name="AutoShape 19"/>
          <p:cNvSpPr>
            <a:spLocks noChangeArrowheads="1"/>
          </p:cNvSpPr>
          <p:nvPr/>
        </p:nvSpPr>
        <p:spPr bwMode="auto">
          <a:xfrm>
            <a:off x="179388" y="4508500"/>
            <a:ext cx="2089150" cy="6492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Подготовка</a:t>
            </a:r>
            <a:r>
              <a:rPr lang="en-US" sz="1400" dirty="0"/>
              <a:t> </a:t>
            </a:r>
            <a:r>
              <a:rPr lang="ru-RU" sz="1400" dirty="0"/>
              <a:t>закупочной </a:t>
            </a:r>
            <a:r>
              <a:rPr lang="en-US" sz="1400" dirty="0"/>
              <a:t> </a:t>
            </a:r>
            <a:r>
              <a:rPr lang="ru-RU" sz="1400" dirty="0"/>
              <a:t>документации</a:t>
            </a:r>
          </a:p>
        </p:txBody>
      </p:sp>
      <p:sp>
        <p:nvSpPr>
          <p:cNvPr id="101" name="AutoShape 19"/>
          <p:cNvSpPr>
            <a:spLocks noChangeArrowheads="1"/>
          </p:cNvSpPr>
          <p:nvPr/>
        </p:nvSpPr>
        <p:spPr bwMode="auto">
          <a:xfrm>
            <a:off x="179388" y="5661025"/>
            <a:ext cx="2089150" cy="5762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Размещение</a:t>
            </a:r>
            <a:r>
              <a:rPr lang="en-US" sz="1600" dirty="0"/>
              <a:t> </a:t>
            </a:r>
            <a:r>
              <a:rPr lang="ru-RU" sz="1600" dirty="0"/>
              <a:t>госзаказа</a:t>
            </a: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7451725" y="4149725"/>
            <a:ext cx="1547813" cy="50323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Мониторинг цен</a:t>
            </a:r>
          </a:p>
        </p:txBody>
      </p:sp>
      <p:sp>
        <p:nvSpPr>
          <p:cNvPr id="2054" name="AutoShape 18"/>
          <p:cNvSpPr>
            <a:spLocks noChangeArrowheads="1"/>
          </p:cNvSpPr>
          <p:nvPr/>
        </p:nvSpPr>
        <p:spPr bwMode="auto">
          <a:xfrm>
            <a:off x="5076056" y="3933056"/>
            <a:ext cx="1728788" cy="6492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dk1"/>
                </a:solidFill>
              </a:rPr>
              <a:t>Реестр </a:t>
            </a:r>
            <a:r>
              <a:rPr lang="ru-RU" sz="1400" b="1" dirty="0" err="1">
                <a:solidFill>
                  <a:schemeClr val="dk1"/>
                </a:solidFill>
              </a:rPr>
              <a:t>госнужд</a:t>
            </a:r>
            <a:r>
              <a:rPr lang="ru-RU" sz="1400" b="1" dirty="0">
                <a:solidFill>
                  <a:schemeClr val="dk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dk1"/>
                </a:solidFill>
              </a:rPr>
              <a:t>Учреждения </a:t>
            </a:r>
            <a:r>
              <a:rPr lang="en-US" sz="1400" b="1" dirty="0" smtClean="0">
                <a:solidFill>
                  <a:schemeClr val="dk1"/>
                </a:solidFill>
              </a:rPr>
              <a:t>N</a:t>
            </a:r>
            <a:endParaRPr lang="ru-RU" sz="1400" b="1" dirty="0">
              <a:solidFill>
                <a:schemeClr val="dk1"/>
              </a:solidFill>
            </a:endParaRPr>
          </a:p>
        </p:txBody>
      </p:sp>
      <p:sp>
        <p:nvSpPr>
          <p:cNvPr id="2055" name="AutoShape 19"/>
          <p:cNvSpPr>
            <a:spLocks noChangeArrowheads="1"/>
          </p:cNvSpPr>
          <p:nvPr/>
        </p:nvSpPr>
        <p:spPr bwMode="auto">
          <a:xfrm>
            <a:off x="2914650" y="3933056"/>
            <a:ext cx="1657350" cy="6492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chemeClr val="dk1"/>
                </a:solidFill>
              </a:rPr>
              <a:t>Реестр </a:t>
            </a:r>
            <a:r>
              <a:rPr lang="ru-RU" sz="1400" b="1" dirty="0" err="1">
                <a:solidFill>
                  <a:schemeClr val="dk1"/>
                </a:solidFill>
              </a:rPr>
              <a:t>госнужд</a:t>
            </a:r>
            <a:r>
              <a:rPr lang="ru-RU" sz="1400" b="1" dirty="0">
                <a:solidFill>
                  <a:schemeClr val="dk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/>
              <a:t>Учреждения 1</a:t>
            </a:r>
            <a:endParaRPr lang="ru-RU" sz="1400" b="1" dirty="0">
              <a:solidFill>
                <a:schemeClr val="dk1"/>
              </a:solidFill>
            </a:endParaRPr>
          </a:p>
        </p:txBody>
      </p:sp>
      <p:sp>
        <p:nvSpPr>
          <p:cNvPr id="98" name="AutoShape 19"/>
          <p:cNvSpPr>
            <a:spLocks noChangeArrowheads="1"/>
          </p:cNvSpPr>
          <p:nvPr/>
        </p:nvSpPr>
        <p:spPr bwMode="auto">
          <a:xfrm>
            <a:off x="3132484" y="6237312"/>
            <a:ext cx="3887788" cy="431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План-график размещения </a:t>
            </a:r>
            <a:r>
              <a:rPr lang="ru-RU" sz="1400" dirty="0" smtClean="0"/>
              <a:t>госзаказа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/>
              <a:t>по государственному заказчику</a:t>
            </a:r>
            <a:endParaRPr lang="ru-RU" sz="1400" dirty="0"/>
          </a:p>
        </p:txBody>
      </p:sp>
      <p:cxnSp>
        <p:nvCxnSpPr>
          <p:cNvPr id="121" name="Shape 120"/>
          <p:cNvCxnSpPr>
            <a:stCxn id="98" idx="1"/>
            <a:endCxn id="99" idx="0"/>
          </p:cNvCxnSpPr>
          <p:nvPr/>
        </p:nvCxnSpPr>
        <p:spPr>
          <a:xfrm rot="10800000">
            <a:off x="1223964" y="4508500"/>
            <a:ext cx="1908521" cy="1944712"/>
          </a:xfrm>
          <a:prstGeom prst="bentConnector4">
            <a:avLst>
              <a:gd name="adj1" fmla="val 22634"/>
              <a:gd name="adj2" fmla="val 111755"/>
            </a:avLst>
          </a:prstGeom>
          <a:ln>
            <a:tailEnd type="stealt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2" name="AutoShape 43"/>
          <p:cNvSpPr>
            <a:spLocks noChangeArrowheads="1"/>
          </p:cNvSpPr>
          <p:nvPr/>
        </p:nvSpPr>
        <p:spPr bwMode="auto">
          <a:xfrm rot="5400000">
            <a:off x="1007269" y="5264944"/>
            <a:ext cx="360363" cy="288925"/>
          </a:xfrm>
          <a:custGeom>
            <a:avLst/>
            <a:gdLst>
              <a:gd name="T0" fmla="*/ 269882 w 21600"/>
              <a:gd name="T1" fmla="*/ 0 h 21600"/>
              <a:gd name="T2" fmla="*/ 0 w 21600"/>
              <a:gd name="T3" fmla="*/ 251619 h 21600"/>
              <a:gd name="T4" fmla="*/ 269882 w 21600"/>
              <a:gd name="T5" fmla="*/ 503237 h 21600"/>
              <a:gd name="T6" fmla="*/ 359843 w 21600"/>
              <a:gd name="T7" fmla="*/ 251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164388" y="1341438"/>
            <a:ext cx="1692275" cy="503237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</a:rPr>
              <a:t>Бюджетные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</a:rPr>
              <a:t>ассигнования 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164388" y="2276475"/>
            <a:ext cx="1692275" cy="6477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Внебюджетная </a:t>
            </a:r>
            <a:r>
              <a:rPr lang="ru-RU" sz="1200" b="1" dirty="0" smtClean="0"/>
              <a:t>деятельность</a:t>
            </a:r>
            <a:endParaRPr lang="ru-RU" sz="1200" b="1" dirty="0"/>
          </a:p>
        </p:txBody>
      </p:sp>
      <p:sp>
        <p:nvSpPr>
          <p:cNvPr id="54" name="Стрелка вниз 53"/>
          <p:cNvSpPr/>
          <p:nvPr/>
        </p:nvSpPr>
        <p:spPr>
          <a:xfrm rot="5400000">
            <a:off x="6768306" y="1448594"/>
            <a:ext cx="360363" cy="288925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 rot="5400000">
            <a:off x="6768307" y="2456656"/>
            <a:ext cx="360362" cy="28892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Стрелка вниз 57"/>
          <p:cNvSpPr/>
          <p:nvPr/>
        </p:nvSpPr>
        <p:spPr>
          <a:xfrm rot="5400000">
            <a:off x="6984207" y="4256881"/>
            <a:ext cx="360362" cy="288925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AutoShape 18"/>
          <p:cNvSpPr>
            <a:spLocks noChangeArrowheads="1"/>
          </p:cNvSpPr>
          <p:nvPr/>
        </p:nvSpPr>
        <p:spPr bwMode="auto">
          <a:xfrm flipH="1">
            <a:off x="4391845" y="4005064"/>
            <a:ext cx="864145" cy="649288"/>
          </a:xfrm>
          <a:prstGeom prst="roundRect">
            <a:avLst>
              <a:gd name="adj" fmla="val 16667"/>
            </a:avLst>
          </a:prstGeom>
          <a:noFill/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dk1"/>
                </a:solidFill>
              </a:rPr>
              <a:t>…</a:t>
            </a:r>
            <a:endParaRPr lang="ru-RU" sz="1400" b="1" dirty="0">
              <a:solidFill>
                <a:schemeClr val="dk1"/>
              </a:solidFill>
            </a:endParaRPr>
          </a:p>
        </p:txBody>
      </p:sp>
      <p:sp>
        <p:nvSpPr>
          <p:cNvPr id="2" name="Левая фигурная скобка 1"/>
          <p:cNvSpPr/>
          <p:nvPr/>
        </p:nvSpPr>
        <p:spPr>
          <a:xfrm>
            <a:off x="2627883" y="1152525"/>
            <a:ext cx="143917" cy="19247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34" name="AutoShape 19"/>
          <p:cNvSpPr>
            <a:spLocks noChangeArrowheads="1"/>
          </p:cNvSpPr>
          <p:nvPr/>
        </p:nvSpPr>
        <p:spPr bwMode="auto">
          <a:xfrm>
            <a:off x="3140075" y="5517480"/>
            <a:ext cx="3887788" cy="431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/>
              <a:t>Планы-графики отдельных закупок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530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140983" y="2774494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B2995B-428D-4498-9517-8EC6CFDF6976}" type="slidenum">
              <a:rPr lang="ru-RU" sz="1400" smtClean="0">
                <a:solidFill>
                  <a:schemeClr val="tx1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sz="140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0" y="-180975"/>
            <a:ext cx="9144000" cy="0"/>
          </a:xfrm>
          <a:prstGeom prst="rect">
            <a:avLst/>
          </a:prstGeom>
          <a:noFill/>
          <a:ln>
            <a:noFill/>
          </a:ln>
          <a:effectLst>
            <a:outerShdw blurRad="63500" dist="38100" dir="5400000" algn="t" rotWithShape="0">
              <a:srgbClr val="000000">
                <a:alpha val="39998"/>
              </a:srgbClr>
            </a:outerShdw>
          </a:effectLst>
          <a:ex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-180975"/>
            <a:ext cx="9144000" cy="0"/>
          </a:xfrm>
          <a:prstGeom prst="rect">
            <a:avLst/>
          </a:prstGeom>
          <a:noFill/>
          <a:ln>
            <a:noFill/>
          </a:ln>
          <a:effectLst>
            <a:outerShdw blurRad="63500" dist="38100" dir="5400000" algn="t" rotWithShape="0">
              <a:srgbClr val="000000">
                <a:alpha val="39998"/>
              </a:srgbClr>
            </a:outerShdw>
          </a:effectLst>
          <a:ex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892" name="Стрелка вправо 16"/>
          <p:cNvSpPr>
            <a:spLocks noChangeArrowheads="1"/>
          </p:cNvSpPr>
          <p:nvPr/>
        </p:nvSpPr>
        <p:spPr bwMode="auto">
          <a:xfrm>
            <a:off x="2517775" y="5295042"/>
            <a:ext cx="585787" cy="387350"/>
          </a:xfrm>
          <a:prstGeom prst="rightArrow">
            <a:avLst>
              <a:gd name="adj1" fmla="val 50000"/>
              <a:gd name="adj2" fmla="val 63138"/>
            </a:avLst>
          </a:prstGeom>
          <a:solidFill>
            <a:srgbClr val="DCE6F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5063" name="Скругленный прямоугольник 36"/>
          <p:cNvSpPr>
            <a:spLocks noChangeArrowheads="1"/>
          </p:cNvSpPr>
          <p:nvPr/>
        </p:nvSpPr>
        <p:spPr bwMode="auto">
          <a:xfrm>
            <a:off x="78041" y="4869160"/>
            <a:ext cx="2339975" cy="11509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План-график государственного заказа</a:t>
            </a:r>
          </a:p>
        </p:txBody>
      </p:sp>
      <p:sp>
        <p:nvSpPr>
          <p:cNvPr id="37894" name="Стрелка вправо 16"/>
          <p:cNvSpPr>
            <a:spLocks noChangeArrowheads="1"/>
          </p:cNvSpPr>
          <p:nvPr/>
        </p:nvSpPr>
        <p:spPr bwMode="auto">
          <a:xfrm>
            <a:off x="2555875" y="1196752"/>
            <a:ext cx="585788" cy="387350"/>
          </a:xfrm>
          <a:prstGeom prst="rightArrow">
            <a:avLst>
              <a:gd name="adj1" fmla="val 50000"/>
              <a:gd name="adj2" fmla="val 63138"/>
            </a:avLst>
          </a:prstGeom>
          <a:solidFill>
            <a:srgbClr val="DCE6F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7895" name="Rectangle 20"/>
          <p:cNvSpPr>
            <a:spLocks noChangeArrowheads="1"/>
          </p:cNvSpPr>
          <p:nvPr/>
        </p:nvSpPr>
        <p:spPr bwMode="auto">
          <a:xfrm>
            <a:off x="3203575" y="620688"/>
            <a:ext cx="5940425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sz="2000" b="1" dirty="0" smtClean="0">
                <a:latin typeface="Calibri" pitchFamily="34" charset="0"/>
              </a:rPr>
              <a:t>Подготавливается на очередной год и плановый период в разрезе органов исполнительной власти. 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sz="2000" b="1" dirty="0" smtClean="0">
                <a:latin typeface="Calibri" pitchFamily="34" charset="0"/>
              </a:rPr>
              <a:t>Суть – декларация объемов и номенклатуры товаров, работ и услуг в разрезе государственных услуг, функций и мероприятий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45066" name="Скругленный прямоугольник 36"/>
          <p:cNvSpPr>
            <a:spLocks noChangeArrowheads="1"/>
          </p:cNvSpPr>
          <p:nvPr/>
        </p:nvSpPr>
        <p:spPr bwMode="auto">
          <a:xfrm>
            <a:off x="107950" y="980728"/>
            <a:ext cx="2376488" cy="898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Реестр государственных потребностей</a:t>
            </a:r>
            <a:endParaRPr lang="ru-RU" b="1" dirty="0"/>
          </a:p>
        </p:txBody>
      </p:sp>
      <p:sp>
        <p:nvSpPr>
          <p:cNvPr id="37900" name="Rectangle 26"/>
          <p:cNvSpPr>
            <a:spLocks noChangeArrowheads="1"/>
          </p:cNvSpPr>
          <p:nvPr/>
        </p:nvSpPr>
        <p:spPr bwMode="auto">
          <a:xfrm>
            <a:off x="3141662" y="4605174"/>
            <a:ext cx="6011863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ru-RU" sz="2000" b="1" dirty="0" smtClean="0">
                <a:latin typeface="Calibri" pitchFamily="34" charset="0"/>
              </a:rPr>
              <a:t>Содержит обобщение ключевой информации из планов отдельных закупок. 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ru-RU" sz="2000" b="1" dirty="0" smtClean="0">
                <a:latin typeface="Calibri" pitchFamily="34" charset="0"/>
              </a:rPr>
              <a:t>Содержит агрегированную информацию по всем планируемым закупкам ведомства, в том числе</a:t>
            </a:r>
            <a:r>
              <a:rPr lang="en-US" sz="2000" b="1" dirty="0" smtClean="0">
                <a:latin typeface="Calibri" pitchFamily="34" charset="0"/>
              </a:rPr>
              <a:t>:</a:t>
            </a:r>
            <a:r>
              <a:rPr lang="ru-RU" sz="2000" b="1" dirty="0" smtClean="0">
                <a:latin typeface="Calibri" pitchFamily="34" charset="0"/>
              </a:rPr>
              <a:t> предмет закупки, способ закупки, основные даты закупки и исполнения контракта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endParaRPr lang="ru-RU" sz="2000" b="1" dirty="0" smtClean="0">
              <a:latin typeface="Calibri" pitchFamily="34" charset="0"/>
            </a:endParaRPr>
          </a:p>
        </p:txBody>
      </p:sp>
      <p:sp>
        <p:nvSpPr>
          <p:cNvPr id="45071" name="Line 18"/>
          <p:cNvSpPr>
            <a:spLocks noChangeShapeType="1"/>
          </p:cNvSpPr>
          <p:nvPr/>
        </p:nvSpPr>
        <p:spPr bwMode="auto">
          <a:xfrm>
            <a:off x="-2016" y="4579541"/>
            <a:ext cx="9394825" cy="1587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692696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Предлагаемая система планирования госзаказа</a:t>
            </a:r>
          </a:p>
        </p:txBody>
      </p:sp>
      <p:sp>
        <p:nvSpPr>
          <p:cNvPr id="13" name="Стрелка вправо 16"/>
          <p:cNvSpPr>
            <a:spLocks noChangeArrowheads="1"/>
          </p:cNvSpPr>
          <p:nvPr/>
        </p:nvSpPr>
        <p:spPr bwMode="auto">
          <a:xfrm>
            <a:off x="2555875" y="2897634"/>
            <a:ext cx="585787" cy="387350"/>
          </a:xfrm>
          <a:prstGeom prst="rightArrow">
            <a:avLst>
              <a:gd name="adj1" fmla="val 50000"/>
              <a:gd name="adj2" fmla="val 63138"/>
            </a:avLst>
          </a:prstGeom>
          <a:solidFill>
            <a:srgbClr val="DCE6F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Скругленный прямоугольник 36"/>
          <p:cNvSpPr>
            <a:spLocks noChangeArrowheads="1"/>
          </p:cNvSpPr>
          <p:nvPr/>
        </p:nvSpPr>
        <p:spPr bwMode="auto">
          <a:xfrm>
            <a:off x="107950" y="2492896"/>
            <a:ext cx="2339975" cy="11509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План-график </a:t>
            </a:r>
            <a:r>
              <a:rPr lang="ru-RU" b="1" dirty="0"/>
              <a:t>отдельной закупки </a:t>
            </a:r>
          </a:p>
        </p:txBody>
      </p:sp>
      <p:sp>
        <p:nvSpPr>
          <p:cNvPr id="15" name="Rectangle 26"/>
          <p:cNvSpPr>
            <a:spLocks noChangeArrowheads="1"/>
          </p:cNvSpPr>
          <p:nvPr/>
        </p:nvSpPr>
        <p:spPr bwMode="auto">
          <a:xfrm>
            <a:off x="3203574" y="2211248"/>
            <a:ext cx="6011863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ru-RU" sz="2000" b="1" dirty="0">
                <a:latin typeface="Calibri" pitchFamily="34" charset="0"/>
              </a:rPr>
              <a:t>Подготавливается по каждой отдельной закупке.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ru-RU" sz="2000" b="1" dirty="0">
                <a:latin typeface="Calibri" pitchFamily="34" charset="0"/>
              </a:rPr>
              <a:t>Задачи</a:t>
            </a:r>
            <a:r>
              <a:rPr lang="en-US" sz="2000" b="1" dirty="0">
                <a:latin typeface="Calibri" pitchFamily="34" charset="0"/>
              </a:rPr>
              <a:t>: </a:t>
            </a:r>
            <a:r>
              <a:rPr lang="ru-RU" sz="2000" b="1" dirty="0">
                <a:latin typeface="Calibri" pitchFamily="34" charset="0"/>
              </a:rPr>
              <a:t>спланировать размещение закупки, наметить основные этапы ее исполнения, </a:t>
            </a:r>
            <a:r>
              <a:rPr lang="ru-RU" sz="2000" b="1" dirty="0" smtClean="0">
                <a:latin typeface="Calibri" pitchFamily="34" charset="0"/>
              </a:rPr>
              <a:t>представить в публичном пространстве обоснование значимых решений</a:t>
            </a:r>
            <a:r>
              <a:rPr lang="ru-RU" sz="2000" b="1" dirty="0">
                <a:latin typeface="Calibri" pitchFamily="34" charset="0"/>
              </a:rPr>
              <a:t>, принятых </a:t>
            </a:r>
            <a:r>
              <a:rPr lang="ru-RU" sz="2000" b="1" dirty="0" smtClean="0">
                <a:latin typeface="Calibri" pitchFamily="34" charset="0"/>
              </a:rPr>
              <a:t>в отношении каждой конкретной государственной </a:t>
            </a:r>
            <a:r>
              <a:rPr lang="ru-RU" sz="2000" b="1" dirty="0">
                <a:latin typeface="Calibri" pitchFamily="34" charset="0"/>
              </a:rPr>
              <a:t>закупки </a:t>
            </a:r>
            <a:r>
              <a:rPr lang="ru-RU" sz="2000" b="1" dirty="0" smtClean="0">
                <a:latin typeface="Calibri" pitchFamily="34" charset="0"/>
              </a:rPr>
              <a:t>(обоснование цены, типа </a:t>
            </a:r>
            <a:r>
              <a:rPr lang="ru-RU" sz="2000" b="1" dirty="0">
                <a:latin typeface="Calibri" pitchFamily="34" charset="0"/>
              </a:rPr>
              <a:t>контракта, </a:t>
            </a:r>
            <a:r>
              <a:rPr lang="ru-RU" sz="2000" b="1" dirty="0" smtClean="0">
                <a:latin typeface="Calibri" pitchFamily="34" charset="0"/>
              </a:rPr>
              <a:t>сроков </a:t>
            </a:r>
            <a:r>
              <a:rPr lang="ru-RU" sz="2000" b="1" dirty="0">
                <a:latin typeface="Calibri" pitchFamily="34" charset="0"/>
              </a:rPr>
              <a:t>и </a:t>
            </a:r>
            <a:r>
              <a:rPr lang="ru-RU" sz="2000" b="1" dirty="0" smtClean="0">
                <a:latin typeface="Calibri" pitchFamily="34" charset="0"/>
              </a:rPr>
              <a:t>содержания </a:t>
            </a:r>
            <a:r>
              <a:rPr lang="ru-RU" sz="2000" b="1" dirty="0">
                <a:latin typeface="Calibri" pitchFamily="34" charset="0"/>
              </a:rPr>
              <a:t>контракта и </a:t>
            </a:r>
            <a:r>
              <a:rPr lang="ru-RU" sz="2000" b="1" dirty="0" smtClean="0">
                <a:latin typeface="Calibri" pitchFamily="34" charset="0"/>
              </a:rPr>
              <a:t>т.д. 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69850" y="2132856"/>
            <a:ext cx="9394825" cy="1587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107504" y="1516063"/>
            <a:ext cx="314325" cy="369887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07950" y="3273947"/>
            <a:ext cx="314325" cy="369887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88729" y="5650211"/>
            <a:ext cx="314325" cy="369887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6998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/>
          <a:p>
            <a:pPr eaLnBrk="1" hangingPunct="1"/>
            <a:r>
              <a:rPr lang="ru-RU" sz="2400" b="1" dirty="0" smtClean="0"/>
              <a:t>Формирование Реестра государственных потребностей (нужд) (</a:t>
            </a:r>
            <a:r>
              <a:rPr lang="ru-RU" sz="2400" b="1" i="1" dirty="0" smtClean="0"/>
              <a:t>пример</a:t>
            </a:r>
            <a:r>
              <a:rPr lang="ru-RU" sz="2400" b="1" dirty="0" smtClean="0"/>
              <a:t>)</a:t>
            </a:r>
          </a:p>
        </p:txBody>
      </p:sp>
      <p:graphicFrame>
        <p:nvGraphicFramePr>
          <p:cNvPr id="4688" name="Group 59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9772923"/>
              </p:ext>
            </p:extLst>
          </p:nvPr>
        </p:nvGraphicFramePr>
        <p:xfrm>
          <a:off x="0" y="836712"/>
          <a:ext cx="9143999" cy="5875399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tableStyleId>{B301B821-A1FF-4177-AEE7-76D212191A09}</a:tableStyleId>
              </a:tblPr>
              <a:tblGrid>
                <a:gridCol w="2051719"/>
                <a:gridCol w="1296145"/>
                <a:gridCol w="720079"/>
                <a:gridCol w="1101852"/>
                <a:gridCol w="1032557"/>
                <a:gridCol w="1105951"/>
                <a:gridCol w="648072"/>
                <a:gridCol w="1187624"/>
              </a:tblGrid>
              <a:tr h="6918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 закупаемой продукции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Объем </a:t>
                      </a:r>
                      <a:r>
                        <a:rPr kumimoji="0" lang="ru-RU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гос.услуг</a:t>
                      </a: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(работ, мероприятий )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Код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ТНВЭД</a:t>
                      </a: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/ </a:t>
                      </a: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ОКВЭД</a:t>
                      </a: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Код расходного обязательства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Объем закупаемой продукции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Качественные показатели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Расчетная цена </a:t>
                      </a: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???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Итого расходов на закупку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Госпрограмма 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ФЦП</a:t>
                      </a:r>
                      <a:endParaRPr kumimoji="0" lang="ru-RU" sz="1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Продукция 1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Продукция 2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…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</a:t>
                      </a:r>
                      <a:r>
                        <a:rPr kumimoji="0" lang="ru-RU" sz="1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Госуслуга</a:t>
                      </a:r>
                      <a:endParaRPr kumimoji="0" lang="ru-RU" sz="1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Продукция 1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Продукция 2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…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Госпрограмма 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…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Внебюджетная деятельность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Услуги (работы)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Продукция  1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Х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Продукция 2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Х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…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CC6699-8190-4A65-8DC4-EA6BD71CB0B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1052513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Реестр государственных потребностей (нужд)</a:t>
            </a:r>
            <a:endParaRPr lang="ru-RU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388" y="1125538"/>
            <a:ext cx="8677275" cy="43386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РГП формируется на очередной год и плановый период</a:t>
            </a:r>
          </a:p>
          <a:p>
            <a:pPr lvl="2" indent="-284163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ru-RU" sz="1400" dirty="0">
                <a:latin typeface="+mn-lt"/>
              </a:rPr>
              <a:t>В пределах предусмотренных в РРО (проект РГП) и бюджетной росписи (уточнение РГП) объема средств </a:t>
            </a:r>
          </a:p>
          <a:p>
            <a:pPr lvl="2" indent="-284163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ru-RU" sz="1400" dirty="0">
                <a:latin typeface="+mn-lt"/>
              </a:rPr>
              <a:t>В переделах сумм расходов на мероприятия ГП ( утвержденных ФЦП, ВЦП при подготовке проекта РГП) и бюджетной росписи (уточнение РГП)</a:t>
            </a:r>
          </a:p>
          <a:p>
            <a:pPr lvl="2" indent="-284163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ru-RU" sz="1400" dirty="0">
                <a:latin typeface="+mn-lt"/>
              </a:rPr>
              <a:t>В пределах нормативных затрат на оказание </a:t>
            </a:r>
            <a:r>
              <a:rPr lang="ru-RU" sz="1400" dirty="0" err="1">
                <a:latin typeface="+mn-lt"/>
              </a:rPr>
              <a:t>госуслуг</a:t>
            </a:r>
            <a:r>
              <a:rPr lang="ru-RU" sz="1400" dirty="0">
                <a:latin typeface="+mn-lt"/>
              </a:rPr>
              <a:t> (выполнение </a:t>
            </a:r>
            <a:r>
              <a:rPr lang="ru-RU" sz="1400" dirty="0" err="1">
                <a:latin typeface="+mn-lt"/>
              </a:rPr>
              <a:t>госфункций</a:t>
            </a:r>
            <a:r>
              <a:rPr lang="ru-RU" sz="1400" dirty="0">
                <a:latin typeface="+mn-lt"/>
              </a:rPr>
              <a:t>)</a:t>
            </a:r>
          </a:p>
          <a:p>
            <a:pPr lvl="2" indent="-284163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ru-RU" sz="1400" dirty="0">
                <a:latin typeface="+mn-lt"/>
              </a:rPr>
              <a:t>С учетом данных о закупках в отчетном периоде</a:t>
            </a:r>
          </a:p>
          <a:p>
            <a:pPr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РГП  содержит: </a:t>
            </a:r>
          </a:p>
          <a:p>
            <a:pPr marL="893763" lvl="2" indent="-263525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ru-RU" sz="1400" dirty="0">
                <a:latin typeface="+mn-lt"/>
              </a:rPr>
              <a:t>отчетные данные за предыдущий и текущий год</a:t>
            </a:r>
          </a:p>
          <a:p>
            <a:pPr marL="896938" lvl="1" indent="-2667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ru-RU" sz="1400" dirty="0">
                <a:latin typeface="+mn-lt"/>
              </a:rPr>
              <a:t>информацию о закупках БУ и АУ за счет внебюджетных средств </a:t>
            </a:r>
          </a:p>
          <a:p>
            <a:pPr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</a:rPr>
              <a:t>Проект РГП (до утверждения ФЗ о бюджете), уточненный РГП (после подготовки бюджетной росписи) ведется </a:t>
            </a:r>
            <a:r>
              <a:rPr lang="ru-RU" sz="1600" b="1" dirty="0">
                <a:latin typeface="+mn-lt"/>
              </a:rPr>
              <a:t>в электронном виде</a:t>
            </a:r>
            <a:r>
              <a:rPr lang="ru-RU" sz="1600" dirty="0">
                <a:latin typeface="+mn-lt"/>
              </a:rPr>
              <a:t> (с возможностью осуществления разных выборок).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Содержание Плана-графика отдельной закупки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512" y="908720"/>
            <a:ext cx="8785225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2000" b="1" dirty="0" smtClean="0"/>
              <a:t>А. Общие сведения о закупке, ее цель, обоснование ключевых решений в отношении закупки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Краткая характеристика программы, в рамках которой проводится закупка.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Обоснование необходимости закупки (</a:t>
            </a:r>
            <a:r>
              <a:rPr lang="en-US" sz="2000" dirty="0" smtClean="0"/>
              <a:t>make/buy analysis</a:t>
            </a:r>
            <a:r>
              <a:rPr lang="ru-RU" sz="2000" dirty="0" smtClean="0"/>
              <a:t>).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Обоснование цены закупки, сведения о стоимости жизненного цикла приобретаемого т</a:t>
            </a:r>
            <a:r>
              <a:rPr lang="en-US" sz="2000" dirty="0" smtClean="0"/>
              <a:t>/</a:t>
            </a:r>
            <a:r>
              <a:rPr lang="ru-RU" sz="2000" dirty="0" smtClean="0"/>
              <a:t>р</a:t>
            </a:r>
            <a:r>
              <a:rPr lang="en-US" sz="2000" dirty="0" smtClean="0"/>
              <a:t>/y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/>
              <a:t>Обоснование иных параметров государственного контракта , его </a:t>
            </a:r>
            <a:r>
              <a:rPr lang="ru-RU" sz="2000" dirty="0" smtClean="0"/>
              <a:t>иных существенных </a:t>
            </a:r>
            <a:r>
              <a:rPr lang="ru-RU" sz="2000" dirty="0"/>
              <a:t>условий.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Риски и способы реагирования на них.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Направления использования предмета закупки, сведения о потенциальных последующих контрактах и обязательных последующих контрактах. 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Сведения об оптимизации текущей закупки в сравнении с ранее проводимыми закупками.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ru-RU" sz="2000" b="1" dirty="0"/>
              <a:t>Б. План действий по закупке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Ключевые вехи процесса закупки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Структура управления исполнением контракта, с обязательным указанием ответственного за контракт.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Выбранные процедуры приемки результатов государственного контракта.</a:t>
            </a:r>
            <a:endParaRPr lang="en-US" sz="2000" dirty="0" smtClean="0"/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endParaRPr lang="ru-RU" sz="2000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9511" y="5733256"/>
            <a:ext cx="87852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Формирование плана-графика закупки в соответствие с требованиями, а также публичное раскрытие плана-графика отдельной закупки - обязательное </a:t>
            </a:r>
            <a:r>
              <a:rPr lang="ru-RU" b="1" dirty="0">
                <a:solidFill>
                  <a:srgbClr val="C00000"/>
                </a:solidFill>
              </a:rPr>
              <a:t>условие для размещения заказа </a:t>
            </a:r>
          </a:p>
        </p:txBody>
      </p:sp>
    </p:spTree>
    <p:extLst>
      <p:ext uri="{BB962C8B-B14F-4D97-AF65-F5344CB8AC3E}">
        <p14:creationId xmlns:p14="http://schemas.microsoft.com/office/powerpoint/2010/main" val="132066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229600" cy="3456607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AutoNum type="arabicPeriod"/>
            </a:pPr>
            <a:r>
              <a:rPr lang="ru-RU" sz="1800" dirty="0" smtClean="0"/>
              <a:t>Наименование закупки (предмет закупки)</a:t>
            </a:r>
          </a:p>
          <a:p>
            <a:pPr marL="457200" indent="-457200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AutoNum type="arabicPeriod"/>
            </a:pPr>
            <a:r>
              <a:rPr lang="ru-RU" sz="1800" dirty="0" smtClean="0"/>
              <a:t>Код закупки (контракта)</a:t>
            </a:r>
          </a:p>
          <a:p>
            <a:pPr marL="457200" indent="-457200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AutoNum type="arabicPeriod"/>
            </a:pPr>
            <a:r>
              <a:rPr lang="ru-RU" sz="1800" dirty="0" smtClean="0"/>
              <a:t>РО и КБК, в рамках которых осуществляется закупка </a:t>
            </a:r>
          </a:p>
          <a:p>
            <a:pPr marL="457200" indent="-457200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AutoNum type="arabicPeriod"/>
            </a:pPr>
            <a:r>
              <a:rPr lang="ru-RU" sz="1800" dirty="0" smtClean="0"/>
              <a:t>Описание результата закупки: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dirty="0" smtClean="0"/>
              <a:t>Объем закупки 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dirty="0" smtClean="0"/>
              <a:t>Качественные характеристики продукции</a:t>
            </a:r>
          </a:p>
          <a:p>
            <a:pPr marL="457200" indent="-457200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AutoNum type="arabicPeriod"/>
            </a:pPr>
            <a:r>
              <a:rPr lang="ru-RU" sz="1800" dirty="0" smtClean="0"/>
              <a:t>Способ размещения заказа</a:t>
            </a:r>
          </a:p>
          <a:p>
            <a:pPr marL="457200" indent="-457200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AutoNum type="arabicPeriod"/>
            </a:pPr>
            <a:r>
              <a:rPr lang="ru-RU" sz="1800" dirty="0" smtClean="0"/>
              <a:t>Предполагаемая дата утверждения закупочной  документации</a:t>
            </a:r>
          </a:p>
          <a:p>
            <a:pPr marL="457200" indent="-457200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AutoNum type="arabicPeriod"/>
            </a:pPr>
            <a:r>
              <a:rPr lang="ru-RU" sz="1800" dirty="0" smtClean="0"/>
              <a:t>Предполагаемая дата проведения закупки</a:t>
            </a:r>
            <a:endParaRPr lang="en-US" sz="1800" dirty="0" smtClean="0"/>
          </a:p>
          <a:p>
            <a:pPr marL="457200" indent="-457200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AutoNum type="arabicPeriod"/>
            </a:pPr>
            <a:r>
              <a:rPr lang="ru-RU" sz="1800" dirty="0" smtClean="0"/>
              <a:t>Дата подписания контракта</a:t>
            </a:r>
          </a:p>
          <a:p>
            <a:pPr marL="457200" indent="-457200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AutoNum type="arabicPeriod"/>
            </a:pPr>
            <a:r>
              <a:rPr lang="ru-RU" sz="1800" dirty="0" smtClean="0"/>
              <a:t>Конечный срок поставки и сроки поставки по этапам </a:t>
            </a:r>
          </a:p>
          <a:p>
            <a:pPr marL="457200" indent="-457200" eaLnBrk="1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Calibri" pitchFamily="34" charset="0"/>
              <a:buAutoNum type="arabicPeriod"/>
            </a:pPr>
            <a:r>
              <a:rPr lang="ru-RU" sz="1800" dirty="0" smtClean="0"/>
              <a:t>Ответственный сотрудник за контракт со стороны </a:t>
            </a:r>
            <a:r>
              <a:rPr lang="ru-RU" sz="1800" dirty="0" err="1" smtClean="0"/>
              <a:t>госзаказчика</a:t>
            </a:r>
            <a:r>
              <a:rPr lang="ru-RU" sz="1800" dirty="0" smtClean="0"/>
              <a:t> (контакты)</a:t>
            </a:r>
          </a:p>
        </p:txBody>
      </p:sp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pPr eaLnBrk="1" hangingPunct="1"/>
            <a:r>
              <a:rPr lang="ru-RU" sz="3200" dirty="0" smtClean="0"/>
              <a:t>Содержание плана-графика размещения заказа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План-график размещения заказа ГРБС </a:t>
            </a:r>
            <a:r>
              <a:rPr lang="en-US" sz="2800" b="1" dirty="0" smtClean="0"/>
              <a:t>/ </a:t>
            </a:r>
            <a:r>
              <a:rPr lang="ru-RU" sz="2800" b="1" dirty="0" err="1" smtClean="0"/>
              <a:t>госзаказчика</a:t>
            </a:r>
            <a:endParaRPr lang="ru-RU" sz="2800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08720"/>
            <a:ext cx="8785225" cy="5543550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2000" b="1" dirty="0" smtClean="0"/>
              <a:t>Порядок утверждения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Утверждается </a:t>
            </a:r>
            <a:r>
              <a:rPr lang="ru-RU" sz="2000" dirty="0" err="1" smtClean="0"/>
              <a:t>Госзаказчиком</a:t>
            </a:r>
            <a:endParaRPr lang="ru-RU" sz="2000" dirty="0" smtClean="0"/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ГРБС может формировать сводный план график (если предусмотрены централизованные закупки)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Проект формируется одновременно с РГП в пределах средств на удовлетворение ГП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Утверждается после уточнения РГП Заказчика 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Содержит информацию в разрезе планируемых </a:t>
            </a:r>
            <a:r>
              <a:rPr lang="ru-RU" sz="2000" dirty="0" err="1" smtClean="0"/>
              <a:t>госконтрактов</a:t>
            </a:r>
            <a:r>
              <a:rPr lang="ru-RU" sz="2000" dirty="0" smtClean="0"/>
              <a:t> (может объединять несколько видов продукции из  РГП)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Основание для рационального планирования и доведения бюджетных ассигнований и ЛБО</a:t>
            </a:r>
            <a:endParaRPr lang="en-US" sz="2000" dirty="0" smtClean="0"/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2000" b="1" dirty="0" smtClean="0"/>
              <a:t>Изменения 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Существенные изменения проводятся по особой процедуре с публичным обоснованием 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Корректируется в течение года в зависимости от условий финансирования 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Включение закупки в план - обязательное условие для размещения заказа 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 smtClean="0"/>
              <a:t>Внесение изменений в РГП - основание для внесения изменений в план-график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2000" b="1" dirty="0" smtClean="0"/>
              <a:t>Обязательность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2000" dirty="0"/>
              <a:t>Разрешается размещать заказ на т</a:t>
            </a:r>
            <a:r>
              <a:rPr lang="en-US" sz="2000" dirty="0"/>
              <a:t>/</a:t>
            </a:r>
            <a:r>
              <a:rPr lang="ru-RU" sz="2000" dirty="0"/>
              <a:t>р</a:t>
            </a:r>
            <a:r>
              <a:rPr lang="en-US" sz="2000" dirty="0"/>
              <a:t>/</a:t>
            </a:r>
            <a:r>
              <a:rPr lang="ru-RU" sz="2000" dirty="0"/>
              <a:t>у, внесенные в План-график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endParaRPr lang="ru-RU" sz="2000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-36511" y="1556792"/>
            <a:ext cx="1542950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lt1"/>
                </a:solidFill>
              </a:rPr>
              <a:t>Проект Реестра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/>
              <a:t>г</a:t>
            </a:r>
            <a:r>
              <a:rPr lang="ru-RU" sz="1600" b="1" dirty="0" smtClean="0">
                <a:solidFill>
                  <a:schemeClr val="lt1"/>
                </a:solidFill>
              </a:rPr>
              <a:t>осударственных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lt1"/>
                </a:solidFill>
              </a:rPr>
              <a:t>потребностей</a:t>
            </a:r>
            <a:endParaRPr lang="ru-RU" sz="1600" b="1" dirty="0">
              <a:solidFill>
                <a:schemeClr val="lt1"/>
              </a:solidFill>
            </a:endParaRPr>
          </a:p>
        </p:txBody>
      </p:sp>
      <p:sp>
        <p:nvSpPr>
          <p:cNvPr id="256004" name="Rectangle 4"/>
          <p:cNvSpPr>
            <a:spLocks noChangeArrowheads="1"/>
          </p:cNvSpPr>
          <p:nvPr/>
        </p:nvSpPr>
        <p:spPr bwMode="auto">
          <a:xfrm>
            <a:off x="3563888" y="2708920"/>
            <a:ext cx="1701552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lt1"/>
                </a:solidFill>
              </a:rPr>
              <a:t>Первоначальные </a:t>
            </a:r>
            <a:endParaRPr lang="ru-RU" sz="1600" b="1" dirty="0">
              <a:solidFill>
                <a:schemeClr val="lt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/>
              <a:t>п</a:t>
            </a:r>
            <a:r>
              <a:rPr lang="ru-RU" sz="1600" b="1" dirty="0" smtClean="0">
                <a:solidFill>
                  <a:schemeClr val="lt1"/>
                </a:solidFill>
              </a:rPr>
              <a:t>роекты планов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lt1"/>
                </a:solidFill>
              </a:rPr>
              <a:t>отдельных закупок</a:t>
            </a:r>
            <a:endParaRPr lang="ru-RU" sz="1600" b="1" dirty="0">
              <a:solidFill>
                <a:schemeClr val="lt1"/>
              </a:solidFill>
            </a:endParaRPr>
          </a:p>
        </p:txBody>
      </p:sp>
      <p:sp>
        <p:nvSpPr>
          <p:cNvPr id="256005" name="Rectangle 5"/>
          <p:cNvSpPr>
            <a:spLocks noChangeArrowheads="1"/>
          </p:cNvSpPr>
          <p:nvPr/>
        </p:nvSpPr>
        <p:spPr bwMode="auto">
          <a:xfrm>
            <a:off x="7110536" y="4196184"/>
            <a:ext cx="2286000" cy="889000"/>
          </a:xfrm>
          <a:prstGeom prst="rect">
            <a:avLst/>
          </a:prstGeom>
          <a:gradFill>
            <a:gsLst>
              <a:gs pos="100000">
                <a:schemeClr val="accent1"/>
              </a:gs>
              <a:gs pos="10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lt1"/>
                </a:solidFill>
                <a:latin typeface="+mn-lt"/>
              </a:rPr>
              <a:t>Утверждение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lt1"/>
                </a:solidFill>
                <a:latin typeface="+mn-lt"/>
              </a:rPr>
              <a:t>ассигнований ГРБС,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err="1" smtClean="0">
                <a:solidFill>
                  <a:schemeClr val="lt1"/>
                </a:solidFill>
                <a:latin typeface="+mn-lt"/>
              </a:rPr>
              <a:t>госзаданий</a:t>
            </a:r>
            <a:endParaRPr lang="ru-RU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56006" name="Rectangle 6"/>
          <p:cNvSpPr>
            <a:spLocks noChangeArrowheads="1"/>
          </p:cNvSpPr>
          <p:nvPr/>
        </p:nvSpPr>
        <p:spPr bwMode="auto">
          <a:xfrm>
            <a:off x="6732240" y="5728964"/>
            <a:ext cx="2394842" cy="101240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lt1"/>
                </a:solidFill>
                <a:latin typeface="+mn-lt"/>
              </a:rPr>
              <a:t>Утверждение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lt1"/>
                </a:solidFill>
                <a:latin typeface="+mn-lt"/>
              </a:rPr>
              <a:t>Реестра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lt1"/>
                </a:solidFill>
                <a:latin typeface="+mn-lt"/>
              </a:rPr>
              <a:t> государственных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lt1"/>
                </a:solidFill>
                <a:latin typeface="+mn-lt"/>
              </a:rPr>
              <a:t>потребностей </a:t>
            </a:r>
            <a:endParaRPr lang="ru-RU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56007" name="Rectangle 7"/>
          <p:cNvSpPr>
            <a:spLocks noChangeArrowheads="1"/>
          </p:cNvSpPr>
          <p:nvPr/>
        </p:nvSpPr>
        <p:spPr bwMode="auto">
          <a:xfrm>
            <a:off x="3893418" y="5898976"/>
            <a:ext cx="2190750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/>
              <a:t>Уточненные планы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/>
              <a:t>отдельных закупок</a:t>
            </a:r>
            <a:endParaRPr lang="ru-RU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56009" name="Oval 9"/>
          <p:cNvSpPr>
            <a:spLocks noChangeArrowheads="1"/>
          </p:cNvSpPr>
          <p:nvPr/>
        </p:nvSpPr>
        <p:spPr bwMode="auto">
          <a:xfrm>
            <a:off x="251520" y="412602"/>
            <a:ext cx="2509838" cy="708025"/>
          </a:xfrm>
          <a:prstGeom prst="ellipse">
            <a:avLst/>
          </a:prstGeom>
          <a:pattFill prst="pct60">
            <a:fgClr>
              <a:schemeClr val="accent3"/>
            </a:fgClr>
            <a:bgClr>
              <a:schemeClr val="bg1"/>
            </a:bgClr>
          </a:patt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Система 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ограничений ФКС</a:t>
            </a:r>
          </a:p>
        </p:txBody>
      </p:sp>
      <p:sp>
        <p:nvSpPr>
          <p:cNvPr id="256010" name="Oval 10"/>
          <p:cNvSpPr>
            <a:spLocks noChangeArrowheads="1"/>
          </p:cNvSpPr>
          <p:nvPr/>
        </p:nvSpPr>
        <p:spPr bwMode="auto">
          <a:xfrm>
            <a:off x="2836664" y="4330675"/>
            <a:ext cx="2311400" cy="733425"/>
          </a:xfrm>
          <a:prstGeom prst="ellipse">
            <a:avLst/>
          </a:prstGeom>
          <a:pattFill prst="pct60">
            <a:fgClr>
              <a:schemeClr val="accent3"/>
            </a:fgClr>
            <a:bgClr>
              <a:schemeClr val="bg1"/>
            </a:bgClr>
          </a:patt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Оптимизация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56011" name="AutoShape 11"/>
          <p:cNvSpPr>
            <a:spLocks/>
          </p:cNvSpPr>
          <p:nvPr/>
        </p:nvSpPr>
        <p:spPr bwMode="auto">
          <a:xfrm>
            <a:off x="2828131" y="412602"/>
            <a:ext cx="88900" cy="741362"/>
          </a:xfrm>
          <a:prstGeom prst="leftBrace">
            <a:avLst>
              <a:gd name="adj1" fmla="val 69494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012" name="Rectangle 12"/>
          <p:cNvSpPr>
            <a:spLocks noChangeArrowheads="1"/>
          </p:cNvSpPr>
          <p:nvPr/>
        </p:nvSpPr>
        <p:spPr bwMode="auto">
          <a:xfrm>
            <a:off x="3209957" y="412602"/>
            <a:ext cx="2554339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 typeface="+mj-lt"/>
              <a:buAutoNum type="arabicPeriod"/>
            </a:pPr>
            <a:r>
              <a:rPr lang="ru-RU" sz="1400" b="1" dirty="0" smtClean="0">
                <a:solidFill>
                  <a:srgbClr val="000000"/>
                </a:solidFill>
              </a:rPr>
              <a:t>Приоритетные Т</a:t>
            </a:r>
            <a:r>
              <a:rPr lang="en-US" sz="1400" b="1" dirty="0" smtClean="0">
                <a:solidFill>
                  <a:srgbClr val="000000"/>
                </a:solidFill>
              </a:rPr>
              <a:t>/</a:t>
            </a:r>
            <a:r>
              <a:rPr lang="ru-RU" sz="1400" b="1" dirty="0" smtClean="0">
                <a:solidFill>
                  <a:srgbClr val="000000"/>
                </a:solidFill>
              </a:rPr>
              <a:t>Р</a:t>
            </a:r>
            <a:r>
              <a:rPr lang="en-US" sz="1400" b="1" dirty="0" smtClean="0">
                <a:solidFill>
                  <a:srgbClr val="000000"/>
                </a:solidFill>
              </a:rPr>
              <a:t>/</a:t>
            </a:r>
            <a:r>
              <a:rPr lang="ru-RU" sz="1400" b="1" dirty="0" smtClean="0">
                <a:solidFill>
                  <a:srgbClr val="000000"/>
                </a:solidFill>
              </a:rPr>
              <a:t>У</a:t>
            </a:r>
            <a:endParaRPr lang="ru-RU" sz="1400" b="1" dirty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b="1" dirty="0">
                <a:solidFill>
                  <a:srgbClr val="000000"/>
                </a:solidFill>
              </a:rPr>
              <a:t>Н</a:t>
            </a:r>
            <a:r>
              <a:rPr lang="ru-RU" sz="1400" b="1" dirty="0" smtClean="0">
                <a:solidFill>
                  <a:srgbClr val="000000"/>
                </a:solidFill>
              </a:rPr>
              <a:t>ормы потребления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>
                <a:solidFill>
                  <a:srgbClr val="000000"/>
                </a:solidFill>
              </a:rPr>
              <a:t>Нормы </a:t>
            </a:r>
            <a:r>
              <a:rPr lang="ru-RU" sz="1400" b="1" dirty="0" err="1" smtClean="0">
                <a:solidFill>
                  <a:srgbClr val="000000"/>
                </a:solidFill>
              </a:rPr>
              <a:t>положенности</a:t>
            </a:r>
            <a:endParaRPr lang="ru-RU" sz="1400" b="1" dirty="0" smtClean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>
                <a:solidFill>
                  <a:srgbClr val="000000"/>
                </a:solidFill>
              </a:rPr>
              <a:t>Объемы услуг</a:t>
            </a:r>
            <a:endParaRPr lang="ru-RU" sz="1400" b="1" dirty="0">
              <a:solidFill>
                <a:srgbClr val="000000"/>
              </a:solidFill>
            </a:endParaRPr>
          </a:p>
        </p:txBody>
      </p:sp>
      <p:sp>
        <p:nvSpPr>
          <p:cNvPr id="256013" name="Rectangle 13"/>
          <p:cNvSpPr>
            <a:spLocks noChangeArrowheads="1"/>
          </p:cNvSpPr>
          <p:nvPr/>
        </p:nvSpPr>
        <p:spPr bwMode="auto">
          <a:xfrm>
            <a:off x="107504" y="4314800"/>
            <a:ext cx="19589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>
              <a:buFont typeface="+mj-lt"/>
              <a:buAutoNum type="arabicPeriod"/>
            </a:pPr>
            <a:r>
              <a:rPr lang="ru-RU" sz="1400" b="1" dirty="0" smtClean="0">
                <a:solidFill>
                  <a:srgbClr val="000000"/>
                </a:solidFill>
              </a:rPr>
              <a:t>Укрупнение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>
                <a:solidFill>
                  <a:srgbClr val="000000"/>
                </a:solidFill>
              </a:rPr>
              <a:t>Централизация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>
                <a:solidFill>
                  <a:srgbClr val="000000"/>
                </a:solidFill>
              </a:rPr>
              <a:t>Сопоставление цен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>
                <a:solidFill>
                  <a:srgbClr val="000000"/>
                </a:solidFill>
              </a:rPr>
              <a:t>Сопоставление объемов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 smtClean="0">
                <a:solidFill>
                  <a:srgbClr val="000000"/>
                </a:solidFill>
              </a:rPr>
              <a:t>услуг и объемов Т</a:t>
            </a:r>
            <a:r>
              <a:rPr lang="en-US" sz="1400" b="1" dirty="0" smtClean="0">
                <a:solidFill>
                  <a:srgbClr val="000000"/>
                </a:solidFill>
              </a:rPr>
              <a:t>/</a:t>
            </a:r>
            <a:r>
              <a:rPr lang="ru-RU" sz="1400" b="1" dirty="0" smtClean="0">
                <a:solidFill>
                  <a:srgbClr val="000000"/>
                </a:solidFill>
              </a:rPr>
              <a:t>Р</a:t>
            </a:r>
            <a:r>
              <a:rPr lang="en-US" sz="1400" b="1" dirty="0" smtClean="0">
                <a:solidFill>
                  <a:srgbClr val="000000"/>
                </a:solidFill>
              </a:rPr>
              <a:t>/</a:t>
            </a:r>
            <a:r>
              <a:rPr lang="ru-RU" sz="1400" b="1" dirty="0" smtClean="0">
                <a:solidFill>
                  <a:srgbClr val="000000"/>
                </a:solidFill>
              </a:rPr>
              <a:t>У </a:t>
            </a:r>
            <a:endParaRPr lang="ru-RU" sz="1400" b="1" dirty="0">
              <a:solidFill>
                <a:srgbClr val="000000"/>
              </a:solidFill>
            </a:endParaRPr>
          </a:p>
        </p:txBody>
      </p:sp>
      <p:sp>
        <p:nvSpPr>
          <p:cNvPr id="256014" name="AutoShape 14"/>
          <p:cNvSpPr>
            <a:spLocks/>
          </p:cNvSpPr>
          <p:nvPr/>
        </p:nvSpPr>
        <p:spPr bwMode="auto">
          <a:xfrm flipH="1">
            <a:off x="2754908" y="4370362"/>
            <a:ext cx="88900" cy="741363"/>
          </a:xfrm>
          <a:prstGeom prst="leftBrace">
            <a:avLst>
              <a:gd name="adj1" fmla="val 69494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021" name="Line 21"/>
          <p:cNvSpPr>
            <a:spLocks noChangeShapeType="1"/>
          </p:cNvSpPr>
          <p:nvPr/>
        </p:nvSpPr>
        <p:spPr bwMode="auto">
          <a:xfrm flipH="1">
            <a:off x="1188170" y="1120064"/>
            <a:ext cx="636537" cy="453461"/>
          </a:xfrm>
          <a:prstGeom prst="line">
            <a:avLst/>
          </a:prstGeom>
          <a:noFill/>
          <a:ln w="19050">
            <a:solidFill>
              <a:srgbClr val="000000"/>
            </a:solidFill>
            <a:prstDash val="lgDash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22" name="Line 22"/>
          <p:cNvSpPr>
            <a:spLocks noChangeShapeType="1"/>
          </p:cNvSpPr>
          <p:nvPr/>
        </p:nvSpPr>
        <p:spPr bwMode="auto">
          <a:xfrm flipH="1">
            <a:off x="3425982" y="5079951"/>
            <a:ext cx="137906" cy="1244073"/>
          </a:xfrm>
          <a:prstGeom prst="line">
            <a:avLst/>
          </a:prstGeom>
          <a:noFill/>
          <a:ln w="19050">
            <a:solidFill>
              <a:srgbClr val="000000"/>
            </a:solidFill>
            <a:prstDash val="lgDash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43408"/>
            <a:ext cx="9144000" cy="765175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Жизненный цикл документов планирования государственного заказа</a:t>
            </a:r>
          </a:p>
        </p:txBody>
      </p:sp>
      <p:sp>
        <p:nvSpPr>
          <p:cNvPr id="25" name="Oval 9"/>
          <p:cNvSpPr>
            <a:spLocks noChangeArrowheads="1"/>
          </p:cNvSpPr>
          <p:nvPr/>
        </p:nvSpPr>
        <p:spPr bwMode="auto">
          <a:xfrm>
            <a:off x="6998618" y="1346794"/>
            <a:ext cx="2509838" cy="708025"/>
          </a:xfrm>
          <a:prstGeom prst="ellipse">
            <a:avLst/>
          </a:prstGeom>
          <a:pattFill prst="pct75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Система 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бюджетных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ограничений 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8" name="Line 21"/>
          <p:cNvSpPr>
            <a:spLocks noChangeShapeType="1"/>
          </p:cNvSpPr>
          <p:nvPr/>
        </p:nvSpPr>
        <p:spPr bwMode="auto">
          <a:xfrm>
            <a:off x="8316416" y="2054819"/>
            <a:ext cx="360040" cy="2141365"/>
          </a:xfrm>
          <a:prstGeom prst="line">
            <a:avLst/>
          </a:prstGeom>
          <a:noFill/>
          <a:ln w="19050">
            <a:solidFill>
              <a:srgbClr val="000000"/>
            </a:solidFill>
            <a:prstDash val="lgDash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29" name="AutoShape 46"/>
          <p:cNvCxnSpPr>
            <a:cxnSpLocks noChangeShapeType="1"/>
            <a:stCxn id="76" idx="3"/>
            <a:endCxn id="256004" idx="1"/>
          </p:cNvCxnSpPr>
          <p:nvPr/>
        </p:nvCxnSpPr>
        <p:spPr bwMode="auto">
          <a:xfrm>
            <a:off x="3209958" y="2410338"/>
            <a:ext cx="353930" cy="755782"/>
          </a:xfrm>
          <a:prstGeom prst="bentConnector3">
            <a:avLst>
              <a:gd name="adj1" fmla="val 50000"/>
            </a:avLst>
          </a:prstGeom>
          <a:noFill/>
          <a:ln w="349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" name="AutoShape 46"/>
          <p:cNvCxnSpPr>
            <a:cxnSpLocks noChangeShapeType="1"/>
            <a:stCxn id="43" idx="3"/>
            <a:endCxn id="256005" idx="0"/>
          </p:cNvCxnSpPr>
          <p:nvPr/>
        </p:nvCxnSpPr>
        <p:spPr bwMode="auto">
          <a:xfrm>
            <a:off x="7380312" y="3598168"/>
            <a:ext cx="873224" cy="598016"/>
          </a:xfrm>
          <a:prstGeom prst="bentConnector2">
            <a:avLst/>
          </a:prstGeom>
          <a:noFill/>
          <a:ln w="349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" name="AutoShape 46"/>
          <p:cNvCxnSpPr>
            <a:cxnSpLocks noChangeShapeType="1"/>
            <a:stCxn id="256005" idx="2"/>
            <a:endCxn id="256006" idx="0"/>
          </p:cNvCxnSpPr>
          <p:nvPr/>
        </p:nvCxnSpPr>
        <p:spPr bwMode="auto">
          <a:xfrm rot="5400000">
            <a:off x="7769709" y="5245137"/>
            <a:ext cx="643780" cy="323875"/>
          </a:xfrm>
          <a:prstGeom prst="bentConnector3">
            <a:avLst>
              <a:gd name="adj1" fmla="val 50000"/>
            </a:avLst>
          </a:prstGeom>
          <a:noFill/>
          <a:ln w="349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8" name="AutoShape 46"/>
          <p:cNvCxnSpPr>
            <a:cxnSpLocks noChangeShapeType="1"/>
            <a:stCxn id="256006" idx="1"/>
            <a:endCxn id="256007" idx="3"/>
          </p:cNvCxnSpPr>
          <p:nvPr/>
        </p:nvCxnSpPr>
        <p:spPr bwMode="auto">
          <a:xfrm rot="10800000" flipV="1">
            <a:off x="6084168" y="6235166"/>
            <a:ext cx="648072" cy="121010"/>
          </a:xfrm>
          <a:prstGeom prst="bentConnector3">
            <a:avLst>
              <a:gd name="adj1" fmla="val 50000"/>
            </a:avLst>
          </a:prstGeom>
          <a:noFill/>
          <a:ln w="349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5526360" y="3140968"/>
            <a:ext cx="1853952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lt1"/>
                </a:solidFill>
              </a:rPr>
              <a:t>Первоначальный </a:t>
            </a:r>
            <a:endParaRPr lang="ru-RU" sz="1400" b="1" dirty="0">
              <a:solidFill>
                <a:schemeClr val="lt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/>
              <a:t>п</a:t>
            </a:r>
            <a:r>
              <a:rPr lang="ru-RU" sz="1400" b="1" dirty="0" smtClean="0">
                <a:solidFill>
                  <a:schemeClr val="lt1"/>
                </a:solidFill>
              </a:rPr>
              <a:t>роект плана –графика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lt1"/>
                </a:solidFill>
              </a:rPr>
              <a:t>размещения по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lt1"/>
                </a:solidFill>
              </a:rPr>
              <a:t> органу власти</a:t>
            </a:r>
            <a:endParaRPr lang="ru-RU" sz="1400" b="1" dirty="0">
              <a:solidFill>
                <a:schemeClr val="lt1"/>
              </a:solidFill>
            </a:endParaRPr>
          </a:p>
        </p:txBody>
      </p:sp>
      <p:cxnSp>
        <p:nvCxnSpPr>
          <p:cNvPr id="47" name="AutoShape 46"/>
          <p:cNvCxnSpPr>
            <a:cxnSpLocks noChangeShapeType="1"/>
            <a:stCxn id="256004" idx="3"/>
            <a:endCxn id="43" idx="1"/>
          </p:cNvCxnSpPr>
          <p:nvPr/>
        </p:nvCxnSpPr>
        <p:spPr bwMode="auto">
          <a:xfrm>
            <a:off x="5265440" y="3166120"/>
            <a:ext cx="260920" cy="432048"/>
          </a:xfrm>
          <a:prstGeom prst="bentConnector3">
            <a:avLst>
              <a:gd name="adj1" fmla="val 50000"/>
            </a:avLst>
          </a:prstGeom>
          <a:noFill/>
          <a:ln w="349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3" name="Rectangle 7"/>
          <p:cNvSpPr>
            <a:spLocks noChangeArrowheads="1"/>
          </p:cNvSpPr>
          <p:nvPr/>
        </p:nvSpPr>
        <p:spPr bwMode="auto">
          <a:xfrm>
            <a:off x="1067392" y="5970983"/>
            <a:ext cx="2208464" cy="91440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/>
              <a:t>Уточненный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/>
              <a:t>план-график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/>
              <a:t>размещения заказа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/>
              <a:t>по органу власти</a:t>
            </a:r>
          </a:p>
        </p:txBody>
      </p:sp>
      <p:cxnSp>
        <p:nvCxnSpPr>
          <p:cNvPr id="64" name="AutoShape 46"/>
          <p:cNvCxnSpPr>
            <a:cxnSpLocks noChangeShapeType="1"/>
            <a:stCxn id="256007" idx="1"/>
          </p:cNvCxnSpPr>
          <p:nvPr/>
        </p:nvCxnSpPr>
        <p:spPr bwMode="auto">
          <a:xfrm rot="10800000" flipV="1">
            <a:off x="3246578" y="6356176"/>
            <a:ext cx="646841" cy="152400"/>
          </a:xfrm>
          <a:prstGeom prst="bentConnector3">
            <a:avLst>
              <a:gd name="adj1" fmla="val 50000"/>
            </a:avLst>
          </a:prstGeom>
          <a:noFill/>
          <a:ln w="349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76" name="Rectangle 5"/>
          <p:cNvSpPr>
            <a:spLocks noChangeArrowheads="1"/>
          </p:cNvSpPr>
          <p:nvPr/>
        </p:nvSpPr>
        <p:spPr bwMode="auto">
          <a:xfrm>
            <a:off x="1763688" y="1965838"/>
            <a:ext cx="1446270" cy="889000"/>
          </a:xfrm>
          <a:prstGeom prst="rect">
            <a:avLst/>
          </a:prstGeom>
          <a:gradFill>
            <a:gsLst>
              <a:gs pos="100000">
                <a:schemeClr val="accent1"/>
              </a:gs>
              <a:gs pos="10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lt1"/>
                </a:solidFill>
                <a:latin typeface="+mn-lt"/>
              </a:rPr>
              <a:t>Формирование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lt1"/>
                </a:solidFill>
                <a:latin typeface="+mn-lt"/>
              </a:rPr>
              <a:t>РРО</a:t>
            </a:r>
            <a:endParaRPr lang="ru-RU" sz="1600" b="1" dirty="0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80" name="AutoShape 46"/>
          <p:cNvCxnSpPr>
            <a:cxnSpLocks noChangeShapeType="1"/>
            <a:stCxn id="256003" idx="3"/>
            <a:endCxn id="76" idx="1"/>
          </p:cNvCxnSpPr>
          <p:nvPr/>
        </p:nvCxnSpPr>
        <p:spPr bwMode="auto">
          <a:xfrm>
            <a:off x="1506439" y="2013992"/>
            <a:ext cx="257249" cy="396346"/>
          </a:xfrm>
          <a:prstGeom prst="bentConnector3">
            <a:avLst>
              <a:gd name="adj1" fmla="val 50000"/>
            </a:avLst>
          </a:prstGeom>
          <a:noFill/>
          <a:ln w="349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83" name="Line 21"/>
          <p:cNvSpPr>
            <a:spLocks noChangeShapeType="1"/>
          </p:cNvSpPr>
          <p:nvPr/>
        </p:nvSpPr>
        <p:spPr bwMode="auto">
          <a:xfrm flipH="1">
            <a:off x="3209957" y="1700806"/>
            <a:ext cx="3788659" cy="432050"/>
          </a:xfrm>
          <a:prstGeom prst="line">
            <a:avLst/>
          </a:prstGeom>
          <a:noFill/>
          <a:ln w="19050">
            <a:solidFill>
              <a:srgbClr val="000000"/>
            </a:solidFill>
            <a:prstDash val="lgDash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-36511" y="2136191"/>
            <a:ext cx="242374" cy="215444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800" b="1" dirty="0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85" name="Text Box 5"/>
          <p:cNvSpPr txBox="1">
            <a:spLocks noChangeArrowheads="1"/>
          </p:cNvSpPr>
          <p:nvPr/>
        </p:nvSpPr>
        <p:spPr bwMode="auto">
          <a:xfrm>
            <a:off x="1758601" y="2616900"/>
            <a:ext cx="242374" cy="215444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 smtClean="0">
                <a:solidFill>
                  <a:srgbClr val="FF0000"/>
                </a:solidFill>
                <a:latin typeface="Arial" pitchFamily="34" charset="0"/>
              </a:rPr>
              <a:t>2</a:t>
            </a:r>
            <a:endParaRPr lang="ru-RU" sz="8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86" name="Text Box 5"/>
          <p:cNvSpPr txBox="1">
            <a:spLocks noChangeArrowheads="1"/>
          </p:cNvSpPr>
          <p:nvPr/>
        </p:nvSpPr>
        <p:spPr bwMode="auto">
          <a:xfrm>
            <a:off x="3563888" y="3404729"/>
            <a:ext cx="242374" cy="215444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 smtClean="0">
                <a:solidFill>
                  <a:srgbClr val="FF0000"/>
                </a:solidFill>
                <a:latin typeface="Arial" pitchFamily="34" charset="0"/>
              </a:rPr>
              <a:t>3</a:t>
            </a:r>
            <a:endParaRPr lang="ru-RU" sz="8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87" name="Text Box 5"/>
          <p:cNvSpPr txBox="1">
            <a:spLocks noChangeArrowheads="1"/>
          </p:cNvSpPr>
          <p:nvPr/>
        </p:nvSpPr>
        <p:spPr bwMode="auto">
          <a:xfrm>
            <a:off x="5521922" y="3839924"/>
            <a:ext cx="242374" cy="215444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 smtClean="0">
                <a:solidFill>
                  <a:srgbClr val="FF0000"/>
                </a:solidFill>
                <a:latin typeface="Arial" pitchFamily="34" charset="0"/>
              </a:rPr>
              <a:t>4</a:t>
            </a:r>
            <a:endParaRPr lang="ru-RU" sz="8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88" name="Text Box 5"/>
          <p:cNvSpPr txBox="1">
            <a:spLocks noChangeArrowheads="1"/>
          </p:cNvSpPr>
          <p:nvPr/>
        </p:nvSpPr>
        <p:spPr bwMode="auto">
          <a:xfrm>
            <a:off x="7137938" y="4864507"/>
            <a:ext cx="242374" cy="215444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 smtClean="0">
                <a:solidFill>
                  <a:srgbClr val="FF0000"/>
                </a:solidFill>
                <a:latin typeface="Arial" pitchFamily="34" charset="0"/>
              </a:rPr>
              <a:t>5</a:t>
            </a:r>
            <a:endParaRPr lang="ru-RU" sz="8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89" name="Text Box 5"/>
          <p:cNvSpPr txBox="1">
            <a:spLocks noChangeArrowheads="1"/>
          </p:cNvSpPr>
          <p:nvPr/>
        </p:nvSpPr>
        <p:spPr bwMode="auto">
          <a:xfrm>
            <a:off x="6758515" y="6502350"/>
            <a:ext cx="242374" cy="215444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 smtClean="0">
                <a:solidFill>
                  <a:srgbClr val="FF0000"/>
                </a:solidFill>
                <a:latin typeface="Arial" pitchFamily="34" charset="0"/>
              </a:rPr>
              <a:t>6</a:t>
            </a:r>
            <a:endParaRPr lang="ru-RU" sz="8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90" name="Text Box 5"/>
          <p:cNvSpPr txBox="1">
            <a:spLocks noChangeArrowheads="1"/>
          </p:cNvSpPr>
          <p:nvPr/>
        </p:nvSpPr>
        <p:spPr bwMode="auto">
          <a:xfrm>
            <a:off x="3871177" y="6597932"/>
            <a:ext cx="242374" cy="215444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 smtClean="0">
                <a:solidFill>
                  <a:srgbClr val="FF0000"/>
                </a:solidFill>
                <a:latin typeface="Arial" pitchFamily="34" charset="0"/>
              </a:rPr>
              <a:t>7</a:t>
            </a:r>
            <a:endParaRPr lang="ru-RU" sz="8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91" name="Text Box 5"/>
          <p:cNvSpPr txBox="1">
            <a:spLocks noChangeArrowheads="1"/>
          </p:cNvSpPr>
          <p:nvPr/>
        </p:nvSpPr>
        <p:spPr bwMode="auto">
          <a:xfrm>
            <a:off x="1061707" y="6669940"/>
            <a:ext cx="242374" cy="215444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 smtClean="0">
                <a:solidFill>
                  <a:srgbClr val="FF0000"/>
                </a:solidFill>
                <a:latin typeface="Arial" pitchFamily="34" charset="0"/>
              </a:rPr>
              <a:t>8</a:t>
            </a:r>
            <a:endParaRPr lang="ru-RU" sz="800" b="1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8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lang="ru-RU" sz="3200" dirty="0" smtClean="0"/>
              <a:t>Примеры аналитики, применимой при реализации предлагаемого подхода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05064"/>
            <a:ext cx="8624317" cy="25776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ru-RU" sz="1600" dirty="0"/>
              <a:t>Примеры </a:t>
            </a:r>
            <a:r>
              <a:rPr lang="en-US" sz="1600" dirty="0"/>
              <a:t>“</a:t>
            </a:r>
            <a:r>
              <a:rPr lang="ru-RU" sz="1600" dirty="0"/>
              <a:t>разрывов</a:t>
            </a:r>
            <a:r>
              <a:rPr lang="en-US" sz="1600" dirty="0"/>
              <a:t>”</a:t>
            </a:r>
            <a:endParaRPr lang="ru-RU" sz="1600" dirty="0"/>
          </a:p>
          <a:p>
            <a:pPr marL="342900" indent="-342900" fontAlgn="auto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/>
              <a:t>Объем услуг остался неизменным, объем закупаемой продукции увеличился.</a:t>
            </a:r>
          </a:p>
          <a:p>
            <a:pPr marL="342900" indent="-342900" fontAlgn="auto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/>
              <a:t>Цены на однородную продукцию в реестрах различных ГРБС </a:t>
            </a:r>
            <a:r>
              <a:rPr lang="ru-RU" sz="1600" dirty="0" smtClean="0"/>
              <a:t>разные.</a:t>
            </a:r>
          </a:p>
          <a:p>
            <a:pPr marL="342900" indent="-342900" fontAlgn="auto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 smtClean="0">
                <a:solidFill>
                  <a:srgbClr val="000000"/>
                </a:solidFill>
              </a:rPr>
              <a:t>Снижение </a:t>
            </a:r>
            <a:r>
              <a:rPr lang="en-US" sz="1600" dirty="0">
                <a:solidFill>
                  <a:srgbClr val="000000"/>
                </a:solidFill>
              </a:rPr>
              <a:t>/ </a:t>
            </a:r>
            <a:r>
              <a:rPr lang="ru-RU" sz="1600" dirty="0">
                <a:solidFill>
                  <a:srgbClr val="000000"/>
                </a:solidFill>
              </a:rPr>
              <a:t>повышение объема закупки определенной продукции в расчете на ед. </a:t>
            </a:r>
            <a:r>
              <a:rPr lang="ru-RU" sz="1600" dirty="0" err="1" smtClean="0">
                <a:solidFill>
                  <a:srgbClr val="000000"/>
                </a:solidFill>
              </a:rPr>
              <a:t>госуслуги</a:t>
            </a:r>
            <a:endParaRPr lang="ru-RU" sz="1600" dirty="0" smtClean="0">
              <a:solidFill>
                <a:srgbClr val="000000"/>
              </a:solidFill>
            </a:endParaRPr>
          </a:p>
          <a:p>
            <a:pPr marL="342900" indent="-342900" fontAlgn="auto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 smtClean="0">
                <a:solidFill>
                  <a:srgbClr val="000000"/>
                </a:solidFill>
              </a:rPr>
              <a:t>Цены </a:t>
            </a:r>
            <a:r>
              <a:rPr lang="ru-RU" sz="1600" dirty="0">
                <a:solidFill>
                  <a:srgbClr val="000000"/>
                </a:solidFill>
              </a:rPr>
              <a:t>закупки однородной продукции различных ГРБС (</a:t>
            </a:r>
            <a:r>
              <a:rPr lang="ru-RU" sz="1600" dirty="0" err="1">
                <a:solidFill>
                  <a:srgbClr val="000000"/>
                </a:solidFill>
              </a:rPr>
              <a:t>госзаказчиков</a:t>
            </a:r>
            <a:r>
              <a:rPr lang="ru-RU" sz="1600" dirty="0">
                <a:solidFill>
                  <a:srgbClr val="000000"/>
                </a:solidFill>
              </a:rPr>
              <a:t>) </a:t>
            </a:r>
            <a:r>
              <a:rPr lang="ru-RU" sz="1600" dirty="0" smtClean="0">
                <a:solidFill>
                  <a:srgbClr val="000000"/>
                </a:solidFill>
              </a:rPr>
              <a:t>разные</a:t>
            </a:r>
          </a:p>
          <a:p>
            <a:pPr marL="342900" indent="-342900" fontAlgn="auto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 smtClean="0">
                <a:solidFill>
                  <a:srgbClr val="000000"/>
                </a:solidFill>
              </a:rPr>
              <a:t>Цена </a:t>
            </a:r>
            <a:r>
              <a:rPr lang="ru-RU" sz="1600" dirty="0">
                <a:solidFill>
                  <a:srgbClr val="000000"/>
                </a:solidFill>
              </a:rPr>
              <a:t>на однородную продукция резко превышает среднюю по такой продукции </a:t>
            </a:r>
            <a:endParaRPr lang="ru-RU" sz="1600" dirty="0" smtClean="0">
              <a:solidFill>
                <a:srgbClr val="000000"/>
              </a:solidFill>
            </a:endParaRPr>
          </a:p>
          <a:p>
            <a:pPr marL="342900" indent="-342900" fontAlgn="auto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 smtClean="0">
                <a:solidFill>
                  <a:srgbClr val="000000"/>
                </a:solidFill>
              </a:rPr>
              <a:t>Изменение </a:t>
            </a:r>
            <a:r>
              <a:rPr lang="ru-RU" sz="1600" dirty="0">
                <a:solidFill>
                  <a:srgbClr val="000000"/>
                </a:solidFill>
              </a:rPr>
              <a:t>цены на однородную продукцию не соответствует конъюнктуре рынков (превышает рост цен)</a:t>
            </a:r>
          </a:p>
          <a:p>
            <a:pPr marL="342900" indent="-342900" fontAlgn="auto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 smtClean="0"/>
              <a:t>...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268760"/>
            <a:ext cx="8389440" cy="24468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dirty="0"/>
              <a:t>Система планирования предоставляет информацию о</a:t>
            </a:r>
            <a:r>
              <a:rPr lang="en-US" sz="1600" dirty="0"/>
              <a:t>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/>
              <a:t>Мониторинг цен на однородную продукцию и различных заказчиков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/>
              <a:t>Информация для оценки обоснованности декларированной потребности в т</a:t>
            </a:r>
            <a:r>
              <a:rPr lang="en-US" sz="1600" dirty="0"/>
              <a:t>/</a:t>
            </a:r>
            <a:r>
              <a:rPr lang="ru-RU" sz="1600" dirty="0"/>
              <a:t>р</a:t>
            </a:r>
            <a:r>
              <a:rPr lang="en-US" sz="1600" dirty="0"/>
              <a:t>/</a:t>
            </a:r>
            <a:r>
              <a:rPr lang="ru-RU" sz="1600" dirty="0"/>
              <a:t>у 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/>
              <a:t>Информация об эффективности использования бюджетных средств в части закупок т</a:t>
            </a:r>
            <a:r>
              <a:rPr lang="en-US" sz="1600" dirty="0"/>
              <a:t>/</a:t>
            </a:r>
            <a:r>
              <a:rPr lang="ru-RU" sz="1600" dirty="0"/>
              <a:t>р</a:t>
            </a:r>
            <a:r>
              <a:rPr lang="en-US" sz="1600" dirty="0"/>
              <a:t>/</a:t>
            </a:r>
            <a:r>
              <a:rPr lang="ru-RU" sz="1600" dirty="0"/>
              <a:t>у 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rgbClr val="FF0000"/>
                </a:solidFill>
              </a:rPr>
              <a:t>Информация о соответствии параметров контракта на разных этапах его жизненного цикла</a:t>
            </a:r>
            <a:r>
              <a:rPr lang="en-US" sz="1600" dirty="0">
                <a:solidFill>
                  <a:srgbClr val="FF0000"/>
                </a:solidFill>
              </a:rPr>
              <a:t>: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0000"/>
                </a:solidFill>
              </a:rPr>
              <a:t>“</a:t>
            </a:r>
            <a:r>
              <a:rPr lang="ru-RU" sz="1600" dirty="0">
                <a:solidFill>
                  <a:srgbClr val="FF0000"/>
                </a:solidFill>
              </a:rPr>
              <a:t>Контракт в плане-графике</a:t>
            </a:r>
            <a:r>
              <a:rPr lang="en-US" sz="1600" dirty="0">
                <a:solidFill>
                  <a:srgbClr val="FF0000"/>
                </a:solidFill>
              </a:rPr>
              <a:t>”</a:t>
            </a:r>
            <a:r>
              <a:rPr lang="ru-RU" sz="1600" dirty="0">
                <a:solidFill>
                  <a:srgbClr val="FF0000"/>
                </a:solidFill>
              </a:rPr>
              <a:t>-</a:t>
            </a:r>
            <a:r>
              <a:rPr lang="en-US" sz="1600" dirty="0">
                <a:solidFill>
                  <a:srgbClr val="FF0000"/>
                </a:solidFill>
              </a:rPr>
              <a:t> “</a:t>
            </a:r>
            <a:r>
              <a:rPr lang="ru-RU" sz="1600" dirty="0">
                <a:solidFill>
                  <a:srgbClr val="FF0000"/>
                </a:solidFill>
              </a:rPr>
              <a:t>контракт в торгах</a:t>
            </a:r>
            <a:r>
              <a:rPr lang="en-US" sz="1600" dirty="0">
                <a:solidFill>
                  <a:srgbClr val="FF0000"/>
                </a:solidFill>
              </a:rPr>
              <a:t>”</a:t>
            </a:r>
            <a:r>
              <a:rPr lang="ru-RU" sz="1600" dirty="0">
                <a:solidFill>
                  <a:srgbClr val="FF0000"/>
                </a:solidFill>
              </a:rPr>
              <a:t>-</a:t>
            </a:r>
            <a:r>
              <a:rPr lang="en-US" sz="1600" dirty="0">
                <a:solidFill>
                  <a:srgbClr val="FF0000"/>
                </a:solidFill>
              </a:rPr>
              <a:t>”</a:t>
            </a:r>
            <a:r>
              <a:rPr lang="ru-RU" sz="1600" dirty="0">
                <a:solidFill>
                  <a:srgbClr val="FF0000"/>
                </a:solidFill>
              </a:rPr>
              <a:t>заключенный контракт</a:t>
            </a:r>
            <a:r>
              <a:rPr lang="en-US" sz="1600" dirty="0">
                <a:solidFill>
                  <a:srgbClr val="FF0000"/>
                </a:solidFill>
              </a:rPr>
              <a:t>”</a:t>
            </a:r>
            <a:r>
              <a:rPr lang="ru-RU" sz="1600" dirty="0">
                <a:solidFill>
                  <a:srgbClr val="FF0000"/>
                </a:solidFill>
              </a:rPr>
              <a:t>-</a:t>
            </a:r>
            <a:r>
              <a:rPr lang="en-US" sz="1600" dirty="0">
                <a:solidFill>
                  <a:srgbClr val="FF0000"/>
                </a:solidFill>
              </a:rPr>
              <a:t>”</a:t>
            </a:r>
            <a:r>
              <a:rPr lang="ru-RU" sz="1600" dirty="0">
                <a:solidFill>
                  <a:srgbClr val="FF0000"/>
                </a:solidFill>
              </a:rPr>
              <a:t>исполненный контракт</a:t>
            </a:r>
            <a:r>
              <a:rPr lang="en-US" sz="1600" dirty="0" smtClean="0">
                <a:solidFill>
                  <a:srgbClr val="FF0000"/>
                </a:solidFill>
              </a:rPr>
              <a:t>”</a:t>
            </a:r>
            <a:endParaRPr lang="ru-RU" sz="1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Структура презентации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268760"/>
            <a:ext cx="8677275" cy="4320480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sz="2800" dirty="0" smtClean="0"/>
              <a:t>Зарубежный опыт планирования государственного заказа</a:t>
            </a:r>
          </a:p>
          <a:p>
            <a:pPr eaLnBrk="1" fontAlgn="auto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sz="2800" dirty="0" smtClean="0"/>
              <a:t>Цели и задачи планирования государственных потребностей</a:t>
            </a:r>
          </a:p>
          <a:p>
            <a:pPr eaLnBrk="1" fontAlgn="auto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sz="2800" dirty="0" smtClean="0"/>
              <a:t>Процесс планирования государственных потребностей</a:t>
            </a:r>
          </a:p>
          <a:p>
            <a:pPr eaLnBrk="1" fontAlgn="auto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sz="2800" dirty="0" smtClean="0"/>
              <a:t>Примеры аналитики, применимой при реализации предлагаемого подхода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ru-RU" sz="24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ru-RU" sz="1800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79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B2995B-428D-4498-9517-8EC6CFDF6976}" type="slidenum">
              <a:rPr lang="ru-RU" sz="1400" smtClean="0">
                <a:solidFill>
                  <a:schemeClr val="tx1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z="140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0" y="-180975"/>
            <a:ext cx="9144000" cy="0"/>
          </a:xfrm>
          <a:prstGeom prst="rect">
            <a:avLst/>
          </a:prstGeom>
          <a:noFill/>
          <a:ln>
            <a:noFill/>
          </a:ln>
          <a:effectLst>
            <a:outerShdw blurRad="63500" dist="38100" dir="5400000" algn="t" rotWithShape="0">
              <a:srgbClr val="000000">
                <a:alpha val="39998"/>
              </a:srgbClr>
            </a:outerShdw>
          </a:effectLst>
          <a:ex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-180975"/>
            <a:ext cx="9144000" cy="0"/>
          </a:xfrm>
          <a:prstGeom prst="rect">
            <a:avLst/>
          </a:prstGeom>
          <a:noFill/>
          <a:ln>
            <a:noFill/>
          </a:ln>
          <a:effectLst>
            <a:outerShdw blurRad="63500" dist="38100" dir="5400000" algn="t" rotWithShape="0">
              <a:srgbClr val="000000">
                <a:alpha val="39998"/>
              </a:srgbClr>
            </a:outerShdw>
          </a:effectLst>
          <a:ex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892" name="Стрелка вправо 16"/>
          <p:cNvSpPr>
            <a:spLocks noChangeArrowheads="1"/>
          </p:cNvSpPr>
          <p:nvPr/>
        </p:nvSpPr>
        <p:spPr bwMode="auto">
          <a:xfrm>
            <a:off x="2557463" y="3716957"/>
            <a:ext cx="585787" cy="387350"/>
          </a:xfrm>
          <a:prstGeom prst="rightArrow">
            <a:avLst>
              <a:gd name="adj1" fmla="val 50000"/>
              <a:gd name="adj2" fmla="val 63138"/>
            </a:avLst>
          </a:prstGeom>
          <a:solidFill>
            <a:srgbClr val="DCE6F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5063" name="Скругленный прямоугольник 36"/>
          <p:cNvSpPr>
            <a:spLocks noChangeArrowheads="1"/>
          </p:cNvSpPr>
          <p:nvPr/>
        </p:nvSpPr>
        <p:spPr bwMode="auto">
          <a:xfrm>
            <a:off x="107950" y="3358182"/>
            <a:ext cx="2339975" cy="11509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План закупки </a:t>
            </a:r>
            <a:endParaRPr lang="ru-RU" sz="2400" b="1" dirty="0">
              <a:ea typeface="ＭＳ Ｐゴシック" pitchFamily="34" charset="-128"/>
            </a:endParaRPr>
          </a:p>
        </p:txBody>
      </p:sp>
      <p:sp>
        <p:nvSpPr>
          <p:cNvPr id="37894" name="Стрелка вправо 16"/>
          <p:cNvSpPr>
            <a:spLocks noChangeArrowheads="1"/>
          </p:cNvSpPr>
          <p:nvPr/>
        </p:nvSpPr>
        <p:spPr bwMode="auto">
          <a:xfrm>
            <a:off x="2555875" y="1628775"/>
            <a:ext cx="585788" cy="387350"/>
          </a:xfrm>
          <a:prstGeom prst="rightArrow">
            <a:avLst>
              <a:gd name="adj1" fmla="val 50000"/>
              <a:gd name="adj2" fmla="val 63138"/>
            </a:avLst>
          </a:prstGeom>
          <a:solidFill>
            <a:srgbClr val="DCE6F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7895" name="Rectangle 20"/>
          <p:cNvSpPr>
            <a:spLocks noChangeArrowheads="1"/>
          </p:cNvSpPr>
          <p:nvPr/>
        </p:nvSpPr>
        <p:spPr bwMode="auto">
          <a:xfrm>
            <a:off x="3203575" y="1341438"/>
            <a:ext cx="5940425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sz="2000" b="1" dirty="0" smtClean="0">
                <a:latin typeface="Calibri" pitchFamily="34" charset="0"/>
              </a:rPr>
              <a:t>Готовится на один год в разрезе органов исполнительной власти. 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sz="2000" b="1" dirty="0" smtClean="0">
                <a:latin typeface="Calibri" pitchFamily="34" charset="0"/>
              </a:rPr>
              <a:t>Задача – публично раскрыть агрегированную информацию о всех планируемых закупках по органу власти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45066" name="Скругленный прямоугольник 36"/>
          <p:cNvSpPr>
            <a:spLocks noChangeArrowheads="1"/>
          </p:cNvSpPr>
          <p:nvPr/>
        </p:nvSpPr>
        <p:spPr bwMode="auto">
          <a:xfrm>
            <a:off x="107950" y="1341438"/>
            <a:ext cx="2376488" cy="898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Прогноз </a:t>
            </a:r>
            <a:r>
              <a:rPr lang="ru-RU" sz="2400" b="1" dirty="0" smtClean="0"/>
              <a:t>закупок</a:t>
            </a:r>
            <a:endParaRPr lang="ru-RU" sz="2400" b="1" dirty="0"/>
          </a:p>
        </p:txBody>
      </p:sp>
      <p:sp>
        <p:nvSpPr>
          <p:cNvPr id="37900" name="Rectangle 26"/>
          <p:cNvSpPr>
            <a:spLocks noChangeArrowheads="1"/>
          </p:cNvSpPr>
          <p:nvPr/>
        </p:nvSpPr>
        <p:spPr bwMode="auto">
          <a:xfrm>
            <a:off x="3133725" y="3429620"/>
            <a:ext cx="6011863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ru-RU" sz="2000" b="1" dirty="0">
                <a:latin typeface="Calibri" pitchFamily="34" charset="0"/>
              </a:rPr>
              <a:t>Подготавливается по каждой отдельной закупке.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ru-RU" sz="2000" b="1" dirty="0">
                <a:latin typeface="Calibri" pitchFamily="34" charset="0"/>
              </a:rPr>
              <a:t>Задачи</a:t>
            </a:r>
            <a:r>
              <a:rPr lang="en-US" sz="2000" b="1" dirty="0">
                <a:latin typeface="Calibri" pitchFamily="34" charset="0"/>
              </a:rPr>
              <a:t>: </a:t>
            </a:r>
            <a:r>
              <a:rPr lang="ru-RU" sz="2000" b="1" dirty="0">
                <a:latin typeface="Calibri" pitchFamily="34" charset="0"/>
              </a:rPr>
              <a:t>спланировать размещение закупки, наметить основные этапы ее исполнения, предоставить исчерпывающую базу по обоснованию решений, принятых по формату государственной закупки (цена, тип контракта, сроки и содержание контракта и так далее). </a:t>
            </a:r>
          </a:p>
        </p:txBody>
      </p:sp>
      <p:sp>
        <p:nvSpPr>
          <p:cNvPr id="45071" name="Line 18"/>
          <p:cNvSpPr>
            <a:spLocks noChangeShapeType="1"/>
          </p:cNvSpPr>
          <p:nvPr/>
        </p:nvSpPr>
        <p:spPr bwMode="auto">
          <a:xfrm>
            <a:off x="0" y="2995365"/>
            <a:ext cx="9394825" cy="1587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Система планирования госзаказа в США</a:t>
            </a:r>
          </a:p>
        </p:txBody>
      </p:sp>
    </p:spTree>
    <p:extLst>
      <p:ext uri="{BB962C8B-B14F-4D97-AF65-F5344CB8AC3E}">
        <p14:creationId xmlns:p14="http://schemas.microsoft.com/office/powerpoint/2010/main" val="390396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6470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Прогноз закупок: США, Департамент АПК</a:t>
            </a:r>
            <a:endParaRPr lang="ru-RU" sz="3200" b="1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0" y="1052736"/>
            <a:ext cx="8977162" cy="5354513"/>
            <a:chOff x="0" y="1570803"/>
            <a:chExt cx="8977162" cy="535451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7349" r="23819" b="61592"/>
            <a:stretch>
              <a:fillRect/>
            </a:stretch>
          </p:blipFill>
          <p:spPr bwMode="auto">
            <a:xfrm>
              <a:off x="0" y="1570803"/>
              <a:ext cx="8844284" cy="2027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t="39545" r="24213" b="46544"/>
            <a:stretch>
              <a:fillRect/>
            </a:stretch>
          </p:blipFill>
          <p:spPr bwMode="auto">
            <a:xfrm>
              <a:off x="0" y="5880660"/>
              <a:ext cx="8977162" cy="1044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Прямоугольная выноска 9"/>
          <p:cNvSpPr/>
          <p:nvPr/>
        </p:nvSpPr>
        <p:spPr>
          <a:xfrm>
            <a:off x="539552" y="4509120"/>
            <a:ext cx="1656184" cy="648072"/>
          </a:xfrm>
          <a:prstGeom prst="wedgeRectCallout">
            <a:avLst>
              <a:gd name="adj1" fmla="val 23333"/>
              <a:gd name="adj2" fmla="val 16419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Продукт: </a:t>
            </a:r>
          </a:p>
          <a:p>
            <a:pPr algn="ctr"/>
            <a:r>
              <a:rPr lang="ru-RU" sz="1100" dirty="0"/>
              <a:t>Улучшение дорожного покрытия</a:t>
            </a: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1043608" y="3284984"/>
            <a:ext cx="1368152" cy="432048"/>
          </a:xfrm>
          <a:prstGeom prst="wedgeRectCallout">
            <a:avLst>
              <a:gd name="adj1" fmla="val -23364"/>
              <a:gd name="adj2" fmla="val -12090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Продукт: </a:t>
            </a:r>
          </a:p>
          <a:p>
            <a:pPr algn="ctr"/>
            <a:r>
              <a:rPr lang="ru-RU" sz="1200" dirty="0" smtClean="0"/>
              <a:t>Сено для откорма</a:t>
            </a:r>
            <a:endParaRPr lang="ru-RU" sz="1200" dirty="0"/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4932040" y="980728"/>
            <a:ext cx="2160240" cy="576064"/>
          </a:xfrm>
          <a:prstGeom prst="wedgeRectCallout">
            <a:avLst>
              <a:gd name="adj1" fmla="val 39918"/>
              <a:gd name="adj2" fmla="val 12472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Ожидаемый квартал оплаты Т/Р/У (</a:t>
            </a:r>
            <a:r>
              <a:rPr lang="en-US" sz="1600" dirty="0" smtClean="0"/>
              <a:t>Q1-Q4</a:t>
            </a:r>
            <a:r>
              <a:rPr lang="ru-RU" sz="1600" dirty="0" smtClean="0"/>
              <a:t>)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164288" y="1340768"/>
            <a:ext cx="936104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Город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8244408" y="1340768"/>
            <a:ext cx="720080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Штат</a:t>
            </a:r>
            <a:endParaRPr lang="ru-RU" dirty="0"/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3275856" y="3284984"/>
            <a:ext cx="2448272" cy="360040"/>
          </a:xfrm>
          <a:prstGeom prst="wedgeRectCallout">
            <a:avLst>
              <a:gd name="adj1" fmla="val 24308"/>
              <a:gd name="adj2" fmla="val -20080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Тип поставки</a:t>
            </a:r>
            <a:endParaRPr lang="ru-RU" sz="1600" dirty="0"/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6084168" y="3717032"/>
            <a:ext cx="2160240" cy="360040"/>
          </a:xfrm>
          <a:prstGeom prst="wedgeRectCallout">
            <a:avLst>
              <a:gd name="adj1" fmla="val -35810"/>
              <a:gd name="adj2" fmla="val -22922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Ценовая категория</a:t>
            </a:r>
            <a:endParaRPr lang="ru-RU" sz="1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08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6470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Прогноз закупок: США, Департамент АПК</a:t>
            </a:r>
            <a:endParaRPr lang="ru-RU" sz="3200" b="1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436096" y="1916832"/>
          <a:ext cx="3312368" cy="2592288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576064"/>
                <a:gridCol w="2736304"/>
              </a:tblGrid>
              <a:tr h="277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ru-RU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Менее</a:t>
                      </a:r>
                      <a:r>
                        <a:rPr lang="ru-RU" sz="1200" baseline="0" dirty="0" smtClean="0"/>
                        <a:t> 25,000 </a:t>
                      </a:r>
                      <a:r>
                        <a:rPr lang="en-US" sz="1200" baseline="0" dirty="0" smtClean="0"/>
                        <a:t>$</a:t>
                      </a:r>
                      <a:endParaRPr lang="ru-RU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7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ru-RU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aseline="0" dirty="0" smtClean="0"/>
                        <a:t>25,000 </a:t>
                      </a:r>
                      <a:r>
                        <a:rPr lang="en-US" sz="1200" baseline="0" dirty="0" smtClean="0"/>
                        <a:t>$ - 100</a:t>
                      </a:r>
                      <a:r>
                        <a:rPr lang="ru-RU" sz="1200" baseline="0" dirty="0" smtClean="0"/>
                        <a:t>,000 </a:t>
                      </a:r>
                      <a:r>
                        <a:rPr lang="en-US" sz="1200" baseline="0" dirty="0" smtClean="0"/>
                        <a:t>$</a:t>
                      </a:r>
                      <a:endParaRPr lang="ru-RU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7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ru-RU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100</a:t>
                      </a:r>
                      <a:r>
                        <a:rPr lang="ru-RU" sz="1200" baseline="0" dirty="0" smtClean="0"/>
                        <a:t>,00</a:t>
                      </a:r>
                      <a:r>
                        <a:rPr lang="en-US" sz="1200" baseline="0" dirty="0" smtClean="0"/>
                        <a:t>1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en-US" sz="1200" baseline="0" dirty="0" smtClean="0"/>
                        <a:t>$ - </a:t>
                      </a:r>
                      <a:r>
                        <a:rPr lang="ru-RU" sz="1200" baseline="0" dirty="0" smtClean="0"/>
                        <a:t>25</a:t>
                      </a:r>
                      <a:r>
                        <a:rPr lang="en-US" sz="1200" baseline="0" dirty="0" smtClean="0"/>
                        <a:t>0</a:t>
                      </a:r>
                      <a:r>
                        <a:rPr lang="ru-RU" sz="1200" baseline="0" dirty="0" smtClean="0"/>
                        <a:t>,000 </a:t>
                      </a:r>
                      <a:r>
                        <a:rPr lang="en-US" sz="1200" baseline="0" dirty="0" smtClean="0"/>
                        <a:t>$</a:t>
                      </a:r>
                      <a:endParaRPr lang="ru-RU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7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ru-RU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aseline="0" dirty="0" smtClean="0"/>
                        <a:t>25</a:t>
                      </a:r>
                      <a:r>
                        <a:rPr lang="en-US" sz="1200" baseline="0" dirty="0" smtClean="0"/>
                        <a:t>0</a:t>
                      </a:r>
                      <a:r>
                        <a:rPr lang="ru-RU" sz="1200" baseline="0" dirty="0" smtClean="0"/>
                        <a:t>,00</a:t>
                      </a:r>
                      <a:r>
                        <a:rPr lang="en-US" sz="1200" baseline="0" dirty="0" smtClean="0"/>
                        <a:t>1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en-US" sz="1200" baseline="0" dirty="0" smtClean="0"/>
                        <a:t>$ - </a:t>
                      </a:r>
                      <a:r>
                        <a:rPr lang="ru-RU" sz="1200" baseline="0" dirty="0" smtClean="0"/>
                        <a:t>5</a:t>
                      </a:r>
                      <a:r>
                        <a:rPr lang="en-US" sz="1200" baseline="0" dirty="0" smtClean="0"/>
                        <a:t>00</a:t>
                      </a:r>
                      <a:r>
                        <a:rPr lang="ru-RU" sz="1200" baseline="0" dirty="0" smtClean="0"/>
                        <a:t>,000 </a:t>
                      </a:r>
                      <a:r>
                        <a:rPr lang="en-US" sz="1200" baseline="0" dirty="0" smtClean="0"/>
                        <a:t>$</a:t>
                      </a:r>
                      <a:endParaRPr lang="ru-RU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7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</a:t>
                      </a:r>
                      <a:endParaRPr lang="ru-RU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500,001</a:t>
                      </a:r>
                      <a:r>
                        <a:rPr lang="en-US" sz="1200" baseline="0" dirty="0" smtClean="0"/>
                        <a:t> $ - 1,000,000$</a:t>
                      </a:r>
                      <a:endParaRPr lang="ru-RU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endParaRPr lang="ru-RU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1,000,001</a:t>
                      </a:r>
                      <a:r>
                        <a:rPr lang="en-US" sz="1200" baseline="0" dirty="0" smtClean="0"/>
                        <a:t> $ - 5,000,000$</a:t>
                      </a:r>
                      <a:endParaRPr lang="ru-RU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290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</a:t>
                      </a:r>
                      <a:endParaRPr lang="ru-RU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5,000,001</a:t>
                      </a:r>
                      <a:r>
                        <a:rPr lang="en-US" sz="1200" baseline="0" dirty="0" smtClean="0"/>
                        <a:t> $ - 10,000,000$</a:t>
                      </a:r>
                      <a:endParaRPr lang="ru-RU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7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</a:t>
                      </a:r>
                      <a:endParaRPr lang="ru-RU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Более</a:t>
                      </a:r>
                      <a:r>
                        <a:rPr lang="ru-RU" sz="1200" baseline="0" dirty="0" smtClean="0"/>
                        <a:t> 10,000,000</a:t>
                      </a:r>
                      <a:r>
                        <a:rPr lang="en-US" sz="1200" baseline="0" dirty="0" smtClean="0"/>
                        <a:t>$</a:t>
                      </a:r>
                      <a:endParaRPr lang="ru-RU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529587"/>
              </p:ext>
            </p:extLst>
          </p:nvPr>
        </p:nvGraphicFramePr>
        <p:xfrm>
          <a:off x="323528" y="1844824"/>
          <a:ext cx="4752528" cy="446449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24678"/>
                <a:gridCol w="3927850"/>
              </a:tblGrid>
              <a:tr h="4658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/>
                        <a:t>8(A)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92075" indent="0" algn="l" rtl="0" fontAlgn="b"/>
                      <a:r>
                        <a:rPr lang="ru-RU" sz="1200" u="none" strike="noStrike" dirty="0" smtClean="0"/>
                        <a:t>Малый бизнес, поддерживаемый государством (программа 8-А)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00" marR="9000" marT="900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437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/>
                        <a:t>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92075" indent="0" algn="l" defTabSz="914400" rtl="0" eaLnBrk="1" fontAlgn="b" latinLnBrk="0" hangingPunct="1"/>
                      <a:r>
                        <a:rPr lang="ru-RU" sz="1200" u="none" strike="noStrike" kern="1200" dirty="0"/>
                        <a:t>Полная и открытая конкуренция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" marR="9000" marT="900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497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/>
                        <a:t>ESB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92075" indent="0" algn="l" defTabSz="914400" rtl="0" eaLnBrk="1" fontAlgn="b" latinLnBrk="0" hangingPunct="1"/>
                      <a:r>
                        <a:rPr lang="ru-RU" sz="1200" u="none" strike="noStrike" kern="1200" dirty="0"/>
                        <a:t>Новый малый бизнес, поддерживаемый государством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" marR="9000" marT="900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409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/>
                        <a:t>GSA/FSS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92075" indent="0" algn="l" defTabSz="914400" rtl="0" eaLnBrk="1" fontAlgn="b" latinLnBrk="0" hangingPunct="1"/>
                      <a:r>
                        <a:rPr lang="ru-RU" sz="1200" u="none" strike="noStrike" kern="1200" dirty="0"/>
                        <a:t>Федеральные </a:t>
                      </a:r>
                      <a:r>
                        <a:rPr lang="ru-RU" sz="1200" u="none" strike="noStrike" kern="1200" dirty="0" smtClean="0"/>
                        <a:t>централизованные поставки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" marR="9000" marT="900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58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/>
                        <a:t>HUBZ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92075" indent="0" algn="l" defTabSz="914400" rtl="0" eaLnBrk="1" fontAlgn="b" latinLnBrk="0" hangingPunct="1"/>
                      <a:r>
                        <a:rPr lang="ru-RU" sz="1200" u="none" strike="noStrike" kern="1200" dirty="0"/>
                        <a:t>Малый бизнес в </a:t>
                      </a:r>
                      <a:r>
                        <a:rPr lang="ru-RU" sz="1200" u="none" strike="noStrike" kern="1200" dirty="0" smtClean="0"/>
                        <a:t>HUB зонах (зоны</a:t>
                      </a:r>
                      <a:r>
                        <a:rPr lang="ru-RU" sz="1200" u="none" strike="noStrike" kern="1200" baseline="0" dirty="0" smtClean="0"/>
                        <a:t> городского развития</a:t>
                      </a:r>
                      <a:r>
                        <a:rPr lang="ru-RU" sz="1200" u="none" strike="noStrike" kern="1200" dirty="0" smtClean="0"/>
                        <a:t>),  </a:t>
                      </a:r>
                      <a:r>
                        <a:rPr lang="ru-RU" sz="1200" u="none" strike="noStrike" kern="1200" dirty="0"/>
                        <a:t>поддерживаемый государством (программа </a:t>
                      </a:r>
                      <a:r>
                        <a:rPr lang="ru-RU" sz="1200" u="none" strike="noStrike" kern="1200" dirty="0" err="1"/>
                        <a:t>HUBZone</a:t>
                      </a:r>
                      <a:r>
                        <a:rPr lang="ru-RU" sz="1200" u="none" strike="noStrike" kern="1200" dirty="0"/>
                        <a:t>)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" marR="9000" marT="900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58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/>
                        <a:t>JWOD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92075" indent="0" algn="l" defTabSz="914400" rtl="0" eaLnBrk="1" fontAlgn="b" latinLnBrk="0" hangingPunct="1"/>
                      <a:r>
                        <a:rPr lang="ru-RU" sz="1200" u="none" strike="noStrike" kern="1200" dirty="0"/>
                        <a:t>Предприятия с работающими инвалидами (программа JWOD/NIB/NISH)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" marR="9000" marT="900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58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/>
                        <a:t>M-DO/TO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92075" indent="0" algn="l" defTabSz="914400" rtl="0" eaLnBrk="1" fontAlgn="b" latinLnBrk="0" hangingPunct="1"/>
                      <a:r>
                        <a:rPr lang="ru-RU" sz="1200" u="none" strike="noStrike" kern="1200" dirty="0"/>
                        <a:t>Контракты с обязательной доставкой заказа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" marR="9000" marT="900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294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/>
                        <a:t>N-DO/TO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92075" indent="0" algn="l" defTabSz="914400" rtl="0" eaLnBrk="1" fontAlgn="b" latinLnBrk="0" hangingPunct="1"/>
                      <a:r>
                        <a:rPr lang="ru-RU" sz="1200" u="none" strike="noStrike" kern="1200" dirty="0"/>
                        <a:t>Контракты с необязательной доставкой заказа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" marR="9000" marT="900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497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/>
                        <a:t>SB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92075" indent="0" algn="l" defTabSz="914400" rtl="0" eaLnBrk="1" fontAlgn="b" latinLnBrk="0" hangingPunct="1"/>
                      <a:r>
                        <a:rPr lang="ru-RU" sz="1200" u="none" strike="noStrike" kern="1200" dirty="0"/>
                        <a:t>Малый бизнес, поддерживаемый государством, любой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" marR="9000" marT="900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58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/>
                        <a:t>SDV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92075" indent="0" algn="l" defTabSz="914400" rtl="0" eaLnBrk="1" fontAlgn="b" latinLnBrk="0" hangingPunct="1"/>
                      <a:r>
                        <a:rPr lang="ru-RU" sz="1200" u="none" strike="noStrike" kern="1200" dirty="0"/>
                        <a:t>Малый бизнес, поддерживаемый государством, принадлежащий ветеранам-инвалидам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" marR="9000" marT="900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3437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u="none" strike="noStrike" kern="1200" dirty="0"/>
                        <a:t>VSB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defTabSz="914400" rtl="0" eaLnBrk="1" fontAlgn="b" latinLnBrk="0" hangingPunct="1"/>
                      <a:r>
                        <a:rPr lang="ru-RU" sz="1200" u="none" strike="noStrike" kern="1200" dirty="0" err="1"/>
                        <a:t>Микробизнес</a:t>
                      </a:r>
                      <a:r>
                        <a:rPr lang="ru-RU" sz="1200" u="none" strike="noStrike" kern="1200" dirty="0"/>
                        <a:t>, поддерживаемый государством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" marR="9000" marT="900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Прямоугольная выноска 15"/>
          <p:cNvSpPr/>
          <p:nvPr/>
        </p:nvSpPr>
        <p:spPr>
          <a:xfrm>
            <a:off x="251520" y="1268760"/>
            <a:ext cx="2448272" cy="360040"/>
          </a:xfrm>
          <a:prstGeom prst="wedgeRectCallout">
            <a:avLst>
              <a:gd name="adj1" fmla="val 24308"/>
              <a:gd name="adj2" fmla="val 554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Типы поставки</a:t>
            </a:r>
            <a:endParaRPr lang="ru-RU" sz="1600" dirty="0"/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5436096" y="1340768"/>
            <a:ext cx="3024336" cy="360040"/>
          </a:xfrm>
          <a:prstGeom prst="wedgeRectCallout">
            <a:avLst>
              <a:gd name="adj1" fmla="val -18614"/>
              <a:gd name="adj2" fmla="val -435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Ценовые категории</a:t>
            </a:r>
            <a:endParaRPr lang="ru-RU" sz="1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49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Прогноз закупок: США, Департамент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энергетики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365104"/>
            <a:ext cx="3312368" cy="2304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1600" b="1" dirty="0" smtClean="0"/>
              <a:t>Поиск контрактов:</a:t>
            </a:r>
            <a:endParaRPr lang="ru-RU" sz="1600" b="1" dirty="0"/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штату</a:t>
            </a:r>
            <a:endParaRPr lang="ru-RU" sz="1400" dirty="0"/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отраслевому кодификатору (единый для Сев. Америки)</a:t>
            </a:r>
            <a:endParaRPr lang="ru-RU" sz="1400" dirty="0"/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виду деятельности</a:t>
            </a:r>
            <a:endParaRPr lang="ru-RU" sz="1400" dirty="0"/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типу поставки</a:t>
            </a:r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кварталу поставки</a:t>
            </a:r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кварталу оплаты</a:t>
            </a:r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действующему поставщику</a:t>
            </a:r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ведомству-заказчику</a:t>
            </a:r>
            <a:endParaRPr lang="ru-RU" sz="14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 l="20075" t="10101" r="44488" b="57000"/>
          <a:stretch>
            <a:fillRect/>
          </a:stretch>
        </p:blipFill>
        <p:spPr bwMode="auto">
          <a:xfrm>
            <a:off x="107504" y="980728"/>
            <a:ext cx="4826068" cy="252028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20275" t="76733" r="44288" b="13467"/>
          <a:stretch>
            <a:fillRect/>
          </a:stretch>
        </p:blipFill>
        <p:spPr bwMode="auto">
          <a:xfrm>
            <a:off x="3563888" y="4797152"/>
            <a:ext cx="5076056" cy="78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 l="20076" t="84299" r="44881" b="5201"/>
          <a:stretch>
            <a:fillRect/>
          </a:stretch>
        </p:blipFill>
        <p:spPr bwMode="auto">
          <a:xfrm>
            <a:off x="3923928" y="5661248"/>
            <a:ext cx="5076056" cy="855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 l="20275" t="43833" r="44288" b="24667"/>
          <a:stretch>
            <a:fillRect/>
          </a:stretch>
        </p:blipFill>
        <p:spPr bwMode="auto">
          <a:xfrm>
            <a:off x="4139952" y="2276872"/>
            <a:ext cx="4824536" cy="2412268"/>
          </a:xfrm>
          <a:prstGeom prst="rect">
            <a:avLst/>
          </a:prstGeom>
        </p:spPr>
      </p:pic>
      <p:sp>
        <p:nvSpPr>
          <p:cNvPr id="12" name="Прямоугольная выноска 11"/>
          <p:cNvSpPr/>
          <p:nvPr/>
        </p:nvSpPr>
        <p:spPr>
          <a:xfrm>
            <a:off x="3923928" y="1268760"/>
            <a:ext cx="3168352" cy="360040"/>
          </a:xfrm>
          <a:prstGeom prst="wedgeRectCallout">
            <a:avLst>
              <a:gd name="adj1" fmla="val -34060"/>
              <a:gd name="adj2" fmla="val 16369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Общая информация</a:t>
            </a:r>
            <a:endParaRPr lang="ru-RU" dirty="0"/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5220072" y="1844824"/>
            <a:ext cx="3168352" cy="360040"/>
          </a:xfrm>
          <a:prstGeom prst="wedgeRectCallout">
            <a:avLst>
              <a:gd name="adj1" fmla="val -37367"/>
              <a:gd name="adj2" fmla="val 14252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Детали заказа</a:t>
            </a:r>
            <a:endParaRPr lang="ru-RU" dirty="0"/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3203848" y="4509120"/>
            <a:ext cx="2520280" cy="360040"/>
          </a:xfrm>
          <a:prstGeom prst="wedgeRectCallout">
            <a:avLst>
              <a:gd name="adj1" fmla="val 13258"/>
              <a:gd name="adj2" fmla="val 919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42925" indent="-276225"/>
            <a:r>
              <a:rPr lang="ru-RU" dirty="0" smtClean="0"/>
              <a:t>Источник поставки</a:t>
            </a: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7380312" y="5229200"/>
            <a:ext cx="1656184" cy="432048"/>
          </a:xfrm>
          <a:prstGeom prst="wedgeRectCallout">
            <a:avLst>
              <a:gd name="adj1" fmla="val -26950"/>
              <a:gd name="adj2" fmla="val 12430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42925" indent="-276225"/>
            <a:r>
              <a:rPr lang="ru-RU" dirty="0" smtClean="0"/>
              <a:t>Контакты</a:t>
            </a:r>
          </a:p>
        </p:txBody>
      </p:sp>
      <p:sp>
        <p:nvSpPr>
          <p:cNvPr id="20" name="Прямоугольная выноска 19"/>
          <p:cNvSpPr/>
          <p:nvPr/>
        </p:nvSpPr>
        <p:spPr>
          <a:xfrm>
            <a:off x="3203848" y="5445224"/>
            <a:ext cx="2520280" cy="360040"/>
          </a:xfrm>
          <a:prstGeom prst="wedgeRectCallout">
            <a:avLst>
              <a:gd name="adj1" fmla="val 15122"/>
              <a:gd name="adj2" fmla="val -8969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42925" indent="-276225"/>
            <a:r>
              <a:rPr lang="ru-RU" dirty="0" smtClean="0"/>
              <a:t>Тип контракта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62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Прогноз закупок: США, Департамент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энергетики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365104"/>
            <a:ext cx="3312368" cy="2304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1600" b="1" dirty="0" smtClean="0"/>
              <a:t>Поиск контрактов:</a:t>
            </a:r>
            <a:endParaRPr lang="ru-RU" sz="1600" b="1" dirty="0"/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штату</a:t>
            </a:r>
            <a:endParaRPr lang="ru-RU" sz="1400" dirty="0"/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отраслевому кодификатору (единый для Сев. Америки)</a:t>
            </a:r>
            <a:endParaRPr lang="ru-RU" sz="1400" dirty="0"/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виду деятельности</a:t>
            </a:r>
            <a:endParaRPr lang="ru-RU" sz="1400" dirty="0"/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типу поставки</a:t>
            </a:r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кварталу поставки</a:t>
            </a:r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кварталу оплаты</a:t>
            </a:r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действующему поставщику</a:t>
            </a:r>
          </a:p>
          <a:p>
            <a:pPr marL="542925" indent="-276225">
              <a:buFont typeface="Calibri" pitchFamily="34" charset="0"/>
              <a:buChar char="–"/>
            </a:pPr>
            <a:r>
              <a:rPr lang="ru-RU" sz="1400" dirty="0" smtClean="0"/>
              <a:t>по ведомству-заказчику</a:t>
            </a:r>
            <a:endParaRPr lang="ru-RU" sz="14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 l="20075" t="10101" r="44488" b="57000"/>
          <a:stretch>
            <a:fillRect/>
          </a:stretch>
        </p:blipFill>
        <p:spPr bwMode="auto">
          <a:xfrm>
            <a:off x="107504" y="980728"/>
            <a:ext cx="4826068" cy="252028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20275" t="76733" r="44288" b="13467"/>
          <a:stretch>
            <a:fillRect/>
          </a:stretch>
        </p:blipFill>
        <p:spPr bwMode="auto">
          <a:xfrm>
            <a:off x="3563888" y="4797152"/>
            <a:ext cx="5076056" cy="78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 l="20076" t="84299" r="44881" b="5201"/>
          <a:stretch>
            <a:fillRect/>
          </a:stretch>
        </p:blipFill>
        <p:spPr bwMode="auto">
          <a:xfrm>
            <a:off x="3923928" y="5661248"/>
            <a:ext cx="5076056" cy="855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 l="20275" t="43833" r="44288" b="24667"/>
          <a:stretch>
            <a:fillRect/>
          </a:stretch>
        </p:blipFill>
        <p:spPr bwMode="auto">
          <a:xfrm>
            <a:off x="4139952" y="2276872"/>
            <a:ext cx="4824536" cy="2412268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5004000" y="3294000"/>
            <a:ext cx="3600400" cy="324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Подстанция для трансформатора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380312" y="3933056"/>
            <a:ext cx="1404664" cy="288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500</a:t>
            </a:r>
            <a:r>
              <a:rPr lang="en-US" sz="1100" dirty="0" smtClean="0"/>
              <a:t> K</a:t>
            </a:r>
            <a:r>
              <a:rPr lang="ru-RU" sz="1100" dirty="0" smtClean="0"/>
              <a:t> </a:t>
            </a:r>
            <a:r>
              <a:rPr lang="en-US" sz="1100" dirty="0" smtClean="0"/>
              <a:t>$ </a:t>
            </a:r>
            <a:r>
              <a:rPr lang="ru-RU" sz="1100" dirty="0" smtClean="0"/>
              <a:t>– </a:t>
            </a:r>
            <a:r>
              <a:rPr lang="en-US" sz="1100" dirty="0" smtClean="0"/>
              <a:t>1 M $</a:t>
            </a:r>
            <a:endParaRPr lang="ru-RU" sz="11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380312" y="4293096"/>
            <a:ext cx="1404664" cy="288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Оплата в  </a:t>
            </a:r>
            <a:r>
              <a:rPr lang="en-US" sz="1100" dirty="0" smtClean="0"/>
              <a:t>III </a:t>
            </a:r>
            <a:r>
              <a:rPr lang="ru-RU" sz="1100" dirty="0" smtClean="0"/>
              <a:t>кв.</a:t>
            </a:r>
            <a:endParaRPr lang="ru-RU" sz="11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004048" y="2708920"/>
            <a:ext cx="3600400" cy="324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Строительство / Архитектура / Инж</a:t>
            </a:r>
            <a:r>
              <a:rPr lang="ru-RU" sz="1400" dirty="0"/>
              <a:t>и</a:t>
            </a:r>
            <a:r>
              <a:rPr lang="ru-RU" sz="1400" dirty="0" smtClean="0"/>
              <a:t>ниринг</a:t>
            </a:r>
            <a:endParaRPr lang="ru-RU" sz="1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71600" y="2060848"/>
            <a:ext cx="1634422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lt1"/>
                </a:solidFill>
              </a:rPr>
              <a:t>основной </a:t>
            </a:r>
            <a:r>
              <a:rPr lang="ru-RU" sz="1400" dirty="0">
                <a:solidFill>
                  <a:schemeClr val="lt1"/>
                </a:solidFill>
              </a:rPr>
              <a:t>контракт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971600" y="3068960"/>
            <a:ext cx="1512168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lt1"/>
                </a:solidFill>
              </a:rPr>
              <a:t>Колорадо</a:t>
            </a:r>
            <a:endParaRPr lang="ru-RU" sz="1400" dirty="0">
              <a:solidFill>
                <a:schemeClr val="lt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71600" y="1484784"/>
            <a:ext cx="86409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lt1"/>
                </a:solidFill>
              </a:rPr>
              <a:t>2011</a:t>
            </a:r>
            <a:endParaRPr lang="ru-RU" sz="1400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61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/>
          <a:lstStyle/>
          <a:p>
            <a:r>
              <a:rPr lang="ru-RU" sz="3600" b="1" dirty="0" smtClean="0"/>
              <a:t>План отдельной закупки</a:t>
            </a:r>
            <a:endParaRPr lang="ru-RU" sz="3600" b="1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9512" y="980728"/>
            <a:ext cx="3528392" cy="276485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lphaLcPeriod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Цели и предпосылки государственной закупки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(1) Заявление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потребности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(2) Применяемые условия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(3) Затраты на закупку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(4) Возможности  исполнения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(5) Доставка и требования к исполнению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(6) Компромиссы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(7) Риски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(8) Рационализация государственной закупки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95936" y="980728"/>
            <a:ext cx="5040000" cy="4326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 План действий по государственной закупке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Источники поставки товара/работы/услуги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«Произвести </a:t>
            </a: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самим или купить?»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Конкуренция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Процедуры выбора источника поставки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Варианты закупки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Финансирование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Описание товара/работы/услуги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Функции </a:t>
            </a:r>
            <a:r>
              <a:rPr lang="ru-RU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государства (при исполнении контракта)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Требования к управленческой информации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Тестирование и оценка товаров/работ/услуг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Логистика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Государственное имущество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Информация, предоставляемая государством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Экологические и энергосберегающие цели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Безопасность</a:t>
            </a:r>
          </a:p>
          <a:p>
            <a:pPr marL="34290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Управление контрактом</a:t>
            </a:r>
          </a:p>
          <a:p>
            <a:pPr marL="342900" lvl="0" indent="-342900" eaLnBrk="0" hangingPunct="0">
              <a:spcBef>
                <a:spcPts val="100"/>
              </a:spcBef>
              <a:buFont typeface="+mj-lt"/>
              <a:buAutoNum type="arabicPeriod"/>
            </a:pP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Прочие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условия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заказа</a:t>
            </a:r>
            <a:endParaRPr lang="ru-RU" sz="600" dirty="0" smtClean="0"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95936" y="5517232"/>
            <a:ext cx="5040560" cy="7514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hangingPunct="0">
              <a:spcBef>
                <a:spcPts val="100"/>
              </a:spcBef>
            </a:pPr>
            <a:r>
              <a:rPr lang="ru-RU" sz="1400" dirty="0" smtClean="0">
                <a:solidFill>
                  <a:schemeClr val="dk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18)</a:t>
            </a:r>
            <a:r>
              <a:rPr lang="ru-RU" sz="1400" dirty="0" smtClean="0">
                <a:solidFill>
                  <a:schemeClr val="dk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Этапы исполнения контракта</a:t>
            </a:r>
          </a:p>
          <a:p>
            <a:pPr lvl="0" eaLnBrk="0" hangingPunct="0">
              <a:spcBef>
                <a:spcPts val="100"/>
              </a:spcBef>
            </a:pPr>
            <a:r>
              <a:rPr lang="ru-RU" sz="1400" dirty="0" smtClean="0">
                <a:solidFill>
                  <a:schemeClr val="dk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(19) Определение участников подготовки плана государственного заказа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99391"/>
            <a:ext cx="9144000" cy="720080"/>
          </a:xfrm>
        </p:spPr>
        <p:txBody>
          <a:bodyPr/>
          <a:lstStyle/>
          <a:p>
            <a:pPr eaLnBrk="1" hangingPunct="1"/>
            <a:r>
              <a:rPr lang="ru-RU" sz="2400" b="1" dirty="0" smtClean="0"/>
              <a:t>Цели и задачи планирования государственных потребностей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988840"/>
            <a:ext cx="9145016" cy="230346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ru-RU" sz="2000" b="1" dirty="0" smtClean="0"/>
              <a:t>Задачи планирования государственных потребностей :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400" dirty="0" smtClean="0"/>
              <a:t>Спланировать спрос государства на товары, работы и услуги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400" dirty="0" smtClean="0"/>
              <a:t>Определить параметры контрактов (объем и требования к качеству).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400" dirty="0" smtClean="0"/>
              <a:t>Наметить график, соблюдение которого гарантирует обеспечение потребностей государственных органов в товарах, работах и услугах в срок.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400" dirty="0" smtClean="0"/>
              <a:t>Обеспечить публичное раскрытие обоснований каждого значимого решения государственного заказчика в отношении закупки</a:t>
            </a: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107504" y="4366344"/>
            <a:ext cx="8785671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b="1" dirty="0">
                <a:latin typeface="+mn-lt"/>
              </a:rPr>
              <a:t>Основные проблемы в сфере планирования государственных потребностей:</a:t>
            </a:r>
          </a:p>
          <a:p>
            <a:pPr marL="342900" indent="-342900" algn="just" fontAlgn="auto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1400" dirty="0">
                <a:latin typeface="+mn-lt"/>
              </a:rPr>
              <a:t>Планирование госзаказа оторвано от планирования объемов услуг, функций и мероприятий программ в интересах целевых групп</a:t>
            </a:r>
          </a:p>
          <a:p>
            <a:pPr marL="342900" indent="-342900" algn="just" fontAlgn="auto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1400" dirty="0">
                <a:latin typeface="+mn-lt"/>
              </a:rPr>
              <a:t>Планирование сводится к оценке соответствия планов-графиков и лимитов бюджетных ассигнований.</a:t>
            </a:r>
          </a:p>
          <a:p>
            <a:pPr marL="342900" indent="-342900" algn="just" fontAlgn="auto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1400" dirty="0">
                <a:latin typeface="+mn-lt"/>
              </a:rPr>
              <a:t>При планировании госзаказа не используются процедуры мониторинга ценовой информации и обоснование цен.</a:t>
            </a:r>
          </a:p>
          <a:p>
            <a:pPr marL="342900" indent="-342900" algn="just" fontAlgn="auto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defRPr/>
            </a:pPr>
            <a:r>
              <a:rPr lang="ru-RU" sz="1400" dirty="0">
                <a:latin typeface="+mn-lt"/>
              </a:rPr>
              <a:t>Отсутствует унификация по формату, срокам подготовке, периоду действия планов-графиков, а также дисциплина их подготовки (утверждение задним числом).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endParaRPr lang="ru-RU" sz="1600" dirty="0">
              <a:latin typeface="+mn-lt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79388" y="4365104"/>
            <a:ext cx="864076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620688"/>
            <a:ext cx="9144000" cy="12968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libri" pitchFamily="34" charset="0"/>
              </a:rPr>
              <a:t>Общая </a:t>
            </a:r>
            <a:r>
              <a:rPr lang="ru-RU" dirty="0">
                <a:latin typeface="Calibri" pitchFamily="34" charset="0"/>
              </a:rPr>
              <a:t>идеология планирования на стадии создания ФКС – инструменты, которые позволят повысить качество аналитики на всех этапах обеспечения потребностей. Условие реализации – ведение планирования в электронной форме и заблаговременное определение форматов отчетов из базы данных планирования государственного заказа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0" y="1988840"/>
            <a:ext cx="864076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A8FE7-443D-4F0C-A67A-1BEAF5C13B4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1821</Words>
  <Application>Microsoft Office PowerPoint</Application>
  <PresentationFormat>Экран (4:3)</PresentationFormat>
  <Paragraphs>357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Структура презентации</vt:lpstr>
      <vt:lpstr>Система планирования госзаказа в США</vt:lpstr>
      <vt:lpstr>Прогноз закупок: США, Департамент АПК</vt:lpstr>
      <vt:lpstr>Прогноз закупок: США, Департамент АПК</vt:lpstr>
      <vt:lpstr>Презентация PowerPoint</vt:lpstr>
      <vt:lpstr>Презентация PowerPoint</vt:lpstr>
      <vt:lpstr>План отдельной закупки</vt:lpstr>
      <vt:lpstr>Цели и задачи планирования государственных потребностей </vt:lpstr>
      <vt:lpstr>Планирование государственных потребностей (нужд)</vt:lpstr>
      <vt:lpstr>Предлагаемая система планирования госзаказа</vt:lpstr>
      <vt:lpstr>Формирование Реестра государственных потребностей (нужд) (пример)</vt:lpstr>
      <vt:lpstr>Презентация PowerPoint</vt:lpstr>
      <vt:lpstr>Содержание Плана-графика отдельной закупки</vt:lpstr>
      <vt:lpstr>Содержание плана-графика размещения заказа </vt:lpstr>
      <vt:lpstr>План-график размещения заказа ГРБС / госзаказчика</vt:lpstr>
      <vt:lpstr>Жизненный цикл документов планирования государственного заказа</vt:lpstr>
      <vt:lpstr>Примеры аналитики, применимой при реализации предлагаемого подхода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Константин</cp:lastModifiedBy>
  <cp:revision>71</cp:revision>
  <dcterms:created xsi:type="dcterms:W3CDTF">2011-03-17T17:18:51Z</dcterms:created>
  <dcterms:modified xsi:type="dcterms:W3CDTF">2011-04-28T08:05:53Z</dcterms:modified>
</cp:coreProperties>
</file>