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9" r:id="rId2"/>
    <p:sldId id="272" r:id="rId3"/>
    <p:sldId id="256" r:id="rId4"/>
    <p:sldId id="257" r:id="rId5"/>
    <p:sldId id="258" r:id="rId6"/>
    <p:sldId id="259" r:id="rId7"/>
    <p:sldId id="260" r:id="rId8"/>
    <p:sldId id="261" r:id="rId9"/>
    <p:sldId id="266" r:id="rId10"/>
    <p:sldId id="267" r:id="rId11"/>
    <p:sldId id="265" r:id="rId12"/>
    <p:sldId id="268" r:id="rId13"/>
    <p:sldId id="262" r:id="rId14"/>
    <p:sldId id="263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80;&#1093;&#1072;&#1080;&#1083;\Documents\&#1052;&#1080;&#1075;&#1088;&#1072;&#1094;&#1080;&#1103;_&#1082;&#1085;&#1080;&#1075;&#1072;\cnhf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80;&#1093;&#1072;&#1080;&#1083;\Documents\Eurostat_Table_tps00157FlagDesc2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&#1052;&#1080;&#1093;&#1072;&#1080;&#1083;\Documents\&#1056;&#1057;&#1055;&#1055;\&#1089;&#1088;&#1077;&#1076;&#1085;&#1080;&#1081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2;&#1080;&#1093;&#1072;&#1080;&#1083;\Documents\&#1056;&#1057;&#1055;&#1055;\&#1056;&#1080;&#1089;&#1091;&#1085;&#1086;&#1082;_&#1087;&#1088;&#1086;&#1075;&#1085;&#1086;&#1079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1100284339457549E-2"/>
          <c:y val="2.9977494675211821E-2"/>
          <c:w val="0.90331474190726069"/>
          <c:h val="0.89723216471959966"/>
        </c:manualLayout>
      </c:layout>
      <c:lineChart>
        <c:grouping val="standard"/>
        <c:ser>
          <c:idx val="0"/>
          <c:order val="0"/>
          <c:spPr>
            <a:ln w="50800"/>
          </c:spPr>
          <c:marker>
            <c:symbol val="none"/>
          </c:marker>
          <c:cat>
            <c:numRef>
              <c:f>Лист1!$A$2:$A$24</c:f>
              <c:numCache>
                <c:formatCode>General</c:formatCode>
                <c:ptCount val="2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</c:numCache>
            </c:numRef>
          </c:cat>
          <c:val>
            <c:numRef>
              <c:f>Лист1!$J$2:$J$24</c:f>
              <c:numCache>
                <c:formatCode>0</c:formatCode>
                <c:ptCount val="23"/>
                <c:pt idx="0">
                  <c:v>147021.9</c:v>
                </c:pt>
                <c:pt idx="1">
                  <c:v>147601.9</c:v>
                </c:pt>
                <c:pt idx="2">
                  <c:v>147935.5</c:v>
                </c:pt>
                <c:pt idx="3">
                  <c:v>148040.4</c:v>
                </c:pt>
                <c:pt idx="4">
                  <c:v>147821.19999999998</c:v>
                </c:pt>
                <c:pt idx="5">
                  <c:v>147089.09999999998</c:v>
                </c:pt>
                <c:pt idx="6">
                  <c:v>146215.09999999998</c:v>
                </c:pt>
                <c:pt idx="7">
                  <c:v>145393.09999999998</c:v>
                </c:pt>
                <c:pt idx="8">
                  <c:v>144616.59999999998</c:v>
                </c:pt>
                <c:pt idx="9">
                  <c:v>143875.99999999988</c:v>
                </c:pt>
                <c:pt idx="10">
                  <c:v>143184.49999999988</c:v>
                </c:pt>
                <c:pt idx="11">
                  <c:v>142265.69999999998</c:v>
                </c:pt>
                <c:pt idx="12">
                  <c:v>141316.59999999998</c:v>
                </c:pt>
                <c:pt idx="13">
                  <c:v>140383.89999999988</c:v>
                </c:pt>
                <c:pt idx="14">
                  <c:v>139467.39999999988</c:v>
                </c:pt>
                <c:pt idx="15">
                  <c:v>138578.89999999988</c:v>
                </c:pt>
                <c:pt idx="16">
                  <c:v>137785.99999999988</c:v>
                </c:pt>
                <c:pt idx="17">
                  <c:v>136939.44099999996</c:v>
                </c:pt>
                <c:pt idx="18">
                  <c:v>136252.37499999988</c:v>
                </c:pt>
                <c:pt idx="19">
                  <c:v>135782.05199999988</c:v>
                </c:pt>
                <c:pt idx="20">
                  <c:v>135420.04499999995</c:v>
                </c:pt>
                <c:pt idx="21">
                  <c:v>135171.24499999997</c:v>
                </c:pt>
                <c:pt idx="22">
                  <c:v>134929.84499999988</c:v>
                </c:pt>
              </c:numCache>
            </c:numRef>
          </c:val>
          <c:smooth val="1"/>
        </c:ser>
        <c:ser>
          <c:idx val="1"/>
          <c:order val="1"/>
          <c:spPr>
            <a:ln w="50800"/>
          </c:spPr>
          <c:marker>
            <c:symbol val="none"/>
          </c:marker>
          <c:cat>
            <c:numRef>
              <c:f>Лист1!$A$2:$A$24</c:f>
              <c:numCache>
                <c:formatCode>General</c:formatCode>
                <c:ptCount val="23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</c:numCache>
            </c:numRef>
          </c:cat>
          <c:val>
            <c:numRef>
              <c:f>Лист1!$K$2:$K$24</c:f>
              <c:numCache>
                <c:formatCode>0</c:formatCode>
                <c:ptCount val="23"/>
                <c:pt idx="0">
                  <c:v>147021.9</c:v>
                </c:pt>
                <c:pt idx="1">
                  <c:v>147665.1</c:v>
                </c:pt>
                <c:pt idx="2">
                  <c:v>148273.70000000001</c:v>
                </c:pt>
                <c:pt idx="3">
                  <c:v>148514.70000000001</c:v>
                </c:pt>
                <c:pt idx="4">
                  <c:v>148561.70000000001</c:v>
                </c:pt>
                <c:pt idx="5">
                  <c:v>148355.9</c:v>
                </c:pt>
                <c:pt idx="6">
                  <c:v>148459.9</c:v>
                </c:pt>
                <c:pt idx="7">
                  <c:v>148291.6</c:v>
                </c:pt>
                <c:pt idx="8">
                  <c:v>148028.6</c:v>
                </c:pt>
                <c:pt idx="9">
                  <c:v>147802.1</c:v>
                </c:pt>
                <c:pt idx="10">
                  <c:v>147539.4</c:v>
                </c:pt>
                <c:pt idx="11">
                  <c:v>146890.1</c:v>
                </c:pt>
                <c:pt idx="12">
                  <c:v>146303.6</c:v>
                </c:pt>
                <c:pt idx="13">
                  <c:v>145649.4</c:v>
                </c:pt>
                <c:pt idx="14">
                  <c:v>145090.9</c:v>
                </c:pt>
                <c:pt idx="15">
                  <c:v>144638</c:v>
                </c:pt>
                <c:pt idx="16">
                  <c:v>144131.44099999999</c:v>
                </c:pt>
                <c:pt idx="17">
                  <c:v>143784.375</c:v>
                </c:pt>
                <c:pt idx="18">
                  <c:v>143644.052</c:v>
                </c:pt>
                <c:pt idx="19">
                  <c:v>143612.04499999998</c:v>
                </c:pt>
                <c:pt idx="20">
                  <c:v>143400</c:v>
                </c:pt>
                <c:pt idx="21">
                  <c:v>142962.43299999999</c:v>
                </c:pt>
                <c:pt idx="22">
                  <c:v>142914.136</c:v>
                </c:pt>
              </c:numCache>
            </c:numRef>
          </c:val>
          <c:smooth val="1"/>
        </c:ser>
        <c:marker val="1"/>
        <c:axId val="55484800"/>
        <c:axId val="55486336"/>
      </c:lineChart>
      <c:catAx>
        <c:axId val="554848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55486336"/>
        <c:crosses val="autoZero"/>
        <c:auto val="1"/>
        <c:lblAlgn val="ctr"/>
        <c:lblOffset val="100"/>
      </c:catAx>
      <c:valAx>
        <c:axId val="55486336"/>
        <c:scaling>
          <c:orientation val="minMax"/>
          <c:min val="130000"/>
        </c:scaling>
        <c:axPos val="l"/>
        <c:numFmt formatCode="0" sourceLinked="1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55484800"/>
        <c:crosses val="autoZero"/>
        <c:crossBetween val="between"/>
      </c:valAx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5295923175310883"/>
          <c:y val="3.3746932549979361E-2"/>
          <c:w val="0.8243292026763569"/>
          <c:h val="0.89921608134339359"/>
        </c:manualLayout>
      </c:layout>
      <c:barChart>
        <c:barDir val="bar"/>
        <c:grouping val="clustered"/>
        <c:ser>
          <c:idx val="0"/>
          <c:order val="0"/>
          <c:spPr>
            <a:ln>
              <a:solidFill>
                <a:schemeClr val="accent1"/>
              </a:solidFill>
            </a:ln>
          </c:spPr>
          <c:dPt>
            <c:idx val="3"/>
            <c:spPr>
              <a:solidFill>
                <a:srgbClr val="FF0000"/>
              </a:solidFill>
              <a:ln>
                <a:solidFill>
                  <a:schemeClr val="accent1"/>
                </a:solidFill>
              </a:ln>
            </c:spPr>
          </c:dPt>
          <c:dPt>
            <c:idx val="8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1"/>
                </a:solidFill>
              </a:ln>
            </c:spPr>
          </c:dPt>
          <c:cat>
            <c:strRef>
              <c:f>Лист2!$H$48:$H$74</c:f>
              <c:strCache>
                <c:ptCount val="27"/>
                <c:pt idx="0">
                  <c:v>Германия</c:v>
                </c:pt>
                <c:pt idx="1">
                  <c:v>Нидерланды</c:v>
                </c:pt>
                <c:pt idx="2">
                  <c:v>Словакия</c:v>
                </c:pt>
                <c:pt idx="3">
                  <c:v>Россия</c:v>
                </c:pt>
                <c:pt idx="4">
                  <c:v>Франция</c:v>
                </c:pt>
                <c:pt idx="5">
                  <c:v>Венгрия</c:v>
                </c:pt>
                <c:pt idx="6">
                  <c:v>Португалия</c:v>
                </c:pt>
                <c:pt idx="7">
                  <c:v>Финляндия</c:v>
                </c:pt>
                <c:pt idx="8">
                  <c:v>Россия</c:v>
                </c:pt>
                <c:pt idx="9">
                  <c:v>Дания</c:v>
                </c:pt>
                <c:pt idx="10">
                  <c:v>США</c:v>
                </c:pt>
                <c:pt idx="11">
                  <c:v>Великобритания</c:v>
                </c:pt>
                <c:pt idx="12">
                  <c:v>Греция</c:v>
                </c:pt>
                <c:pt idx="13">
                  <c:v>Новая Зеландия</c:v>
                </c:pt>
                <c:pt idx="14">
                  <c:v>Австрия</c:v>
                </c:pt>
                <c:pt idx="15">
                  <c:v>Чехия</c:v>
                </c:pt>
                <c:pt idx="16">
                  <c:v>Бельгия</c:v>
                </c:pt>
                <c:pt idx="17">
                  <c:v>Швеция</c:v>
                </c:pt>
                <c:pt idx="18">
                  <c:v>Словения</c:v>
                </c:pt>
                <c:pt idx="19">
                  <c:v>Канада</c:v>
                </c:pt>
                <c:pt idx="20">
                  <c:v>Ирландия</c:v>
                </c:pt>
                <c:pt idx="21">
                  <c:v>Италия</c:v>
                </c:pt>
                <c:pt idx="22">
                  <c:v>Австралия</c:v>
                </c:pt>
                <c:pt idx="23">
                  <c:v>Норвегия</c:v>
                </c:pt>
                <c:pt idx="24">
                  <c:v>Швейцария</c:v>
                </c:pt>
                <c:pt idx="25">
                  <c:v>Испания</c:v>
                </c:pt>
                <c:pt idx="26">
                  <c:v>Люксембург</c:v>
                </c:pt>
              </c:strCache>
            </c:strRef>
          </c:cat>
          <c:val>
            <c:numRef>
              <c:f>Лист2!$I$48:$I$74</c:f>
              <c:numCache>
                <c:formatCode>0.0</c:formatCode>
                <c:ptCount val="27"/>
                <c:pt idx="0">
                  <c:v>0.20962181503311192</c:v>
                </c:pt>
                <c:pt idx="1">
                  <c:v>0.27425126506969821</c:v>
                </c:pt>
                <c:pt idx="2">
                  <c:v>0.94470577089262753</c:v>
                </c:pt>
                <c:pt idx="3" formatCode="General">
                  <c:v>1.5</c:v>
                </c:pt>
                <c:pt idx="4">
                  <c:v>1.6258951106421207</c:v>
                </c:pt>
                <c:pt idx="5">
                  <c:v>1.6991984429411897</c:v>
                </c:pt>
                <c:pt idx="6">
                  <c:v>2.0513638192694748</c:v>
                </c:pt>
                <c:pt idx="7">
                  <c:v>2.4100641373670988</c:v>
                </c:pt>
                <c:pt idx="8" formatCode="General">
                  <c:v>2.5</c:v>
                </c:pt>
                <c:pt idx="9">
                  <c:v>2.8505159824963231</c:v>
                </c:pt>
                <c:pt idx="10" formatCode="General">
                  <c:v>3.1</c:v>
                </c:pt>
                <c:pt idx="11">
                  <c:v>3.1852272570600872</c:v>
                </c:pt>
                <c:pt idx="12">
                  <c:v>3.2810824455277348</c:v>
                </c:pt>
                <c:pt idx="13" formatCode="General">
                  <c:v>3.9</c:v>
                </c:pt>
                <c:pt idx="14">
                  <c:v>3.9612294313257146</c:v>
                </c:pt>
                <c:pt idx="15">
                  <c:v>4.958166900598405</c:v>
                </c:pt>
                <c:pt idx="16">
                  <c:v>5.2617337711797232</c:v>
                </c:pt>
                <c:pt idx="17">
                  <c:v>5.4788973909108503</c:v>
                </c:pt>
                <c:pt idx="18">
                  <c:v>5.6981352253830977</c:v>
                </c:pt>
                <c:pt idx="19" formatCode="General">
                  <c:v>6.4</c:v>
                </c:pt>
                <c:pt idx="20">
                  <c:v>6.4779667415338507</c:v>
                </c:pt>
                <c:pt idx="21">
                  <c:v>6.5315135116203384</c:v>
                </c:pt>
                <c:pt idx="22" formatCode="General">
                  <c:v>6.7</c:v>
                </c:pt>
                <c:pt idx="23">
                  <c:v>6.9800180896338402</c:v>
                </c:pt>
                <c:pt idx="24">
                  <c:v>7.9532395519407464</c:v>
                </c:pt>
                <c:pt idx="25">
                  <c:v>10.892515330818602</c:v>
                </c:pt>
                <c:pt idx="26">
                  <c:v>13.33215732474847</c:v>
                </c:pt>
              </c:numCache>
            </c:numRef>
          </c:val>
        </c:ser>
        <c:axId val="56505472"/>
        <c:axId val="56507008"/>
      </c:barChart>
      <c:catAx>
        <c:axId val="56505472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56507008"/>
        <c:crosses val="autoZero"/>
        <c:auto val="1"/>
        <c:lblAlgn val="ctr"/>
        <c:lblOffset val="100"/>
      </c:catAx>
      <c:valAx>
        <c:axId val="56507008"/>
        <c:scaling>
          <c:orientation val="minMax"/>
        </c:scaling>
        <c:axPos val="b"/>
        <c:majorGridlines/>
        <c:numFmt formatCode="0.0" sourceLinked="1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56505472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dPt>
            <c:idx val="4"/>
            <c:spPr>
              <a:solidFill>
                <a:srgbClr val="FF0000"/>
              </a:solidFill>
            </c:spPr>
          </c:dPt>
          <c:dPt>
            <c:idx val="10"/>
            <c:spPr>
              <a:solidFill>
                <a:srgbClr val="FFC000"/>
              </a:solidFill>
            </c:spPr>
          </c:dPt>
          <c:cat>
            <c:strRef>
              <c:f>Лист1!$G$4:$G$27</c:f>
              <c:strCache>
                <c:ptCount val="24"/>
                <c:pt idx="0">
                  <c:v>Польша</c:v>
                </c:pt>
                <c:pt idx="1">
                  <c:v>Турция</c:v>
                </c:pt>
                <c:pt idx="2">
                  <c:v>Словакия</c:v>
                </c:pt>
                <c:pt idx="3">
                  <c:v>Венгрия</c:v>
                </c:pt>
                <c:pt idx="4">
                  <c:v>Россия</c:v>
                </c:pt>
                <c:pt idx="5">
                  <c:v>Финляндия</c:v>
                </c:pt>
                <c:pt idx="6">
                  <c:v>Нидерланды</c:v>
                </c:pt>
                <c:pt idx="7">
                  <c:v>Словения</c:v>
                </c:pt>
                <c:pt idx="8">
                  <c:v>Чехия</c:v>
                </c:pt>
                <c:pt idx="9">
                  <c:v>Португалия</c:v>
                </c:pt>
                <c:pt idx="10">
                  <c:v>Россия</c:v>
                </c:pt>
                <c:pt idx="11">
                  <c:v>Франция</c:v>
                </c:pt>
                <c:pt idx="12">
                  <c:v>Дания</c:v>
                </c:pt>
                <c:pt idx="13">
                  <c:v>Швеция</c:v>
                </c:pt>
                <c:pt idx="14">
                  <c:v>Норвегия</c:v>
                </c:pt>
                <c:pt idx="15">
                  <c:v>Италия</c:v>
                </c:pt>
                <c:pt idx="16">
                  <c:v>Великобритания</c:v>
                </c:pt>
                <c:pt idx="17">
                  <c:v>Греция</c:v>
                </c:pt>
                <c:pt idx="18">
                  <c:v>Ирландия</c:v>
                </c:pt>
                <c:pt idx="19">
                  <c:v>Германия</c:v>
                </c:pt>
                <c:pt idx="20">
                  <c:v>Австрия</c:v>
                </c:pt>
                <c:pt idx="21">
                  <c:v>Испания</c:v>
                </c:pt>
                <c:pt idx="22">
                  <c:v>Швейцария</c:v>
                </c:pt>
                <c:pt idx="23">
                  <c:v>Люксембург</c:v>
                </c:pt>
              </c:strCache>
            </c:strRef>
          </c:cat>
          <c:val>
            <c:numRef>
              <c:f>Лист1!$H$4:$H$27</c:f>
              <c:numCache>
                <c:formatCode>0.0</c:formatCode>
                <c:ptCount val="24"/>
                <c:pt idx="0">
                  <c:v>0.11911758352280818</c:v>
                </c:pt>
                <c:pt idx="1">
                  <c:v>0.23062427537142666</c:v>
                </c:pt>
                <c:pt idx="2">
                  <c:v>1.1591312322290166</c:v>
                </c:pt>
                <c:pt idx="3">
                  <c:v>1.9971892261524591</c:v>
                </c:pt>
                <c:pt idx="4">
                  <c:v>2.0122411123837307</c:v>
                </c:pt>
                <c:pt idx="5">
                  <c:v>2.8893788516595666</c:v>
                </c:pt>
                <c:pt idx="6">
                  <c:v>3.9347718420808606</c:v>
                </c:pt>
                <c:pt idx="7">
                  <c:v>4.0145072536268094</c:v>
                </c:pt>
                <c:pt idx="8">
                  <c:v>4.0394646787755715</c:v>
                </c:pt>
                <c:pt idx="9">
                  <c:v>4.2989127456249294</c:v>
                </c:pt>
                <c:pt idx="10">
                  <c:v>4.4293588984087622</c:v>
                </c:pt>
                <c:pt idx="11">
                  <c:v>5.8241055879127597</c:v>
                </c:pt>
                <c:pt idx="12">
                  <c:v>5.9586741052602692</c:v>
                </c:pt>
                <c:pt idx="13">
                  <c:v>6.3215405470392838</c:v>
                </c:pt>
                <c:pt idx="14">
                  <c:v>6.825945170216368</c:v>
                </c:pt>
                <c:pt idx="15">
                  <c:v>7.0186211119038013</c:v>
                </c:pt>
                <c:pt idx="16">
                  <c:v>7.0436098875423419</c:v>
                </c:pt>
                <c:pt idx="17">
                  <c:v>8.4455907492517994</c:v>
                </c:pt>
                <c:pt idx="18">
                  <c:v>8.6334513168962097</c:v>
                </c:pt>
                <c:pt idx="19">
                  <c:v>8.7172643659453026</c:v>
                </c:pt>
                <c:pt idx="20">
                  <c:v>10.463577977598391</c:v>
                </c:pt>
                <c:pt idx="21">
                  <c:v>12.314951465802178</c:v>
                </c:pt>
                <c:pt idx="22">
                  <c:v>22.01447094880093</c:v>
                </c:pt>
                <c:pt idx="23">
                  <c:v>42.962279859620054</c:v>
                </c:pt>
              </c:numCache>
            </c:numRef>
          </c:val>
        </c:ser>
        <c:axId val="56547584"/>
        <c:axId val="56549376"/>
      </c:barChart>
      <c:catAx>
        <c:axId val="56547584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56549376"/>
        <c:crosses val="autoZero"/>
        <c:auto val="1"/>
        <c:lblAlgn val="ctr"/>
        <c:lblOffset val="100"/>
      </c:catAx>
      <c:valAx>
        <c:axId val="56549376"/>
        <c:scaling>
          <c:orientation val="minMax"/>
        </c:scaling>
        <c:axPos val="b"/>
        <c:numFmt formatCode="0.0" sourceLinked="1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56547584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cat>
            <c:numRef>
              <c:f>Лист2!$D$3:$AS$3</c:f>
              <c:numCache>
                <c:formatCode>General</c:formatCode>
                <c:ptCount val="4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</c:numCache>
            </c:numRef>
          </c:cat>
          <c:val>
            <c:numRef>
              <c:f>Лист2!$D$5:$AS$5</c:f>
              <c:numCache>
                <c:formatCode>0.0</c:formatCode>
                <c:ptCount val="42"/>
                <c:pt idx="0">
                  <c:v>104.633</c:v>
                </c:pt>
                <c:pt idx="1">
                  <c:v>-39.082000000000001</c:v>
                </c:pt>
                <c:pt idx="2">
                  <c:v>-112.545</c:v>
                </c:pt>
                <c:pt idx="3">
                  <c:v>65.60499999999999</c:v>
                </c:pt>
                <c:pt idx="4">
                  <c:v>369.53899999999987</c:v>
                </c:pt>
                <c:pt idx="5">
                  <c:v>208.405</c:v>
                </c:pt>
                <c:pt idx="6">
                  <c:v>259.66800000000001</c:v>
                </c:pt>
                <c:pt idx="7">
                  <c:v>552.45099999999979</c:v>
                </c:pt>
                <c:pt idx="8">
                  <c:v>911.19600000000003</c:v>
                </c:pt>
                <c:pt idx="9">
                  <c:v>909.01</c:v>
                </c:pt>
                <c:pt idx="10">
                  <c:v>867.52699999999982</c:v>
                </c:pt>
                <c:pt idx="11">
                  <c:v>475.67</c:v>
                </c:pt>
                <c:pt idx="12">
                  <c:v>690.1840000000002</c:v>
                </c:pt>
                <c:pt idx="13">
                  <c:v>689.923</c:v>
                </c:pt>
                <c:pt idx="14">
                  <c:v>322.72599999999989</c:v>
                </c:pt>
                <c:pt idx="15">
                  <c:v>109.94200000000002</c:v>
                </c:pt>
                <c:pt idx="16">
                  <c:v>-176.66300000000001</c:v>
                </c:pt>
                <c:pt idx="17">
                  <c:v>-399.95400000000001</c:v>
                </c:pt>
                <c:pt idx="18">
                  <c:v>-485.74</c:v>
                </c:pt>
                <c:pt idx="19">
                  <c:v>-905.07103991310305</c:v>
                </c:pt>
                <c:pt idx="20">
                  <c:v>-835.9070762758106</c:v>
                </c:pt>
                <c:pt idx="21">
                  <c:v>-872.86031590773166</c:v>
                </c:pt>
                <c:pt idx="22">
                  <c:v>-1000.8295874614864</c:v>
                </c:pt>
                <c:pt idx="23">
                  <c:v>-996.93098456095163</c:v>
                </c:pt>
                <c:pt idx="24">
                  <c:v>-1038.5570049200505</c:v>
                </c:pt>
                <c:pt idx="25">
                  <c:v>-1115.8913910471499</c:v>
                </c:pt>
                <c:pt idx="26">
                  <c:v>-1022.1328422474863</c:v>
                </c:pt>
                <c:pt idx="27">
                  <c:v>-1002.8624868696479</c:v>
                </c:pt>
                <c:pt idx="28">
                  <c:v>-805.15413852231222</c:v>
                </c:pt>
                <c:pt idx="29">
                  <c:v>-631.18252806374426</c:v>
                </c:pt>
                <c:pt idx="30">
                  <c:v>-592.79020998880264</c:v>
                </c:pt>
                <c:pt idx="31">
                  <c:v>-537.97060556757481</c:v>
                </c:pt>
                <c:pt idx="32">
                  <c:v>-442.6275109692811</c:v>
                </c:pt>
                <c:pt idx="33">
                  <c:v>-238.77922081398964</c:v>
                </c:pt>
                <c:pt idx="34">
                  <c:v>-70.593569187194106</c:v>
                </c:pt>
                <c:pt idx="35">
                  <c:v>-51.729225279152402</c:v>
                </c:pt>
                <c:pt idx="36">
                  <c:v>-14.333844241976742</c:v>
                </c:pt>
                <c:pt idx="37">
                  <c:v>-78.72062599650026</c:v>
                </c:pt>
                <c:pt idx="38">
                  <c:v>-76.175856731474326</c:v>
                </c:pt>
                <c:pt idx="39">
                  <c:v>-154.17603962981693</c:v>
                </c:pt>
                <c:pt idx="40">
                  <c:v>-265.87103959503764</c:v>
                </c:pt>
              </c:numCache>
            </c:numRef>
          </c:val>
        </c:ser>
        <c:gapWidth val="24"/>
        <c:overlap val="100"/>
        <c:axId val="56575104"/>
        <c:axId val="56576640"/>
      </c:barChart>
      <c:lineChart>
        <c:grouping val="standard"/>
        <c:ser>
          <c:idx val="1"/>
          <c:order val="1"/>
          <c:val>
            <c:numRef>
              <c:f>Лист2!$D$7:$AS$7</c:f>
              <c:numCache>
                <c:formatCode>General</c:formatCode>
                <c:ptCount val="42"/>
                <c:pt idx="20">
                  <c:v>-1036.030842313766</c:v>
                </c:pt>
                <c:pt idx="21">
                  <c:v>-1072.941279213265</c:v>
                </c:pt>
                <c:pt idx="22">
                  <c:v>-1205.0521204349841</c:v>
                </c:pt>
                <c:pt idx="23">
                  <c:v>-1202.4636820550559</c:v>
                </c:pt>
                <c:pt idx="24">
                  <c:v>-1244.1988994752915</c:v>
                </c:pt>
                <c:pt idx="25">
                  <c:v>-1317.0690712240487</c:v>
                </c:pt>
                <c:pt idx="26">
                  <c:v>-1220.3692878761292</c:v>
                </c:pt>
                <c:pt idx="27">
                  <c:v>-1199.8226867492201</c:v>
                </c:pt>
                <c:pt idx="28">
                  <c:v>-1005.1267318938226</c:v>
                </c:pt>
                <c:pt idx="29">
                  <c:v>-834.67837680162529</c:v>
                </c:pt>
                <c:pt idx="30">
                  <c:v>-796.46493839552977</c:v>
                </c:pt>
                <c:pt idx="31">
                  <c:v>-740.69752551428951</c:v>
                </c:pt>
                <c:pt idx="32">
                  <c:v>-645.47752431808408</c:v>
                </c:pt>
                <c:pt idx="33">
                  <c:v>-444.65961645855009</c:v>
                </c:pt>
                <c:pt idx="34">
                  <c:v>-279.5403902177365</c:v>
                </c:pt>
                <c:pt idx="35">
                  <c:v>-257.22356186157447</c:v>
                </c:pt>
                <c:pt idx="36">
                  <c:v>-215.49876668702072</c:v>
                </c:pt>
                <c:pt idx="37">
                  <c:v>-274.99539373768857</c:v>
                </c:pt>
                <c:pt idx="38">
                  <c:v>-269.83598027417065</c:v>
                </c:pt>
                <c:pt idx="39">
                  <c:v>-342.63387440064537</c:v>
                </c:pt>
                <c:pt idx="40">
                  <c:v>-443.95473719474683</c:v>
                </c:pt>
              </c:numCache>
            </c:numRef>
          </c:val>
        </c:ser>
        <c:marker val="1"/>
        <c:axId val="56575104"/>
        <c:axId val="56576640"/>
      </c:lineChart>
      <c:catAx>
        <c:axId val="565751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aseline="0"/>
            </a:pPr>
            <a:endParaRPr lang="ru-RU"/>
          </a:p>
        </c:txPr>
        <c:crossAx val="56576640"/>
        <c:crosses val="autoZero"/>
        <c:auto val="1"/>
        <c:lblAlgn val="ctr"/>
        <c:lblOffset val="100"/>
      </c:catAx>
      <c:valAx>
        <c:axId val="56576640"/>
        <c:scaling>
          <c:orientation val="minMax"/>
          <c:max val="1000"/>
          <c:min val="-1500"/>
        </c:scaling>
        <c:axPos val="l"/>
        <c:numFmt formatCode="0.0" sourceLinked="1"/>
        <c:tickLblPos val="nextTo"/>
        <c:txPr>
          <a:bodyPr/>
          <a:lstStyle/>
          <a:p>
            <a:pPr>
              <a:defRPr sz="1100" baseline="0"/>
            </a:pPr>
            <a:endParaRPr lang="ru-RU"/>
          </a:p>
        </c:txPr>
        <c:crossAx val="56575104"/>
        <c:crosses val="autoZero"/>
        <c:crossBetween val="between"/>
        <c:majorUnit val="200"/>
      </c:valAx>
    </c:plotArea>
    <c:plotVisOnly val="1"/>
    <c:dispBlanksAs val="gap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9327626354398098E-2"/>
          <c:y val="2.3239183014211153E-2"/>
          <c:w val="0.87516468133790959"/>
          <c:h val="0.89187159297395513"/>
        </c:manualLayout>
      </c:layout>
      <c:lineChart>
        <c:grouping val="standard"/>
        <c:ser>
          <c:idx val="0"/>
          <c:order val="0"/>
          <c:tx>
            <c:strRef>
              <c:f>Лист1!$A$3</c:f>
              <c:strCache>
                <c:ptCount val="1"/>
                <c:pt idx="0">
                  <c:v>низкий</c:v>
                </c:pt>
              </c:strCache>
            </c:strRef>
          </c:tx>
          <c:spPr>
            <a:ln w="47625"/>
          </c:spPr>
          <c:marker>
            <c:symbol val="none"/>
          </c:marker>
          <c:cat>
            <c:numRef>
              <c:f>Лист1!$B$2:$AN$2</c:f>
              <c:numCache>
                <c:formatCode>General</c:formatCode>
                <c:ptCount val="39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  <c:pt idx="33">
                  <c:v>2025</c:v>
                </c:pt>
                <c:pt idx="34">
                  <c:v>2026</c:v>
                </c:pt>
                <c:pt idx="35">
                  <c:v>2027</c:v>
                </c:pt>
                <c:pt idx="36">
                  <c:v>2028</c:v>
                </c:pt>
                <c:pt idx="37">
                  <c:v>2029</c:v>
                </c:pt>
                <c:pt idx="38">
                  <c:v>2030</c:v>
                </c:pt>
              </c:numCache>
            </c:numRef>
          </c:cat>
          <c:val>
            <c:numRef>
              <c:f>Лист1!$B$3:$AN$3</c:f>
              <c:numCache>
                <c:formatCode>General</c:formatCode>
                <c:ptCount val="39"/>
                <c:pt idx="0">
                  <c:v>75060</c:v>
                </c:pt>
                <c:pt idx="1">
                  <c:v>72850</c:v>
                </c:pt>
                <c:pt idx="2">
                  <c:v>70599</c:v>
                </c:pt>
                <c:pt idx="3">
                  <c:v>70740</c:v>
                </c:pt>
                <c:pt idx="4">
                  <c:v>69740</c:v>
                </c:pt>
                <c:pt idx="5">
                  <c:v>68273</c:v>
                </c:pt>
                <c:pt idx="6">
                  <c:v>67402</c:v>
                </c:pt>
                <c:pt idx="7">
                  <c:v>72791</c:v>
                </c:pt>
                <c:pt idx="8">
                  <c:v>72332</c:v>
                </c:pt>
                <c:pt idx="9">
                  <c:v>71411</c:v>
                </c:pt>
                <c:pt idx="10">
                  <c:v>72421</c:v>
                </c:pt>
                <c:pt idx="11">
                  <c:v>72835</c:v>
                </c:pt>
                <c:pt idx="12">
                  <c:v>72909</c:v>
                </c:pt>
                <c:pt idx="13">
                  <c:v>73811</c:v>
                </c:pt>
                <c:pt idx="14">
                  <c:v>74156</c:v>
                </c:pt>
                <c:pt idx="15">
                  <c:v>75060</c:v>
                </c:pt>
                <c:pt idx="16">
                  <c:v>75892</c:v>
                </c:pt>
                <c:pt idx="17">
                  <c:v>75524</c:v>
                </c:pt>
                <c:pt idx="18" formatCode="0">
                  <c:v>76184.457578959016</c:v>
                </c:pt>
                <c:pt idx="19" formatCode="0">
                  <c:v>76200.047493919759</c:v>
                </c:pt>
                <c:pt idx="20" formatCode="0">
                  <c:v>76063.199979911675</c:v>
                </c:pt>
                <c:pt idx="21" formatCode="0">
                  <c:v>75825.815445195505</c:v>
                </c:pt>
                <c:pt idx="22" formatCode="0">
                  <c:v>75533.598346745057</c:v>
                </c:pt>
                <c:pt idx="23" formatCode="0">
                  <c:v>75107.924955891416</c:v>
                </c:pt>
                <c:pt idx="24" formatCode="0">
                  <c:v>74643.800999316518</c:v>
                </c:pt>
                <c:pt idx="25" formatCode="0">
                  <c:v>74109.809348984971</c:v>
                </c:pt>
                <c:pt idx="26" formatCode="0">
                  <c:v>73501.600021286664</c:v>
                </c:pt>
                <c:pt idx="27" formatCode="0">
                  <c:v>72915.32063057214</c:v>
                </c:pt>
                <c:pt idx="28" formatCode="0">
                  <c:v>72261.370056294778</c:v>
                </c:pt>
                <c:pt idx="29" formatCode="0">
                  <c:v>71581.795686348385</c:v>
                </c:pt>
                <c:pt idx="30" formatCode="0">
                  <c:v>70948.941563175424</c:v>
                </c:pt>
                <c:pt idx="31" formatCode="0">
                  <c:v>70365.374376556152</c:v>
                </c:pt>
                <c:pt idx="32" formatCode="0">
                  <c:v>69905.984131041929</c:v>
                </c:pt>
                <c:pt idx="33" formatCode="0">
                  <c:v>69478.263653315211</c:v>
                </c:pt>
                <c:pt idx="34" formatCode="0">
                  <c:v>69014.23846561274</c:v>
                </c:pt>
                <c:pt idx="35" formatCode="0">
                  <c:v>68596.035306058562</c:v>
                </c:pt>
                <c:pt idx="36" formatCode="0">
                  <c:v>68245.757724588795</c:v>
                </c:pt>
                <c:pt idx="37" formatCode="0">
                  <c:v>68005.708019348633</c:v>
                </c:pt>
                <c:pt idx="38" formatCode="0">
                  <c:v>67791.053304622066</c:v>
                </c:pt>
              </c:numCache>
            </c:numRef>
          </c:val>
          <c:smooth val="1"/>
        </c:ser>
        <c:ser>
          <c:idx val="2"/>
          <c:order val="1"/>
          <c:tx>
            <c:strRef>
              <c:f>Лист1!$A$5</c:f>
              <c:strCache>
                <c:ptCount val="1"/>
                <c:pt idx="0">
                  <c:v>высокий</c:v>
                </c:pt>
              </c:strCache>
            </c:strRef>
          </c:tx>
          <c:spPr>
            <a:ln w="47625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Лист1!$B$2:$AN$2</c:f>
              <c:numCache>
                <c:formatCode>General</c:formatCode>
                <c:ptCount val="39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  <c:pt idx="33">
                  <c:v>2025</c:v>
                </c:pt>
                <c:pt idx="34">
                  <c:v>2026</c:v>
                </c:pt>
                <c:pt idx="35">
                  <c:v>2027</c:v>
                </c:pt>
                <c:pt idx="36">
                  <c:v>2028</c:v>
                </c:pt>
                <c:pt idx="37">
                  <c:v>2029</c:v>
                </c:pt>
                <c:pt idx="38">
                  <c:v>2030</c:v>
                </c:pt>
              </c:numCache>
            </c:numRef>
          </c:cat>
          <c:val>
            <c:numRef>
              <c:f>Лист1!$B$5:$AN$5</c:f>
              <c:numCache>
                <c:formatCode>General</c:formatCode>
                <c:ptCount val="39"/>
                <c:pt idx="0">
                  <c:v>75060</c:v>
                </c:pt>
                <c:pt idx="1">
                  <c:v>72850</c:v>
                </c:pt>
                <c:pt idx="2">
                  <c:v>70599</c:v>
                </c:pt>
                <c:pt idx="3">
                  <c:v>70740</c:v>
                </c:pt>
                <c:pt idx="4">
                  <c:v>69740</c:v>
                </c:pt>
                <c:pt idx="5">
                  <c:v>68273</c:v>
                </c:pt>
                <c:pt idx="6">
                  <c:v>67402</c:v>
                </c:pt>
                <c:pt idx="7">
                  <c:v>72791</c:v>
                </c:pt>
                <c:pt idx="8">
                  <c:v>72332</c:v>
                </c:pt>
                <c:pt idx="9">
                  <c:v>71411</c:v>
                </c:pt>
                <c:pt idx="10">
                  <c:v>72421</c:v>
                </c:pt>
                <c:pt idx="11">
                  <c:v>72835</c:v>
                </c:pt>
                <c:pt idx="12">
                  <c:v>72909</c:v>
                </c:pt>
                <c:pt idx="13">
                  <c:v>73811</c:v>
                </c:pt>
                <c:pt idx="14">
                  <c:v>74156</c:v>
                </c:pt>
                <c:pt idx="15">
                  <c:v>75060</c:v>
                </c:pt>
                <c:pt idx="16">
                  <c:v>75892</c:v>
                </c:pt>
                <c:pt idx="17">
                  <c:v>75524</c:v>
                </c:pt>
                <c:pt idx="18" formatCode="0">
                  <c:v>76184.204241014653</c:v>
                </c:pt>
                <c:pt idx="19" formatCode="0">
                  <c:v>76678.010020891132</c:v>
                </c:pt>
                <c:pt idx="20" formatCode="0">
                  <c:v>76942.378312141038</c:v>
                </c:pt>
                <c:pt idx="21" formatCode="0">
                  <c:v>77042.630152982834</c:v>
                </c:pt>
                <c:pt idx="22" formatCode="0">
                  <c:v>77059.04594788063</c:v>
                </c:pt>
                <c:pt idx="23" formatCode="0">
                  <c:v>76892.084358404783</c:v>
                </c:pt>
                <c:pt idx="24" formatCode="0">
                  <c:v>76687.635675775877</c:v>
                </c:pt>
                <c:pt idx="25" formatCode="0">
                  <c:v>76433.338746315072</c:v>
                </c:pt>
                <c:pt idx="26" formatCode="0">
                  <c:v>76121.314548467562</c:v>
                </c:pt>
                <c:pt idx="27" formatCode="0">
                  <c:v>75863.8180646814</c:v>
                </c:pt>
                <c:pt idx="28" formatCode="0">
                  <c:v>75560.331319980338</c:v>
                </c:pt>
                <c:pt idx="29" formatCode="0">
                  <c:v>75223.287199100392</c:v>
                </c:pt>
                <c:pt idx="30" formatCode="0">
                  <c:v>74938.525615492414</c:v>
                </c:pt>
                <c:pt idx="31" formatCode="0">
                  <c:v>74733.236035479582</c:v>
                </c:pt>
                <c:pt idx="32" formatCode="0">
                  <c:v>74666</c:v>
                </c:pt>
                <c:pt idx="33" formatCode="0">
                  <c:v>74600</c:v>
                </c:pt>
                <c:pt idx="34" formatCode="0">
                  <c:v>74291.679384835195</c:v>
                </c:pt>
                <c:pt idx="35" formatCode="0">
                  <c:v>73974.266518695775</c:v>
                </c:pt>
                <c:pt idx="36" formatCode="0">
                  <c:v>73720.91173603895</c:v>
                </c:pt>
                <c:pt idx="37" formatCode="0">
                  <c:v>73552.216265242008</c:v>
                </c:pt>
                <c:pt idx="38" formatCode="0">
                  <c:v>73424.255436897496</c:v>
                </c:pt>
              </c:numCache>
            </c:numRef>
          </c:val>
          <c:smooth val="1"/>
        </c:ser>
        <c:ser>
          <c:idx val="1"/>
          <c:order val="3"/>
          <c:tx>
            <c:strRef>
              <c:f>Лист1!$A$4</c:f>
              <c:strCache>
                <c:ptCount val="1"/>
                <c:pt idx="0">
                  <c:v>средний</c:v>
                </c:pt>
              </c:strCache>
            </c:strRef>
          </c:tx>
          <c:spPr>
            <a:ln w="47625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Лист1!$B$2:$AN$2</c:f>
              <c:numCache>
                <c:formatCode>General</c:formatCode>
                <c:ptCount val="39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  <c:pt idx="31">
                  <c:v>2023</c:v>
                </c:pt>
                <c:pt idx="32">
                  <c:v>2024</c:v>
                </c:pt>
                <c:pt idx="33">
                  <c:v>2025</c:v>
                </c:pt>
                <c:pt idx="34">
                  <c:v>2026</c:v>
                </c:pt>
                <c:pt idx="35">
                  <c:v>2027</c:v>
                </c:pt>
                <c:pt idx="36">
                  <c:v>2028</c:v>
                </c:pt>
                <c:pt idx="37">
                  <c:v>2029</c:v>
                </c:pt>
                <c:pt idx="38">
                  <c:v>2030</c:v>
                </c:pt>
              </c:numCache>
            </c:numRef>
          </c:cat>
          <c:val>
            <c:numRef>
              <c:f>Лист1!$B$4:$AN$4</c:f>
              <c:numCache>
                <c:formatCode>General</c:formatCode>
                <c:ptCount val="39"/>
                <c:pt idx="0">
                  <c:v>75060</c:v>
                </c:pt>
                <c:pt idx="1">
                  <c:v>72850</c:v>
                </c:pt>
                <c:pt idx="2">
                  <c:v>70599</c:v>
                </c:pt>
                <c:pt idx="3">
                  <c:v>70740</c:v>
                </c:pt>
                <c:pt idx="4">
                  <c:v>69740</c:v>
                </c:pt>
                <c:pt idx="5">
                  <c:v>68273</c:v>
                </c:pt>
                <c:pt idx="6">
                  <c:v>67402</c:v>
                </c:pt>
                <c:pt idx="7">
                  <c:v>72791</c:v>
                </c:pt>
                <c:pt idx="8">
                  <c:v>72332</c:v>
                </c:pt>
                <c:pt idx="9">
                  <c:v>71411</c:v>
                </c:pt>
                <c:pt idx="10">
                  <c:v>72421</c:v>
                </c:pt>
                <c:pt idx="11">
                  <c:v>72835</c:v>
                </c:pt>
                <c:pt idx="12">
                  <c:v>72909</c:v>
                </c:pt>
                <c:pt idx="13">
                  <c:v>73811</c:v>
                </c:pt>
                <c:pt idx="14">
                  <c:v>74156</c:v>
                </c:pt>
                <c:pt idx="15">
                  <c:v>75060</c:v>
                </c:pt>
                <c:pt idx="16">
                  <c:v>75892</c:v>
                </c:pt>
                <c:pt idx="17">
                  <c:v>75524</c:v>
                </c:pt>
                <c:pt idx="18">
                  <c:v>76184.330909986864</c:v>
                </c:pt>
                <c:pt idx="19" formatCode="0">
                  <c:v>76389.960916158059</c:v>
                </c:pt>
                <c:pt idx="20" formatCode="0">
                  <c:v>76406.757256785902</c:v>
                </c:pt>
                <c:pt idx="21" formatCode="0">
                  <c:v>76293.09184183093</c:v>
                </c:pt>
                <c:pt idx="22" formatCode="0">
                  <c:v>76109.768720607986</c:v>
                </c:pt>
                <c:pt idx="23" formatCode="0">
                  <c:v>75770.604582170767</c:v>
                </c:pt>
                <c:pt idx="24" formatCode="0">
                  <c:v>75392.601241042372</c:v>
                </c:pt>
                <c:pt idx="25" formatCode="0">
                  <c:v>74954.698239275618</c:v>
                </c:pt>
                <c:pt idx="26" formatCode="0">
                  <c:v>74449.466747600527</c:v>
                </c:pt>
                <c:pt idx="27" formatCode="0">
                  <c:v>73980.813684679044</c:v>
                </c:pt>
                <c:pt idx="28" formatCode="0">
                  <c:v>73456.482867233819</c:v>
                </c:pt>
                <c:pt idx="29" formatCode="0">
                  <c:v>72904.555939278478</c:v>
                </c:pt>
                <c:pt idx="30" formatCode="0">
                  <c:v>72401.286247430748</c:v>
                </c:pt>
                <c:pt idx="31" formatCode="0">
                  <c:v>71960.643242839738</c:v>
                </c:pt>
                <c:pt idx="32" formatCode="0">
                  <c:v>71646.749759010578</c:v>
                </c:pt>
                <c:pt idx="33" formatCode="0">
                  <c:v>71381.673376836785</c:v>
                </c:pt>
                <c:pt idx="34" formatCode="0">
                  <c:v>71092.426400242708</c:v>
                </c:pt>
                <c:pt idx="35" formatCode="0">
                  <c:v>70858.047958757772</c:v>
                </c:pt>
                <c:pt idx="36" formatCode="0">
                  <c:v>70695.224534134133</c:v>
                </c:pt>
                <c:pt idx="37" formatCode="0">
                  <c:v>70634.106130569708</c:v>
                </c:pt>
                <c:pt idx="38" formatCode="0">
                  <c:v>70607.654370759788</c:v>
                </c:pt>
              </c:numCache>
            </c:numRef>
          </c:val>
          <c:smooth val="1"/>
        </c:ser>
        <c:marker val="1"/>
        <c:axId val="56624640"/>
        <c:axId val="56626176"/>
      </c:lineChart>
      <c:lineChart>
        <c:grouping val="standard"/>
        <c:ser>
          <c:idx val="3"/>
          <c:order val="2"/>
          <c:tx>
            <c:v>трудоспособное население</c:v>
          </c:tx>
          <c:spPr>
            <a:ln w="47625">
              <a:solidFill>
                <a:schemeClr val="tx1"/>
              </a:solidFill>
              <a:prstDash val="sysDash"/>
            </a:ln>
          </c:spPr>
          <c:marker>
            <c:symbol val="none"/>
          </c:marker>
          <c:val>
            <c:numRef>
              <c:f>Лист1!$B$7:$AN$7</c:f>
              <c:numCache>
                <c:formatCode>General</c:formatCode>
                <c:ptCount val="39"/>
                <c:pt idx="0">
                  <c:v>84008.942999999956</c:v>
                </c:pt>
                <c:pt idx="1">
                  <c:v>83896.398000000001</c:v>
                </c:pt>
                <c:pt idx="2">
                  <c:v>83962.002999999968</c:v>
                </c:pt>
                <c:pt idx="3">
                  <c:v>84331.541999999972</c:v>
                </c:pt>
                <c:pt idx="4">
                  <c:v>84539.946999999956</c:v>
                </c:pt>
                <c:pt idx="5">
                  <c:v>84799.615000000005</c:v>
                </c:pt>
                <c:pt idx="6">
                  <c:v>85352.065999999992</c:v>
                </c:pt>
                <c:pt idx="7">
                  <c:v>86263.261999999988</c:v>
                </c:pt>
                <c:pt idx="8">
                  <c:v>87172.271999999997</c:v>
                </c:pt>
                <c:pt idx="9">
                  <c:v>88039.798999999999</c:v>
                </c:pt>
                <c:pt idx="10">
                  <c:v>88515.468999999968</c:v>
                </c:pt>
                <c:pt idx="11">
                  <c:v>89205.653000000006</c:v>
                </c:pt>
                <c:pt idx="12">
                  <c:v>89895.576000000001</c:v>
                </c:pt>
                <c:pt idx="13">
                  <c:v>90218.301999999996</c:v>
                </c:pt>
                <c:pt idx="14">
                  <c:v>90328.243999999977</c:v>
                </c:pt>
                <c:pt idx="15">
                  <c:v>90151.581000000006</c:v>
                </c:pt>
                <c:pt idx="16">
                  <c:v>89751.626999999993</c:v>
                </c:pt>
                <c:pt idx="17">
                  <c:v>89265.887000000002</c:v>
                </c:pt>
                <c:pt idx="18">
                  <c:v>88360.815960086897</c:v>
                </c:pt>
                <c:pt idx="19">
                  <c:v>87524.908883811062</c:v>
                </c:pt>
                <c:pt idx="20">
                  <c:v>86652.048567903359</c:v>
                </c:pt>
                <c:pt idx="21">
                  <c:v>85651.218980441874</c:v>
                </c:pt>
                <c:pt idx="22">
                  <c:v>84654.287995880921</c:v>
                </c:pt>
                <c:pt idx="23">
                  <c:v>83615.730990960859</c:v>
                </c:pt>
                <c:pt idx="24">
                  <c:v>82499.839599913714</c:v>
                </c:pt>
                <c:pt idx="25">
                  <c:v>81477.706757666208</c:v>
                </c:pt>
                <c:pt idx="26">
                  <c:v>80474.844270796559</c:v>
                </c:pt>
                <c:pt idx="27">
                  <c:v>79669.690132274263</c:v>
                </c:pt>
                <c:pt idx="28">
                  <c:v>79038.507604210492</c:v>
                </c:pt>
                <c:pt idx="29">
                  <c:v>78445.71739422169</c:v>
                </c:pt>
                <c:pt idx="30">
                  <c:v>77907.746788654142</c:v>
                </c:pt>
                <c:pt idx="31">
                  <c:v>77465.119277684862</c:v>
                </c:pt>
                <c:pt idx="32">
                  <c:v>77226.340056870875</c:v>
                </c:pt>
                <c:pt idx="33">
                  <c:v>77155.74648768366</c:v>
                </c:pt>
                <c:pt idx="34">
                  <c:v>77104.017262404508</c:v>
                </c:pt>
                <c:pt idx="35">
                  <c:v>77089.68341816256</c:v>
                </c:pt>
                <c:pt idx="36">
                  <c:v>77010.962792166029</c:v>
                </c:pt>
                <c:pt idx="37">
                  <c:v>76934.786935434546</c:v>
                </c:pt>
                <c:pt idx="38">
                  <c:v>76780.61089580477</c:v>
                </c:pt>
              </c:numCache>
            </c:numRef>
          </c:val>
        </c:ser>
        <c:marker val="1"/>
        <c:axId val="56652544"/>
        <c:axId val="56654080"/>
      </c:lineChart>
      <c:catAx>
        <c:axId val="56624640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6626176"/>
        <c:crosses val="autoZero"/>
        <c:auto val="1"/>
        <c:lblAlgn val="ctr"/>
        <c:lblOffset val="100"/>
      </c:catAx>
      <c:valAx>
        <c:axId val="56626176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6624640"/>
        <c:crosses val="autoZero"/>
        <c:crossBetween val="between"/>
      </c:valAx>
      <c:catAx>
        <c:axId val="56652544"/>
        <c:scaling>
          <c:orientation val="minMax"/>
        </c:scaling>
        <c:delete val="1"/>
        <c:axPos val="b"/>
        <c:tickLblPos val="none"/>
        <c:crossAx val="56654080"/>
        <c:crosses val="autoZero"/>
        <c:auto val="1"/>
        <c:lblAlgn val="ctr"/>
        <c:lblOffset val="100"/>
      </c:catAx>
      <c:valAx>
        <c:axId val="56654080"/>
        <c:scaling>
          <c:orientation val="minMax"/>
        </c:scaling>
        <c:axPos val="r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6652544"/>
        <c:crosses val="max"/>
        <c:crossBetween val="between"/>
      </c:valAx>
    </c:plotArea>
    <c:legend>
      <c:legendPos val="r"/>
      <c:layout>
        <c:manualLayout>
          <c:xMode val="edge"/>
          <c:yMode val="edge"/>
          <c:x val="0.28534700854700856"/>
          <c:y val="0.47696048982888173"/>
          <c:w val="0.24217435897435902"/>
          <c:h val="0.26585907530789438"/>
        </c:manualLayout>
      </c:layout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0.59004</cdr:x>
      <cdr:y>0.07623</cdr:y>
    </cdr:from>
    <cdr:to>
      <cdr:x>0.89897</cdr:x>
      <cdr:y>0.22691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83678" y="462643"/>
          <a:ext cx="2871107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200" b="1" dirty="0">
              <a:solidFill>
                <a:srgbClr val="FF0000"/>
              </a:solidFill>
            </a:rPr>
            <a:t>Численность постоянного</a:t>
          </a:r>
        </a:p>
        <a:p xmlns:a="http://schemas.openxmlformats.org/drawingml/2006/main">
          <a:r>
            <a:rPr lang="ru-RU" sz="2200" b="1" dirty="0">
              <a:solidFill>
                <a:srgbClr val="FF0000"/>
              </a:solidFill>
            </a:rPr>
            <a:t> населения России </a:t>
          </a:r>
        </a:p>
      </cdr:txBody>
    </cdr:sp>
  </cdr:relSizeAnchor>
  <cdr:relSizeAnchor xmlns:cdr="http://schemas.openxmlformats.org/drawingml/2006/chartDrawing">
    <cdr:from>
      <cdr:x>0.14389</cdr:x>
      <cdr:y>0.51121</cdr:y>
    </cdr:from>
    <cdr:to>
      <cdr:x>0.62225</cdr:x>
      <cdr:y>0.66042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37303" y="3102424"/>
          <a:ext cx="4445689" cy="9055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200" b="1" baseline="0" dirty="0">
              <a:solidFill>
                <a:schemeClr val="tx2"/>
              </a:solidFill>
            </a:rPr>
            <a:t>Численность постоянного населения</a:t>
          </a:r>
        </a:p>
        <a:p xmlns:a="http://schemas.openxmlformats.org/drawingml/2006/main">
          <a:r>
            <a:rPr lang="ru-RU" sz="2200" b="1" baseline="0" dirty="0">
              <a:solidFill>
                <a:schemeClr val="tx2"/>
              </a:solidFill>
            </a:rPr>
            <a:t> </a:t>
          </a:r>
          <a:r>
            <a:rPr lang="ru-RU" sz="2200" b="1" baseline="0" dirty="0" smtClean="0">
              <a:solidFill>
                <a:schemeClr val="tx2"/>
              </a:solidFill>
            </a:rPr>
            <a:t>России без </a:t>
          </a:r>
          <a:r>
            <a:rPr lang="ru-RU" sz="2200" b="1" baseline="0" dirty="0">
              <a:solidFill>
                <a:schemeClr val="tx2"/>
              </a:solidFill>
            </a:rPr>
            <a:t>учета мигрантов</a:t>
          </a:r>
        </a:p>
      </cdr:txBody>
    </cdr:sp>
  </cdr:relSizeAnchor>
  <cdr:relSizeAnchor xmlns:cdr="http://schemas.openxmlformats.org/drawingml/2006/chartDrawing">
    <cdr:from>
      <cdr:x>0.94599</cdr:x>
      <cdr:y>0.35192</cdr:y>
    </cdr:from>
    <cdr:to>
      <cdr:x>0.95099</cdr:x>
      <cdr:y>0.67228</cdr:y>
    </cdr:to>
    <cdr:sp macro="" textlink="">
      <cdr:nvSpPr>
        <cdr:cNvPr id="5" name="Прямая со стрелкой 4"/>
        <cdr:cNvSpPr/>
      </cdr:nvSpPr>
      <cdr:spPr>
        <a:xfrm xmlns:a="http://schemas.openxmlformats.org/drawingml/2006/main" rot="16200000" flipH="1">
          <a:off x="7700918" y="3084978"/>
          <a:ext cx="1944216" cy="45719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arrow"/>
          <a:tailEnd type="arrow"/>
        </a:ln>
      </cdr:spPr>
      <cdr:style>
        <a:lnRef xmlns:a="http://schemas.openxmlformats.org/drawingml/2006/main" idx="3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2">
          <a:schemeClr val="accent3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0.7716</cdr:x>
      <cdr:y>0.43049</cdr:y>
    </cdr:from>
    <cdr:to>
      <cdr:x>0.90776</cdr:x>
      <cdr:y>0.51345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170963" y="2612572"/>
          <a:ext cx="1265465" cy="503464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800" dirty="0" smtClean="0">
              <a:solidFill>
                <a:srgbClr val="C00000"/>
              </a:solidFill>
            </a:rPr>
            <a:t>7-8 </a:t>
          </a:r>
          <a:r>
            <a:rPr lang="ru-RU" sz="2800" dirty="0">
              <a:solidFill>
                <a:srgbClr val="C00000"/>
              </a:solidFill>
            </a:rPr>
            <a:t>млн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0.74763</cdr:x>
      <cdr:y>0.75534</cdr:y>
    </cdr:from>
    <cdr:to>
      <cdr:x>0.95683</cdr:x>
      <cdr:y>0.96892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48264" y="4584002"/>
          <a:ext cx="1944216" cy="1296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C00000"/>
              </a:solidFill>
            </a:rPr>
            <a:t>Без миграции</a:t>
          </a:r>
        </a:p>
        <a:p xmlns:a="http://schemas.openxmlformats.org/drawingml/2006/main">
          <a:r>
            <a:rPr lang="ru-RU" sz="1800" b="1" dirty="0" smtClean="0">
              <a:solidFill>
                <a:srgbClr val="C00000"/>
              </a:solidFill>
            </a:rPr>
            <a:t>Убыль за 2011-2025: </a:t>
          </a:r>
        </a:p>
        <a:p xmlns:a="http://schemas.openxmlformats.org/drawingml/2006/main">
          <a:r>
            <a:rPr lang="ru-RU" sz="1800" b="1" dirty="0" smtClean="0">
              <a:solidFill>
                <a:srgbClr val="C00000"/>
              </a:solidFill>
            </a:rPr>
            <a:t>13,5 млн.человек </a:t>
          </a:r>
          <a:endParaRPr lang="ru-RU" sz="1800" b="1" dirty="0">
            <a:solidFill>
              <a:srgbClr val="C0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BBFC18-A490-40D4-BC45-288E363DF432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D1D72-7C80-43C4-B4D6-DC1253A331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D1D72-7C80-43C4-B4D6-DC1253A3319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D5D8-5404-4CBC-BB9C-B4F2F4199FFE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C058-9782-4431-B148-4ED318931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D5D8-5404-4CBC-BB9C-B4F2F4199FFE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C058-9782-4431-B148-4ED318931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D5D8-5404-4CBC-BB9C-B4F2F4199FFE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C058-9782-4431-B148-4ED318931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D5D8-5404-4CBC-BB9C-B4F2F4199FFE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C058-9782-4431-B148-4ED318931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D5D8-5404-4CBC-BB9C-B4F2F4199FFE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C058-9782-4431-B148-4ED318931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D5D8-5404-4CBC-BB9C-B4F2F4199FFE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C058-9782-4431-B148-4ED318931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D5D8-5404-4CBC-BB9C-B4F2F4199FFE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C058-9782-4431-B148-4ED318931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D5D8-5404-4CBC-BB9C-B4F2F4199FFE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C058-9782-4431-B148-4ED318931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D5D8-5404-4CBC-BB9C-B4F2F4199FFE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C058-9782-4431-B148-4ED318931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D5D8-5404-4CBC-BB9C-B4F2F4199FFE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C058-9782-4431-B148-4ED318931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8D5D8-5404-4CBC-BB9C-B4F2F4199FFE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6C058-9782-4431-B148-4ED318931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8D5D8-5404-4CBC-BB9C-B4F2F4199FFE}" type="datetimeFigureOut">
              <a:rPr lang="ru-RU" smtClean="0"/>
              <a:pPr/>
              <a:t>18.04.2011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6C058-9782-4431-B148-4ED3189310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9024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Международная миграция в России: осознаваемая  необходимость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М.Б.Денисенко, НИУ-ВШЭ </a:t>
            </a:r>
            <a:endParaRPr lang="ru-RU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Иностранцы – постоянные </a:t>
            </a:r>
            <a:r>
              <a:rPr lang="ru-RU" sz="3200" b="1" dirty="0" smtClean="0"/>
              <a:t>жители, 	март   2011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гражданство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Тыс.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2875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Украина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636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Узбекистан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380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Казахстан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Таджикистан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Киргизия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Азербайджан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Молдова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Армения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Беларусь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Другие</a:t>
                      </a:r>
                      <a:r>
                        <a:rPr lang="ru-RU" baseline="0" dirty="0" smtClean="0"/>
                        <a:t> и </a:t>
                      </a:r>
                      <a:r>
                        <a:rPr lang="ru-RU" baseline="0" dirty="0" err="1" smtClean="0"/>
                        <a:t>б\г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613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Прирост население в трудоспособных возрастах  по данным Росстата (тыс.человек)</a:t>
            </a:r>
            <a:endParaRPr lang="ru-RU" sz="3200" b="1" dirty="0"/>
          </a:p>
        </p:txBody>
      </p:sp>
      <p:graphicFrame>
        <p:nvGraphicFramePr>
          <p:cNvPr id="3" name="Диаграмма 2"/>
          <p:cNvGraphicFramePr>
            <a:graphicFrameLocks noGrp="1"/>
          </p:cNvGraphicFramePr>
          <p:nvPr/>
        </p:nvGraphicFramePr>
        <p:xfrm>
          <a:off x="0" y="789214"/>
          <a:ext cx="9293679" cy="6068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580112" y="1628800"/>
            <a:ext cx="3388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С миграцией убыль 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За 2011-2025: 10,4 млн. человек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Численность экономически активного населения (тыс.человек)</a:t>
            </a:r>
            <a:endParaRPr lang="ru-RU" sz="3200" b="1" dirty="0"/>
          </a:p>
        </p:txBody>
      </p:sp>
      <p:graphicFrame>
        <p:nvGraphicFramePr>
          <p:cNvPr id="3" name="Диаграмма 2"/>
          <p:cNvGraphicFramePr>
            <a:graphicFrameLocks noGrp="1"/>
          </p:cNvGraphicFramePr>
          <p:nvPr/>
        </p:nvGraphicFramePr>
        <p:xfrm>
          <a:off x="-142875" y="790575"/>
          <a:ext cx="9286875" cy="606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Среднегодовая потребность во временных трудовых мигрантах для удвоения ВВП к 2020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77" y="2420888"/>
          <a:ext cx="7344814" cy="2933484"/>
        </p:xfrm>
        <a:graphic>
          <a:graphicData uri="http://schemas.openxmlformats.org/drawingml/2006/table">
            <a:tbl>
              <a:tblPr/>
              <a:tblGrid>
                <a:gridCol w="2952327"/>
                <a:gridCol w="2160240"/>
                <a:gridCol w="2232247"/>
              </a:tblGrid>
              <a:tr h="612068">
                <a:tc>
                  <a:txBody>
                    <a:bodyPr/>
                    <a:lstStyle/>
                    <a:p>
                      <a:pPr indent="457200" algn="ctr"/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Темпы роста производительности труда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/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2015</a:t>
                      </a:r>
                      <a:endParaRPr lang="ru-RU" sz="24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/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24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indent="457200" algn="just"/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4%</a:t>
                      </a:r>
                      <a:endParaRPr lang="ru-RU" sz="24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/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6-7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млн.чел</a:t>
                      </a:r>
                      <a:endParaRPr lang="ru-RU" sz="24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/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 млн. чел.</a:t>
                      </a:r>
                      <a:endParaRPr lang="ru-RU" sz="24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indent="457200" algn="just"/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6%</a:t>
                      </a:r>
                      <a:endParaRPr lang="ru-RU" sz="24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/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млн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чел. </a:t>
                      </a:r>
                      <a:endParaRPr lang="ru-RU" sz="24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/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млн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чел</a:t>
                      </a:r>
                      <a:endParaRPr lang="ru-RU" sz="24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68">
                <a:tc>
                  <a:txBody>
                    <a:bodyPr/>
                    <a:lstStyle/>
                    <a:p>
                      <a:pPr indent="457200" algn="just"/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  <a:endParaRPr lang="ru-RU" sz="24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/>
                      <a:r>
                        <a:rPr lang="ru-RU" sz="2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24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/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24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47664" y="5661248"/>
            <a:ext cx="61838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Это не количественные параметры миграционной политики.</a:t>
            </a:r>
          </a:p>
          <a:p>
            <a:r>
              <a:rPr lang="ru-RU" dirty="0" smtClean="0"/>
              <a:t>Это иллюстрация зависимости масштабов миграции </a:t>
            </a:r>
          </a:p>
          <a:p>
            <a:r>
              <a:rPr lang="ru-RU" dirty="0" smtClean="0"/>
              <a:t>от темпов роста ВВП и производительности труда.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Образовательная миграция (третья ступень) в странах, принимающих мигрантов: 2008 (тыс.)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Численность</a:t>
                      </a:r>
                      <a:r>
                        <a:rPr lang="ru-RU" baseline="0" dirty="0" smtClean="0"/>
                        <a:t> иностранных студентов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Студенты из России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США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Канада (2007)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Великобритания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2,6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Франция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3,3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Германия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190</a:t>
                      </a:r>
                      <a:r>
                        <a:rPr lang="ru-RU" baseline="0" dirty="0" smtClean="0"/>
                        <a:t>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9,9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Италия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Россия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r>
                        <a:rPr lang="ru-RU" dirty="0" smtClean="0"/>
                        <a:t>6,</a:t>
                      </a:r>
                      <a:r>
                        <a:rPr lang="en-US" dirty="0" smtClean="0"/>
                        <a:t>6 (</a:t>
                      </a:r>
                      <a:r>
                        <a:rPr lang="ru-RU" dirty="0" smtClean="0"/>
                        <a:t>СНГ)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87624" y="5229200"/>
            <a:ext cx="1897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UNESCO Database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Миграционный потенциал Средней Азии </a:t>
            </a:r>
            <a:r>
              <a:rPr lang="ru-RU" dirty="0" smtClean="0"/>
              <a:t>ограничен. 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0664"/>
                <a:gridCol w="53389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Страна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Прирост населения в возрасте от 15 до 60 лет  за </a:t>
                      </a:r>
                      <a:r>
                        <a:rPr lang="ru-RU" sz="2400" dirty="0" smtClean="0"/>
                        <a:t>2010-2025 </a:t>
                      </a:r>
                      <a:r>
                        <a:rPr lang="ru-RU" sz="2400" dirty="0" smtClean="0"/>
                        <a:t>при условии отсутствия миграции 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Россия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 -15,1 млн. 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Киргизия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0,8 млн.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Таджикистан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1,6 млн. 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Узбекистан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4,0 млн.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Туркменистан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0,7 млн.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39752" y="5661248"/>
            <a:ext cx="58512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Неизбежно расширение списка стран, </a:t>
            </a:r>
          </a:p>
          <a:p>
            <a:r>
              <a:rPr lang="ru-RU" dirty="0" smtClean="0"/>
              <a:t>откуда направляются большие потоки мигрантов Россию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Резюме: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 ближайшие годы (10 лет) численность населения России в рабочих возрастах заметно сократится. Эту убыль нельзя компенсировать за счет модернизационных  факторов, поскольку  на их реализацию необходимо время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Процесс старения населения, в том числе его экономически активной части продолжится;</a:t>
            </a:r>
          </a:p>
          <a:p>
            <a:r>
              <a:rPr lang="ru-RU" dirty="0" smtClean="0"/>
              <a:t>Компенсировать сокращение населения с помощью мер демографической политики, роста производительности труда, реформы образования в ближайшие годы не удастся. На реализацию этих мер нужно время.  </a:t>
            </a:r>
            <a:endParaRPr lang="ru-RU" dirty="0" smtClean="0"/>
          </a:p>
          <a:p>
            <a:r>
              <a:rPr lang="ru-RU" dirty="0" smtClean="0"/>
              <a:t>Выход: привлечение необходимых человеческих ресурсов из-за </a:t>
            </a:r>
            <a:r>
              <a:rPr lang="ru-RU" dirty="0" smtClean="0"/>
              <a:t>рубежа на российский рынок труда в ближайшей перспективе неизбежно. </a:t>
            </a:r>
            <a:endParaRPr lang="ru-RU" dirty="0" smtClean="0"/>
          </a:p>
          <a:p>
            <a:r>
              <a:rPr lang="ru-RU" dirty="0" smtClean="0"/>
              <a:t>Существует потребность  в миграционной политике, </a:t>
            </a:r>
            <a:r>
              <a:rPr lang="ru-RU" dirty="0" smtClean="0"/>
              <a:t>нацеленной на </a:t>
            </a:r>
            <a:r>
              <a:rPr lang="ru-RU" dirty="0" smtClean="0"/>
              <a:t>отбор нужных стране мигрантов и </a:t>
            </a:r>
            <a:r>
              <a:rPr lang="ru-RU" dirty="0" smtClean="0"/>
              <a:t>открывающей </a:t>
            </a:r>
            <a:r>
              <a:rPr lang="ru-RU" dirty="0" smtClean="0"/>
              <a:t>для них разнообразные каналы для переезда в Россию на ПМЖ, работу и учебу, поддерживаемых мерами адаптации и интеграции</a:t>
            </a:r>
            <a:r>
              <a:rPr lang="ru-RU" dirty="0" smtClean="0"/>
              <a:t>. Это позволит </a:t>
            </a:r>
            <a:r>
              <a:rPr lang="ru-RU" smtClean="0"/>
              <a:t>повысить эффективность миграции </a:t>
            </a:r>
            <a:r>
              <a:rPr lang="ru-RU" dirty="0" smtClean="0"/>
              <a:t>и снизить риски от притока мигрантов.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Российская империя  – </a:t>
            </a:r>
            <a:br>
              <a:rPr lang="ru-RU" dirty="0" smtClean="0"/>
            </a:br>
            <a:r>
              <a:rPr lang="ru-RU" dirty="0" smtClean="0"/>
              <a:t>страна иммиграции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0" y="1600200"/>
          <a:ext cx="850729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10"/>
                <a:gridCol w="1530706"/>
                <a:gridCol w="1701458"/>
                <a:gridCol w="1701458"/>
                <a:gridCol w="1701458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1828-1859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1860-1889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1890-1915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1828-1915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Эмигранты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1129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3348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4510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Иммигранты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219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2147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1785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4152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Баланс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1018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1567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358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71600" y="4149080"/>
            <a:ext cx="69671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Источники иммиграции:  Австро-Венгрия, Германия, Персия, Турция,</a:t>
            </a:r>
          </a:p>
          <a:p>
            <a:r>
              <a:rPr lang="ru-RU" sz="2800" dirty="0" smtClean="0"/>
              <a:t>Китай, Корея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Численность населения России и миграция (тыс.человек) </a:t>
            </a:r>
            <a:endParaRPr lang="ru-RU" sz="3600" b="1" dirty="0"/>
          </a:p>
        </p:txBody>
      </p:sp>
      <p:graphicFrame>
        <p:nvGraphicFramePr>
          <p:cNvPr id="5" name="Диаграмма 4"/>
          <p:cNvGraphicFramePr>
            <a:graphicFrameLocks noGrp="1"/>
          </p:cNvGraphicFramePr>
          <p:nvPr/>
        </p:nvGraphicFramePr>
        <p:xfrm>
          <a:off x="0" y="789214"/>
          <a:ext cx="9144000" cy="6068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Демографический баланс России (тыс.человек)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26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528"/>
                <a:gridCol w="2448272"/>
                <a:gridCol w="2376264"/>
                <a:gridCol w="173853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Население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1.01.1989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Естественный прирост  1.01.1989-31.12.2002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Миграционный прирост</a:t>
                      </a:r>
                    </a:p>
                    <a:p>
                      <a:r>
                        <a:rPr lang="ru-RU" dirty="0" smtClean="0"/>
                        <a:t>1.01.1989-31.12.2002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Население </a:t>
                      </a:r>
                    </a:p>
                    <a:p>
                      <a:r>
                        <a:rPr lang="ru-RU" dirty="0" smtClean="0"/>
                        <a:t>на 31.12.2002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147002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-7555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144964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FFFF00"/>
                          </a:solidFill>
                        </a:rPr>
                        <a:t>Население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FFFF00"/>
                          </a:solidFill>
                        </a:rPr>
                        <a:t>1.01.2003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FF00"/>
                          </a:solidFill>
                        </a:rPr>
                        <a:t>Естественный прирост  1.01.2003-31.12.2010</a:t>
                      </a:r>
                      <a:endParaRPr lang="ru-RU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FF00"/>
                          </a:solidFill>
                        </a:rPr>
                        <a:t>Миграционный прирост</a:t>
                      </a:r>
                    </a:p>
                    <a:p>
                      <a:r>
                        <a:rPr lang="ru-RU" b="1" dirty="0" smtClean="0">
                          <a:solidFill>
                            <a:srgbClr val="FFFF00"/>
                          </a:solidFill>
                        </a:rPr>
                        <a:t>1.01.2003-31.12.2010</a:t>
                      </a:r>
                      <a:endParaRPr lang="ru-RU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FF00"/>
                          </a:solidFill>
                        </a:rPr>
                        <a:t>Население </a:t>
                      </a:r>
                    </a:p>
                    <a:p>
                      <a:r>
                        <a:rPr lang="ru-RU" b="1" dirty="0" smtClean="0">
                          <a:solidFill>
                            <a:srgbClr val="FFFF00"/>
                          </a:solidFill>
                        </a:rPr>
                        <a:t>на 31.12.2010</a:t>
                      </a:r>
                      <a:endParaRPr lang="ru-RU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144964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-4538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142914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50"/>
                          </a:solidFill>
                        </a:rPr>
                        <a:t>Итого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Естественный прирост  1.01.1989-31.12.2010</a:t>
                      </a:r>
                      <a:endParaRPr lang="ru-RU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Миграционный прирост</a:t>
                      </a:r>
                    </a:p>
                    <a:p>
                      <a:r>
                        <a:rPr lang="ru-RU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1.01.1989-31.12.2010</a:t>
                      </a:r>
                      <a:endParaRPr lang="ru-RU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934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-12092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8004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Ошибки учета или неурегулированный статус? (тыс.чел.)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143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376264"/>
                <a:gridCol w="1738536"/>
              </a:tblGrid>
              <a:tr h="1180728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период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Миграционный прирост по </a:t>
                      </a:r>
                    </a:p>
                    <a:p>
                      <a:r>
                        <a:rPr lang="ru-RU" dirty="0" smtClean="0"/>
                        <a:t>Данным учета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Миграционный прирост по методу</a:t>
                      </a:r>
                      <a:r>
                        <a:rPr lang="ru-RU" baseline="0" dirty="0" smtClean="0"/>
                        <a:t> демографического баланса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Разность:</a:t>
                      </a:r>
                    </a:p>
                    <a:p>
                      <a:r>
                        <a:rPr lang="ru-RU" dirty="0" smtClean="0"/>
                        <a:t>ошибки или неурегулированный статус</a:t>
                      </a:r>
                      <a:endParaRPr lang="ru-RU" dirty="0"/>
                    </a:p>
                  </a:txBody>
                  <a:tcPr/>
                </a:tc>
              </a:tr>
              <a:tr h="491974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1989-2002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3785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5516</a:t>
                      </a:r>
                    </a:p>
                    <a:p>
                      <a:pPr algn="ctr"/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-1731</a:t>
                      </a:r>
                      <a:endParaRPr lang="ru-RU" sz="2800" dirty="0"/>
                    </a:p>
                  </a:txBody>
                  <a:tcPr/>
                </a:tc>
              </a:tr>
              <a:tr h="491974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2003-2010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1406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2248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FontTx/>
                        <a:buChar char="-"/>
                      </a:pPr>
                      <a:r>
                        <a:rPr lang="ru-RU" sz="2800" dirty="0" smtClean="0"/>
                        <a:t>1082</a:t>
                      </a:r>
                      <a:endParaRPr lang="ru-RU" sz="2800" dirty="0"/>
                    </a:p>
                  </a:txBody>
                  <a:tcPr/>
                </a:tc>
              </a:tr>
              <a:tr h="491974">
                <a:tc gridSpan="4"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Возрастная структура </a:t>
            </a:r>
            <a:r>
              <a:rPr lang="ru-RU" dirty="0" smtClean="0"/>
              <a:t>населения России и </a:t>
            </a:r>
            <a:r>
              <a:rPr lang="ru-RU" dirty="0" smtClean="0"/>
              <a:t>постоянных </a:t>
            </a:r>
            <a:r>
              <a:rPr lang="ru-RU" dirty="0" smtClean="0"/>
              <a:t>мигрантов (%)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Население  (2006)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Мигранты 2003-2009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Дети от 0 до 15 лет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16,3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11,0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 т.ч.0-5 лет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5,8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2,9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Трудоспособные возраста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63,3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76,8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 т.ч. 20-40 лет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30,2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49,9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Старше трудоспособного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20,4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12,2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  т.ч. Старше 65 лет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13,9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6,9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Уровень образования мигрантов в возраста от 14 лет и старше, 2003-2009 гг. (%)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</p:nvPr>
        </p:nvGraphicFramePr>
        <p:xfrm>
          <a:off x="395536" y="1600200"/>
          <a:ext cx="4100266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2546"/>
                <a:gridCol w="8077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Уровень образования</a:t>
                      </a:r>
                      <a:endParaRPr lang="ru-RU" sz="2400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100</a:t>
                      </a:r>
                      <a:endParaRPr lang="ru-RU" sz="2400" dirty="0"/>
                    </a:p>
                  </a:txBody>
                  <a:tcPr marL="44873" marR="44873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Высшее</a:t>
                      </a:r>
                      <a:endParaRPr lang="ru-RU" sz="2400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17,0</a:t>
                      </a:r>
                      <a:endParaRPr lang="ru-RU" sz="2400" dirty="0"/>
                    </a:p>
                  </a:txBody>
                  <a:tcPr marL="44873" marR="44873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Неполное высшее</a:t>
                      </a:r>
                      <a:endParaRPr lang="ru-RU" sz="2400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2,8</a:t>
                      </a:r>
                      <a:endParaRPr lang="ru-RU" sz="2400" dirty="0"/>
                    </a:p>
                  </a:txBody>
                  <a:tcPr marL="44873" marR="44873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Среднее профессиональное</a:t>
                      </a:r>
                      <a:endParaRPr lang="ru-RU" sz="2400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26,8</a:t>
                      </a:r>
                      <a:endParaRPr lang="ru-RU" sz="2400" dirty="0"/>
                    </a:p>
                  </a:txBody>
                  <a:tcPr marL="44873" marR="44873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Среднее общее</a:t>
                      </a:r>
                      <a:endParaRPr lang="ru-RU" sz="2400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32,4</a:t>
                      </a:r>
                      <a:endParaRPr lang="ru-RU" sz="2400" dirty="0"/>
                    </a:p>
                  </a:txBody>
                  <a:tcPr marL="44873" marR="44873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Основное общее</a:t>
                      </a:r>
                      <a:endParaRPr lang="ru-RU" sz="2400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10,5</a:t>
                      </a:r>
                      <a:endParaRPr lang="ru-RU" sz="2400" dirty="0"/>
                    </a:p>
                  </a:txBody>
                  <a:tcPr marL="44873" marR="44873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Начальное и без образования</a:t>
                      </a:r>
                      <a:endParaRPr lang="ru-RU" sz="2400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2,4</a:t>
                      </a:r>
                      <a:endParaRPr lang="ru-RU" sz="2400" dirty="0"/>
                    </a:p>
                  </a:txBody>
                  <a:tcPr marL="44873" marR="44873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Не указано</a:t>
                      </a:r>
                      <a:endParaRPr lang="ru-RU" sz="2400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8,0</a:t>
                      </a:r>
                      <a:endParaRPr lang="ru-RU" sz="2400" dirty="0"/>
                    </a:p>
                  </a:txBody>
                  <a:tcPr marL="44873" marR="44873"/>
                </a:tc>
              </a:tr>
            </a:tbl>
          </a:graphicData>
        </a:graphic>
      </p:graphicFrame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Докторов наук – </a:t>
            </a:r>
          </a:p>
          <a:p>
            <a:pPr>
              <a:buNone/>
            </a:pPr>
            <a:r>
              <a:rPr lang="ru-RU" dirty="0" smtClean="0"/>
              <a:t>св. 700 человек</a:t>
            </a:r>
          </a:p>
          <a:p>
            <a:r>
              <a:rPr lang="ru-RU" dirty="0" smtClean="0"/>
              <a:t>Кандидатов наук- </a:t>
            </a:r>
          </a:p>
          <a:p>
            <a:pPr>
              <a:buNone/>
            </a:pPr>
            <a:r>
              <a:rPr lang="ru-RU" dirty="0" smtClean="0"/>
              <a:t>Около 850  человек</a:t>
            </a:r>
          </a:p>
          <a:p>
            <a:pPr>
              <a:buNone/>
            </a:pPr>
            <a:r>
              <a:rPr lang="ru-RU" dirty="0" smtClean="0"/>
              <a:t>Доля лиц с высшим образование  выше, чем в России по данным переписи 2002 года.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Миграция в Россию: много или мало?</a:t>
            </a:r>
            <a:br>
              <a:rPr lang="ru-RU" sz="3100" b="1" dirty="0" smtClean="0"/>
            </a:br>
            <a:r>
              <a:rPr lang="ru-RU" sz="3100" b="1" dirty="0" smtClean="0"/>
              <a:t>(Миграционный прирост на 1000 </a:t>
            </a:r>
            <a:r>
              <a:rPr lang="ru-RU" sz="3100" b="1" dirty="0" smtClean="0"/>
              <a:t>населения, 2005-2009)</a:t>
            </a:r>
            <a:endParaRPr lang="ru-RU" b="1" dirty="0"/>
          </a:p>
        </p:txBody>
      </p:sp>
      <p:graphicFrame>
        <p:nvGraphicFramePr>
          <p:cNvPr id="3" name="Диаграмма 2"/>
          <p:cNvGraphicFramePr>
            <a:graphicFrameLocks noGrp="1"/>
          </p:cNvGraphicFramePr>
          <p:nvPr/>
        </p:nvGraphicFramePr>
        <p:xfrm>
          <a:off x="0" y="836712"/>
          <a:ext cx="9293679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90872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Иностранцы в постоянном </a:t>
            </a:r>
            <a:r>
              <a:rPr lang="ru-RU" sz="2800" b="1" dirty="0" smtClean="0"/>
              <a:t>населении, 2010 </a:t>
            </a:r>
            <a:r>
              <a:rPr lang="ru-RU" sz="2800" b="1" dirty="0" smtClean="0"/>
              <a:t>(%)</a:t>
            </a:r>
            <a:endParaRPr lang="ru-RU" sz="2800" b="1" dirty="0"/>
          </a:p>
        </p:txBody>
      </p:sp>
      <p:graphicFrame>
        <p:nvGraphicFramePr>
          <p:cNvPr id="3" name="Диаграмма 2"/>
          <p:cNvGraphicFramePr>
            <a:graphicFrameLocks noGrp="1"/>
          </p:cNvGraphicFramePr>
          <p:nvPr/>
        </p:nvGraphicFramePr>
        <p:xfrm>
          <a:off x="-149679" y="789214"/>
          <a:ext cx="9293679" cy="6068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677</Words>
  <Application>Microsoft Office PowerPoint</Application>
  <PresentationFormat>Экран (4:3)</PresentationFormat>
  <Paragraphs>226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Международная миграция в России: осознаваемая  необходимость</vt:lpstr>
      <vt:lpstr>Российская империя  –  страна иммиграции </vt:lpstr>
      <vt:lpstr>Численность населения России и миграция (тыс.человек) </vt:lpstr>
      <vt:lpstr>Демографический баланс России (тыс.человек)</vt:lpstr>
      <vt:lpstr>Ошибки учета или неурегулированный статус? (тыс.чел.)</vt:lpstr>
      <vt:lpstr>Возрастная структура населения России и постоянных мигрантов (%)</vt:lpstr>
      <vt:lpstr>Уровень образования мигрантов в возраста от 14 лет и старше, 2003-2009 гг. (%)</vt:lpstr>
      <vt:lpstr>Миграция в Россию: много или мало? (Миграционный прирост на 1000 населения, 2005-2009)</vt:lpstr>
      <vt:lpstr>Иностранцы в постоянном населении, 2010 (%)</vt:lpstr>
      <vt:lpstr>Иностранцы – постоянные жители,  март   2011</vt:lpstr>
      <vt:lpstr>Прирост население в трудоспособных возрастах  по данным Росстата (тыс.человек)</vt:lpstr>
      <vt:lpstr>Численность экономически активного населения (тыс.человек)</vt:lpstr>
      <vt:lpstr>Среднегодовая потребность во временных трудовых мигрантах для удвоения ВВП к 2020 </vt:lpstr>
      <vt:lpstr>Образовательная миграция (третья ступень) в странах, принимающих мигрантов: 2008 (тыс.)</vt:lpstr>
      <vt:lpstr>Миграционный потенциал Средней Азии ограничен. </vt:lpstr>
      <vt:lpstr>Резюме: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Численность населения России и миграция (тыс.человек)</dc:title>
  <dc:creator>Михаил</dc:creator>
  <cp:lastModifiedBy>MSU</cp:lastModifiedBy>
  <cp:revision>19</cp:revision>
  <dcterms:created xsi:type="dcterms:W3CDTF">2011-04-14T12:22:21Z</dcterms:created>
  <dcterms:modified xsi:type="dcterms:W3CDTF">2011-04-18T12:47:04Z</dcterms:modified>
</cp:coreProperties>
</file>