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508" r:id="rId2"/>
    <p:sldId id="855" r:id="rId3"/>
    <p:sldId id="856" r:id="rId4"/>
    <p:sldId id="871" r:id="rId5"/>
    <p:sldId id="857" r:id="rId6"/>
    <p:sldId id="872" r:id="rId7"/>
    <p:sldId id="873" r:id="rId8"/>
    <p:sldId id="858" r:id="rId9"/>
    <p:sldId id="868" r:id="rId10"/>
    <p:sldId id="874" r:id="rId11"/>
    <p:sldId id="862" r:id="rId12"/>
    <p:sldId id="863" r:id="rId13"/>
    <p:sldId id="877" r:id="rId14"/>
    <p:sldId id="876" r:id="rId15"/>
    <p:sldId id="864" r:id="rId16"/>
    <p:sldId id="870" r:id="rId17"/>
    <p:sldId id="865" r:id="rId18"/>
  </p:sldIdLst>
  <p:sldSz cx="9144000" cy="6858000" type="screen4x3"/>
  <p:notesSz cx="9979025" cy="68341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990000"/>
    <a:srgbClr val="002060"/>
    <a:srgbClr val="E54B27"/>
    <a:srgbClr val="FFFFCC"/>
    <a:srgbClr val="CCCCFF"/>
    <a:srgbClr val="39CB9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6429" autoAdjust="0"/>
  </p:normalViewPr>
  <p:slideViewPr>
    <p:cSldViewPr>
      <p:cViewPr>
        <p:scale>
          <a:sx n="71" d="100"/>
          <a:sy n="71" d="100"/>
        </p:scale>
        <p:origin x="-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84" y="-384"/>
      </p:cViewPr>
      <p:guideLst>
        <p:guide orient="horz" pos="2153"/>
        <p:guide pos="3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sonovaYV\AppData\Local\Microsoft\Windows\Temporary%20Internet%20Files\Content.Outlook\WSP7MA4G\&#1048;&#1090;&#1086;&#1075;&#1080;%20&#1076;&#1077;&#1103;&#1090;&#1077;&#1083;&#1100;&#1085;&#1086;&#1089;&#1090;&#1080;%20&#1043;&#1059;&#1055;%20&#1080;%20&#1054;&#1040;&#1054;%20&#1079;&#1072;%202008-2010&#1075;&#1086;&#1076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sonovaYV\AppData\Local\Microsoft\Windows\Temporary%20Internet%20Files\Content.Outlook\WSP7MA4G\&#1048;&#1090;&#1086;&#1075;&#1080;%20&#1076;&#1077;&#1103;&#1090;&#1077;&#1083;&#1100;&#1085;&#1086;&#1089;&#1090;&#1080;%20&#1043;&#1059;&#1055;%20&#1080;%20&#1054;&#1040;&#1054;%20&#1079;&#1072;%202008-2010&#1075;&#1086;&#1076;&#107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asonovaYV\AppData\Local\Microsoft\Windows\Temporary%20Internet%20Files\Content.Outlook\WSP7MA4G\&#1048;&#1090;&#1086;&#1075;&#1080;%20&#1076;&#1077;&#1103;&#1090;&#1077;&#1083;&#1100;&#1085;&#1086;&#1089;&#1090;&#1080;%20&#1043;&#1059;&#1055;%20&#1080;%20&#1054;&#1040;&#1054;%20&#1079;&#1072;%202008-2010&#1075;&#1086;&#1076;&#107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asonovaYV\AppData\Local\Microsoft\Windows\Temporary%20Internet%20Files\Content.Outlook\WSP7MA4G\&#1048;&#1090;&#1086;&#1075;&#1080;%20&#1076;&#1077;&#1103;&#1090;&#1077;&#1083;&#1100;&#1085;&#1086;&#1089;&#1090;&#1080;%20&#1043;&#1059;&#1055;%20&#1080;%20&#1054;&#1040;&#1054;%20&#1079;&#1072;%202008-2010&#1075;&#1086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+mj-lt"/>
              </a:defRPr>
            </a:pPr>
            <a:r>
              <a:rPr lang="ru-RU" sz="1800" dirty="0">
                <a:latin typeface="+mj-lt"/>
              </a:rPr>
              <a:t>Доход бюджета Ярославской области от перечисления части прибыли, остающейся после уплаты налогов и иных обязательных платежей государственными унитарными предприятиями Ярославской области в сравнении с плановыми показателями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график!$C$5</c:f>
              <c:strCache>
                <c:ptCount val="1"/>
                <c:pt idx="0">
                  <c:v>фактические показатели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1.9002375296912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3.4837688044338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график!$A$6:$A$11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график!$C$6:$C$11</c:f>
              <c:numCache>
                <c:formatCode>General</c:formatCode>
                <c:ptCount val="6"/>
                <c:pt idx="0">
                  <c:v>8080</c:v>
                </c:pt>
                <c:pt idx="1">
                  <c:v>9664</c:v>
                </c:pt>
                <c:pt idx="2">
                  <c:v>5115</c:v>
                </c:pt>
                <c:pt idx="3">
                  <c:v>10374</c:v>
                </c:pt>
                <c:pt idx="4">
                  <c:v>14053</c:v>
                </c:pt>
                <c:pt idx="5">
                  <c:v>12836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график!$B$5</c:f>
              <c:strCache>
                <c:ptCount val="1"/>
                <c:pt idx="0">
                  <c:v>плановые показатели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117181314330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9.5011876484560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030075187969929E-2"/>
                  <c:y val="3.4837688044338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график!$B$6:$B$11</c:f>
              <c:numCache>
                <c:formatCode>General</c:formatCode>
                <c:ptCount val="6"/>
                <c:pt idx="0">
                  <c:v>4000</c:v>
                </c:pt>
                <c:pt idx="1">
                  <c:v>2700</c:v>
                </c:pt>
                <c:pt idx="2">
                  <c:v>4240</c:v>
                </c:pt>
                <c:pt idx="3">
                  <c:v>6000</c:v>
                </c:pt>
                <c:pt idx="4">
                  <c:v>12500</c:v>
                </c:pt>
                <c:pt idx="5">
                  <c:v>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74944"/>
        <c:axId val="81876864"/>
      </c:lineChart>
      <c:catAx>
        <c:axId val="8187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j-lt"/>
              </a:defRPr>
            </a:pPr>
            <a:endParaRPr lang="ru-RU"/>
          </a:p>
        </c:txPr>
        <c:crossAx val="81876864"/>
        <c:crosses val="autoZero"/>
        <c:auto val="1"/>
        <c:lblAlgn val="ctr"/>
        <c:lblOffset val="100"/>
        <c:noMultiLvlLbl val="0"/>
      </c:catAx>
      <c:valAx>
        <c:axId val="81876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>
                    <a:latin typeface="+mj-lt"/>
                  </a:defRPr>
                </a:pPr>
                <a:r>
                  <a:rPr lang="ru-RU" sz="1400">
                    <a:latin typeface="+mj-lt"/>
                  </a:rPr>
                  <a:t>тыс.руб.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j-lt"/>
              </a:defRPr>
            </a:pPr>
            <a:endParaRPr lang="ru-RU"/>
          </a:p>
        </c:txPr>
        <c:crossAx val="818749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r>
              <a:rPr lang="ru-RU" sz="2000" b="1" i="0" baseline="0" dirty="0">
                <a:latin typeface="Arial" pitchFamily="34" charset="0"/>
                <a:cs typeface="Arial" pitchFamily="34" charset="0"/>
              </a:rPr>
              <a:t>Структура участия Ярославской области в </a:t>
            </a:r>
            <a:r>
              <a:rPr lang="ru-RU" sz="2000" b="1" i="0" baseline="0" dirty="0" smtClean="0">
                <a:latin typeface="Arial" pitchFamily="34" charset="0"/>
                <a:cs typeface="Arial" pitchFamily="34" charset="0"/>
              </a:rPr>
              <a:t>ГУП, тыс. руб.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20014192617262"/>
          <c:y val="0.1425899259056686"/>
          <c:w val="0.31426638281432218"/>
          <c:h val="0.80164810747523785"/>
        </c:manualLayout>
      </c:layout>
      <c:overlay val="0"/>
      <c:txPr>
        <a:bodyPr/>
        <a:lstStyle/>
        <a:p>
          <a:pPr rtl="0">
            <a:defRPr sz="16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+mj-lt"/>
              </a:defRPr>
            </a:pPr>
            <a:r>
              <a:rPr lang="ru-RU" sz="2000" b="1" i="0" baseline="0" dirty="0">
                <a:latin typeface="+mj-lt"/>
              </a:rPr>
              <a:t>Структура участия Ярославской области в ГУП</a:t>
            </a:r>
            <a:endParaRPr lang="ru-RU" sz="2000" dirty="0">
              <a:latin typeface="+mj-lt"/>
            </a:endParaRPr>
          </a:p>
        </c:rich>
      </c:tx>
      <c:layout>
        <c:manualLayout>
          <c:xMode val="edge"/>
          <c:yMode val="edge"/>
          <c:x val="0.14979953207813518"/>
          <c:y val="0"/>
        </c:manualLayout>
      </c:layout>
      <c:overlay val="0"/>
    </c:title>
    <c:autoTitleDeleted val="0"/>
    <c:view3D>
      <c:rotX val="30"/>
      <c:rotY val="110"/>
      <c:depthPercent val="11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716865259602354E-2"/>
          <c:y val="0.23296429217126896"/>
          <c:w val="0.54043878411268942"/>
          <c:h val="0.7458604636785038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721359624840939E-2"/>
                  <c:y val="1.77358583425341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2236898981345712E-3"/>
                  <c:y val="1.152922308561634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8446185717926776E-2"/>
                  <c:y val="1.660308995624911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3672789858082993E-2"/>
                  <c:y val="-6.66096282872399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8554889792824142E-2"/>
                  <c:y val="-2.47604459243420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4109076582527255E-4"/>
                  <c:y val="-0.2122411385278119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344260068209042E-2"/>
                  <c:y val="-3.45175067625459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00%" sourceLinked="0"/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'ГУП по отрослям'!$B$59:$C$65</c:f>
              <c:strCache>
                <c:ptCount val="7"/>
                <c:pt idx="0">
                  <c:v>Предприятия социальной сферы</c:v>
                </c:pt>
                <c:pt idx="1">
                  <c:v>Транспортные предприятия</c:v>
                </c:pt>
                <c:pt idx="2">
                  <c:v>Предприятия дорожного сервиса</c:v>
                </c:pt>
                <c:pt idx="3">
                  <c:v>Предприятия агропромышленного комплекса</c:v>
                </c:pt>
                <c:pt idx="4">
                  <c:v>Строительная отросль</c:v>
                </c:pt>
                <c:pt idx="5">
                  <c:v>ЖКХ</c:v>
                </c:pt>
                <c:pt idx="6">
                  <c:v>Прочие предприятия</c:v>
                </c:pt>
              </c:strCache>
            </c:strRef>
          </c:cat>
          <c:val>
            <c:numRef>
              <c:f>'ГУП по отрослям'!$F$59:$F$65</c:f>
              <c:numCache>
                <c:formatCode>General</c:formatCode>
                <c:ptCount val="7"/>
                <c:pt idx="0">
                  <c:v>150015</c:v>
                </c:pt>
                <c:pt idx="1">
                  <c:v>52816</c:v>
                </c:pt>
                <c:pt idx="2">
                  <c:v>87988</c:v>
                </c:pt>
                <c:pt idx="3">
                  <c:v>7</c:v>
                </c:pt>
                <c:pt idx="4">
                  <c:v>61920</c:v>
                </c:pt>
                <c:pt idx="5">
                  <c:v>226868</c:v>
                </c:pt>
                <c:pt idx="6">
                  <c:v>586769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712318612591134"/>
          <c:y val="0.27917473450613833"/>
          <c:w val="0.33619910579496781"/>
          <c:h val="0.67926730832470872"/>
        </c:manualLayout>
      </c:layout>
      <c:overlay val="0"/>
      <c:txPr>
        <a:bodyPr/>
        <a:lstStyle/>
        <a:p>
          <a:pPr rtl="0">
            <a:defRPr sz="1400" b="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r>
              <a:rPr lang="ru-RU" sz="2000" b="1" i="0" baseline="0" dirty="0">
                <a:latin typeface="+mj-lt"/>
              </a:rPr>
              <a:t>Структура выручки ГУП Ярославской </a:t>
            </a:r>
            <a:r>
              <a:rPr lang="ru-RU" sz="2000" b="1" i="0" baseline="0" dirty="0" smtClean="0">
                <a:latin typeface="+mj-lt"/>
              </a:rPr>
              <a:t>области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r>
              <a:rPr lang="ru-RU" sz="2000" b="1" i="0" baseline="0" dirty="0" smtClean="0">
                <a:latin typeface="+mj-lt"/>
              </a:rPr>
              <a:t>по </a:t>
            </a:r>
            <a:r>
              <a:rPr lang="ru-RU" sz="2000" b="1" i="0" baseline="0" dirty="0">
                <a:latin typeface="+mj-lt"/>
              </a:rPr>
              <a:t>отраслям </a:t>
            </a:r>
            <a:endParaRPr lang="ru-RU" sz="2000" dirty="0">
              <a:latin typeface="+mj-lt"/>
            </a:endParaRPr>
          </a:p>
        </c:rich>
      </c:tx>
      <c:layout>
        <c:manualLayout>
          <c:xMode val="edge"/>
          <c:yMode val="edge"/>
          <c:x val="0.12768508301337519"/>
          <c:y val="1.2411038749217477E-2"/>
        </c:manualLayout>
      </c:layout>
      <c:overlay val="0"/>
    </c:title>
    <c:autoTitleDeleted val="0"/>
    <c:view3D>
      <c:rotX val="30"/>
      <c:rotY val="1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4508981111326615E-2"/>
                  <c:y val="-3.3890149211957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0041198341427231E-2"/>
                  <c:y val="-2.050655410343143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1022336971974868E-2"/>
                  <c:y val="-6.43038394281306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6.852781423532979E-2"/>
                  <c:y val="-4.36999515089966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00%" sourceLinked="0"/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'ГУП по отрослям'!$A$59:$C$65</c:f>
              <c:strCache>
                <c:ptCount val="7"/>
                <c:pt idx="0">
                  <c:v>Предприятия социальной сферы</c:v>
                </c:pt>
                <c:pt idx="1">
                  <c:v>Транспортные предприятия</c:v>
                </c:pt>
                <c:pt idx="2">
                  <c:v>Предприятия дорожного сервиса</c:v>
                </c:pt>
                <c:pt idx="3">
                  <c:v>Предприятия агропромышленного комплекса</c:v>
                </c:pt>
                <c:pt idx="4">
                  <c:v>Строительная отросль</c:v>
                </c:pt>
                <c:pt idx="5">
                  <c:v>ЖКХ</c:v>
                </c:pt>
                <c:pt idx="6">
                  <c:v>Прочие предприятия</c:v>
                </c:pt>
              </c:strCache>
            </c:strRef>
          </c:cat>
          <c:val>
            <c:numRef>
              <c:f>'ГУП по отрослям'!$I$59:$I$65</c:f>
              <c:numCache>
                <c:formatCode>General</c:formatCode>
                <c:ptCount val="7"/>
                <c:pt idx="0">
                  <c:v>487120</c:v>
                </c:pt>
                <c:pt idx="1">
                  <c:v>313757</c:v>
                </c:pt>
                <c:pt idx="2">
                  <c:v>1307453</c:v>
                </c:pt>
                <c:pt idx="3">
                  <c:v>433</c:v>
                </c:pt>
                <c:pt idx="4">
                  <c:v>18612</c:v>
                </c:pt>
                <c:pt idx="5">
                  <c:v>141559</c:v>
                </c:pt>
                <c:pt idx="6">
                  <c:v>7338237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 rtl="0">
            <a:defRPr sz="14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0.9916</cdr:x>
      <cdr:y>0.16109</cdr:y>
    </cdr:to>
    <cdr:sp macro="" textlink="">
      <cdr:nvSpPr>
        <cdr:cNvPr id="3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49694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anchor="b">
          <a:norm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2000" i="1" dirty="0" smtClean="0">
              <a:latin typeface="Arial"/>
            </a:rPr>
            <a:t>(по данным об объеме уставных капиталов / фондов за 2010 г.)</a:t>
          </a:r>
          <a:endParaRPr kumimoji="0" lang="ru-RU" sz="2000" i="1" u="none" strike="noStrike" kern="1200" cap="none" spc="0" normalizeH="0" baseline="0" noProof="0" dirty="0">
            <a:ln>
              <a:noFill/>
            </a:ln>
            <a:uLnTx/>
            <a:uFillTx/>
            <a:latin typeface="Arial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0.80508</cdr:x>
      <cdr:y>0.09852</cdr:y>
    </cdr:from>
    <cdr:to>
      <cdr:x>0.99153</cdr:x>
      <cdr:y>0.16889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840760" y="504056"/>
          <a:ext cx="15841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anchor="b">
          <a:normAutofit fontScale="90000"/>
        </a:bodyPr>
        <a:lstStyle xmlns:a="http://schemas.openxmlformats.org/drawingml/2006/main"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kern="1200">
              <a:solidFill>
                <a:sysClr val="window" lastClr="FFFFFF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Lucida Sans"/>
            </a:defRPr>
          </a:lvl1pPr>
          <a:lvl2pPr algn="l" rtl="0" eaLnBrk="0" fontAlgn="base" hangingPunct="0">
            <a:spcBef>
              <a:spcPct val="0"/>
            </a:spcBef>
            <a:spcAft>
              <a:spcPct val="0"/>
            </a:spcAft>
            <a:defRPr sz="3600">
              <a:solidFill>
                <a:srgbClr val="990000"/>
              </a:solidFill>
              <a:latin typeface="Arial" charset="0"/>
            </a:defRPr>
          </a:lvl2pPr>
          <a:lvl3pPr algn="l" rtl="0" eaLnBrk="0" fontAlgn="base" hangingPunct="0">
            <a:spcBef>
              <a:spcPct val="0"/>
            </a:spcBef>
            <a:spcAft>
              <a:spcPct val="0"/>
            </a:spcAft>
            <a:defRPr sz="3600">
              <a:solidFill>
                <a:srgbClr val="990000"/>
              </a:solidFill>
              <a:latin typeface="Arial" charset="0"/>
            </a:defRPr>
          </a:lvl3pPr>
          <a:lvl4pPr algn="l" rtl="0" eaLnBrk="0" fontAlgn="base" hangingPunct="0">
            <a:spcBef>
              <a:spcPct val="0"/>
            </a:spcBef>
            <a:spcAft>
              <a:spcPct val="0"/>
            </a:spcAft>
            <a:defRPr sz="3600">
              <a:solidFill>
                <a:srgbClr val="990000"/>
              </a:solidFill>
              <a:latin typeface="Arial" charset="0"/>
            </a:defRPr>
          </a:lvl4pPr>
          <a:lvl5pPr algn="l" rtl="0" eaLnBrk="0" fontAlgn="base" hangingPunct="0">
            <a:spcBef>
              <a:spcPct val="0"/>
            </a:spcBef>
            <a:spcAft>
              <a:spcPct val="0"/>
            </a:spcAft>
            <a:defRPr sz="3600">
              <a:solidFill>
                <a:srgbClr val="990000"/>
              </a:solidFill>
              <a:latin typeface="Arial" charset="0"/>
            </a:defRPr>
          </a:lvl5pPr>
          <a:lvl6pPr marL="457200" algn="l" rtl="0" fontAlgn="base">
            <a:spcBef>
              <a:spcPct val="0"/>
            </a:spcBef>
            <a:spcAft>
              <a:spcPct val="0"/>
            </a:spcAft>
            <a:defRPr sz="3600" b="1">
              <a:solidFill>
                <a:srgbClr val="FF8D3E"/>
              </a:solidFill>
              <a:latin typeface="Verdana" pitchFamily="34" charset="0"/>
            </a:defRPr>
          </a:lvl6pPr>
          <a:lvl7pPr marL="914400" algn="l" rtl="0" fontAlgn="base">
            <a:spcBef>
              <a:spcPct val="0"/>
            </a:spcBef>
            <a:spcAft>
              <a:spcPct val="0"/>
            </a:spcAft>
            <a:defRPr sz="3600" b="1">
              <a:solidFill>
                <a:srgbClr val="FF8D3E"/>
              </a:solidFill>
              <a:latin typeface="Verdana" pitchFamily="34" charset="0"/>
            </a:defRPr>
          </a:lvl7pPr>
          <a:lvl8pPr marL="1371600" algn="l" rtl="0" fontAlgn="base">
            <a:spcBef>
              <a:spcPct val="0"/>
            </a:spcBef>
            <a:spcAft>
              <a:spcPct val="0"/>
            </a:spcAft>
            <a:defRPr sz="3600" b="1">
              <a:solidFill>
                <a:srgbClr val="FF8D3E"/>
              </a:solidFill>
              <a:latin typeface="Verdana" pitchFamily="34" charset="0"/>
            </a:defRPr>
          </a:lvl8pPr>
          <a:lvl9pPr marL="1828800" algn="l" rtl="0" fontAlgn="base">
            <a:spcBef>
              <a:spcPct val="0"/>
            </a:spcBef>
            <a:spcAft>
              <a:spcPct val="0"/>
            </a:spcAft>
            <a:defRPr sz="3600" b="1">
              <a:solidFill>
                <a:srgbClr val="FF8D3E"/>
              </a:solidFill>
              <a:latin typeface="Verdana" pitchFamily="34" charset="0"/>
            </a:defRPr>
          </a:lvl9pPr>
          <a:extLst/>
        </a:lstStyle>
        <a:p xmlns:a="http://schemas.openxmlformats.org/drawingml/2006/main">
          <a:pPr algn="ctr"/>
          <a:r>
            <a:rPr lang="ru-RU" i="1" dirty="0" smtClean="0">
              <a:solidFill>
                <a:sysClr val="windowText" lastClr="000000"/>
              </a:solidFill>
              <a:effectLst/>
            </a:rPr>
            <a:t>(</a:t>
          </a:r>
          <a:r>
            <a:rPr lang="ru-RU" i="1" dirty="0" smtClean="0">
              <a:solidFill>
                <a:sysClr val="windowText" lastClr="000000"/>
              </a:solidFill>
              <a:effectLst/>
              <a:latin typeface="+mj-lt"/>
            </a:rPr>
            <a:t>2010</a:t>
          </a:r>
          <a:r>
            <a:rPr lang="ru-RU" i="1" dirty="0" smtClean="0">
              <a:solidFill>
                <a:sysClr val="windowText" lastClr="000000"/>
              </a:solidFill>
              <a:effectLst/>
            </a:rPr>
            <a:t> г.)</a:t>
          </a:r>
          <a:endParaRPr lang="ru-RU" i="1" dirty="0">
            <a:solidFill>
              <a:sysClr val="windowText" lastClr="000000"/>
            </a:solidFill>
            <a:effectLst/>
          </a:endParaRPr>
        </a:p>
      </cdr:txBody>
    </cdr:sp>
  </cdr:relSizeAnchor>
  <cdr:relSizeAnchor xmlns:cdr="http://schemas.openxmlformats.org/drawingml/2006/chartDrawing">
    <cdr:from>
      <cdr:x>0.81356</cdr:x>
      <cdr:y>0.60518</cdr:y>
    </cdr:from>
    <cdr:to>
      <cdr:x>0.91331</cdr:x>
      <cdr:y>0.66533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912768" y="3096344"/>
          <a:ext cx="847540" cy="30777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sz="1400" dirty="0" smtClean="0"/>
            <a:t>отрасль</a:t>
          </a:r>
          <a:endParaRPr lang="ru-RU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4350" cy="341313"/>
          </a:xfrm>
          <a:prstGeom prst="rect">
            <a:avLst/>
          </a:prstGeom>
        </p:spPr>
        <p:txBody>
          <a:bodyPr vert="horz" lIns="91483" tIns="45742" rIns="91483" bIns="45742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51500" y="0"/>
            <a:ext cx="4325938" cy="341313"/>
          </a:xfrm>
          <a:prstGeom prst="rect">
            <a:avLst/>
          </a:prstGeom>
        </p:spPr>
        <p:txBody>
          <a:bodyPr vert="horz" lIns="91483" tIns="45742" rIns="91483" bIns="45742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902BB78-410D-46D5-A537-F3EF113737B5}" type="datetimeFigureOut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91288"/>
            <a:ext cx="4324350" cy="341312"/>
          </a:xfrm>
          <a:prstGeom prst="rect">
            <a:avLst/>
          </a:prstGeom>
        </p:spPr>
        <p:txBody>
          <a:bodyPr vert="horz" lIns="91483" tIns="45742" rIns="91483" bIns="45742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51500" y="6491288"/>
            <a:ext cx="4325938" cy="341312"/>
          </a:xfrm>
          <a:prstGeom prst="rect">
            <a:avLst/>
          </a:prstGeom>
        </p:spPr>
        <p:txBody>
          <a:bodyPr vert="horz" lIns="91483" tIns="45742" rIns="91483" bIns="45742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5F70A88-DD7D-41E7-827D-D97B0ED97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551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43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3" tIns="45742" rIns="91483" bIns="4574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51500" y="0"/>
            <a:ext cx="43259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3" tIns="45742" rIns="91483" bIns="457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2763"/>
            <a:ext cx="3416300" cy="256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6950" y="3246438"/>
            <a:ext cx="7985125" cy="307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3" tIns="45742" rIns="91483" bIns="45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91288"/>
            <a:ext cx="432435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3" tIns="45742" rIns="91483" bIns="4574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3" tIns="45742" rIns="91483" bIns="457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4F7575F-F03E-4182-8AD6-D351B23AB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23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06E264-5F89-48E6-954E-A183501484BC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11</a:t>
            </a:fld>
            <a:endParaRPr lang="ru-RU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12</a:t>
            </a:fld>
            <a:endParaRPr lang="ru-RU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13</a:t>
            </a:fld>
            <a:endParaRPr lang="ru-RU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14</a:t>
            </a:fld>
            <a:endParaRPr lang="ru-RU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15</a:t>
            </a:fld>
            <a:endParaRPr lang="ru-RU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16</a:t>
            </a:fld>
            <a:endParaRPr lang="ru-RU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17</a:t>
            </a:fld>
            <a:endParaRPr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2</a:t>
            </a:fld>
            <a:endParaRPr 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3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5</a:t>
            </a:fld>
            <a:endParaRPr 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6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7</a:t>
            </a:fld>
            <a:endParaRPr 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8</a:t>
            </a:fld>
            <a:endParaRPr lang="ru-R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5651500" y="6491288"/>
            <a:ext cx="43259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83" tIns="45742" rIns="91483" bIns="45742" anchor="b"/>
          <a:lstStyle/>
          <a:p>
            <a:pPr algn="r"/>
            <a:fld id="{8EFAE3F4-7A8F-48AA-BE26-D70C9DA12995}" type="slidenum">
              <a:rPr lang="ru-RU" sz="1200"/>
              <a:pPr algn="r"/>
              <a:t>10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 userDrawn="1"/>
        </p:nvSpPr>
        <p:spPr>
          <a:xfrm>
            <a:off x="1000125" y="-214313"/>
            <a:ext cx="7215188" cy="4643438"/>
          </a:xfrm>
          <a:prstGeom prst="roundRect">
            <a:avLst>
              <a:gd name="adj" fmla="val 3386"/>
            </a:avLst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00100" y="1820206"/>
            <a:ext cx="7215238" cy="1828800"/>
          </a:xfrm>
        </p:spPr>
        <p:txBody>
          <a:bodyPr lIns="45720" rIns="45720" bIns="45720"/>
          <a:lstStyle>
            <a:lvl1pPr algn="ctr">
              <a:defRPr sz="4500" b="0">
                <a:solidFill>
                  <a:schemeClr val="bg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1000100" y="4643446"/>
            <a:ext cx="7215238" cy="771524"/>
          </a:xfrm>
        </p:spPr>
        <p:txBody>
          <a:bodyPr tIns="0"/>
          <a:lstStyle>
            <a:lvl1pPr marL="36576" indent="0" algn="ctr">
              <a:spcBef>
                <a:spcPts val="0"/>
              </a:spcBef>
              <a:buNone/>
              <a:defRPr sz="1600">
                <a:solidFill>
                  <a:srgbClr val="990000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6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B8C402-24F3-49E3-995B-C4A47E39E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2875" y="1071563"/>
            <a:ext cx="8858250" cy="542925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85813" y="571500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990000"/>
                </a:solidFill>
                <a:latin typeface="+mj-lt"/>
              </a:rPr>
              <a:t>Правительство</a:t>
            </a:r>
          </a:p>
          <a:p>
            <a:pPr>
              <a:defRPr/>
            </a:pPr>
            <a:r>
              <a:rPr lang="ru-RU" sz="900" b="1" dirty="0">
                <a:solidFill>
                  <a:srgbClr val="990000"/>
                </a:solidFill>
                <a:latin typeface="+mj-lt"/>
              </a:rPr>
              <a:t>Ярославской Области</a:t>
            </a:r>
          </a:p>
        </p:txBody>
      </p:sp>
      <p:sp>
        <p:nvSpPr>
          <p:cNvPr id="5" name="Скругленный прямоугольник 4"/>
          <p:cNvSpPr/>
          <p:nvPr userDrawn="1"/>
        </p:nvSpPr>
        <p:spPr>
          <a:xfrm>
            <a:off x="2500313" y="-142875"/>
            <a:ext cx="6500812" cy="1143000"/>
          </a:xfrm>
          <a:prstGeom prst="roundRect">
            <a:avLst>
              <a:gd name="adj" fmla="val 10445"/>
            </a:avLst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Picture 2" descr="http://www.gerb.info/images/yar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75" y="71438"/>
            <a:ext cx="508000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571736" y="1"/>
            <a:ext cx="6469050" cy="92867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0"/>
          </p:nvPr>
        </p:nvSpPr>
        <p:spPr>
          <a:xfrm>
            <a:off x="8348663" y="6492875"/>
            <a:ext cx="457200" cy="365125"/>
          </a:xfrm>
        </p:spPr>
        <p:txBody>
          <a:bodyPr/>
          <a:lstStyle>
            <a:lvl1pPr>
              <a:defRPr>
                <a:solidFill>
                  <a:srgbClr val="990000"/>
                </a:solidFill>
              </a:defRPr>
            </a:lvl1pPr>
          </a:lstStyle>
          <a:p>
            <a:pPr>
              <a:defRPr/>
            </a:pPr>
            <a:fld id="{C16963F1-ECC8-4232-A1F6-3525A05A0E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22"/>
          <p:cNvSpPr>
            <a:spLocks noGrp="1"/>
          </p:cNvSpPr>
          <p:nvPr>
            <p:ph type="ftr" sz="quarter" idx="11"/>
          </p:nvPr>
        </p:nvSpPr>
        <p:spPr>
          <a:xfrm>
            <a:off x="6062663" y="6492875"/>
            <a:ext cx="2286000" cy="365125"/>
          </a:xfrm>
        </p:spPr>
        <p:txBody>
          <a:bodyPr/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079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EFCDF542-D472-4D37-8A2B-9C11E0870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990000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j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j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15238" cy="331236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Проблемы и направления обеспечения эффективности деятельности государственных унитарных предприятий</a:t>
            </a:r>
            <a:endParaRPr lang="ru-RU" sz="3600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653136"/>
            <a:ext cx="7704856" cy="18722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Тепловодский М.Н.,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директор департамента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имущественных и земельных отношений Ярославской области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10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55576" y="1124744"/>
            <a:ext cx="7560840" cy="720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Насколько эффективны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государственные унитарные предприятия?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2348880"/>
          <a:ext cx="864096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152128"/>
                <a:gridCol w="864096"/>
                <a:gridCol w="864096"/>
              </a:tblGrid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ru-RU" sz="1550" dirty="0" smtClean="0">
                          <a:latin typeface="+mj-lt"/>
                        </a:rPr>
                        <a:t>Коэффициенты</a:t>
                      </a:r>
                      <a:endParaRPr lang="ru-RU" sz="155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dirty="0" smtClean="0">
                          <a:latin typeface="+mj-lt"/>
                        </a:rPr>
                        <a:t>Норма</a:t>
                      </a:r>
                      <a:endParaRPr lang="ru-RU" sz="155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dirty="0" smtClean="0">
                          <a:latin typeface="+mj-lt"/>
                        </a:rPr>
                        <a:t>2009 г.</a:t>
                      </a:r>
                      <a:endParaRPr lang="ru-RU" sz="155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dirty="0" smtClean="0">
                          <a:latin typeface="+mj-lt"/>
                        </a:rPr>
                        <a:t>2010 г.</a:t>
                      </a:r>
                      <a:endParaRPr lang="ru-RU" sz="155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соотношение  дебиторской</a:t>
                      </a:r>
                      <a:r>
                        <a:rPr kumimoji="0" lang="ru-RU" sz="155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и кредиторской задолженности </a:t>
                      </a:r>
                      <a:endParaRPr kumimoji="0" lang="ru-RU" sz="155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&gt;</a:t>
                      </a:r>
                      <a:r>
                        <a:rPr lang="en-US" sz="1550" b="0" baseline="0" dirty="0" smtClean="0">
                          <a:latin typeface="+mj-lt"/>
                        </a:rPr>
                        <a:t> 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0,06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0,17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текущая ликвидность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&gt;</a:t>
                      </a:r>
                      <a:r>
                        <a:rPr lang="en-US" sz="1550" b="0" baseline="0" dirty="0" smtClean="0">
                          <a:latin typeface="+mj-lt"/>
                        </a:rPr>
                        <a:t> 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0,02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0,06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абсолютная ликвидность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0,2</a:t>
                      </a:r>
                      <a:r>
                        <a:rPr lang="en-US" sz="1550" b="0" baseline="0" dirty="0" smtClean="0">
                          <a:latin typeface="+mj-lt"/>
                        </a:rPr>
                        <a:t> – 0,25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0,11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0,23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рентабельность собственного</a:t>
                      </a:r>
                      <a:r>
                        <a:rPr kumimoji="0" lang="ru-RU" sz="155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капитала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&gt; 0,1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отриц.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0,00…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рентабельность основной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&gt; 0,1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отриц.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0,00…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обеспеченность оборотных активов собственными средствами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50" b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&gt; 0,1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50" b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0,03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50" b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0,04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5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соотношение собственных и заемных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b="0" dirty="0" smtClean="0">
                          <a:latin typeface="+mj-lt"/>
                        </a:rPr>
                        <a:t>0,3</a:t>
                      </a:r>
                      <a:r>
                        <a:rPr lang="en-US" sz="1550" b="0" baseline="0" dirty="0" smtClean="0">
                          <a:latin typeface="+mj-lt"/>
                        </a:rPr>
                        <a:t> – 1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0,00…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50" b="0" dirty="0" smtClean="0">
                          <a:latin typeface="+mj-lt"/>
                        </a:rPr>
                        <a:t>0,08</a:t>
                      </a:r>
                      <a:endParaRPr lang="ru-RU" sz="155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184482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ru-RU" i="1" dirty="0" smtClean="0">
                <a:latin typeface="Arial"/>
              </a:rPr>
              <a:t>(средние значения по ГУП Ярославской области)</a:t>
            </a:r>
            <a:endParaRPr lang="ru-RU" i="1" dirty="0">
              <a:latin typeface="Arial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5589240"/>
            <a:ext cx="8568952" cy="720080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Практически единственным способом улучшения  финансово-экономической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ситуации  становится увеличение уставного капитала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11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196752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Неэффективность управления как</a:t>
            </a:r>
          </a:p>
          <a:p>
            <a:pPr algn="ctr"/>
            <a:r>
              <a:rPr lang="ru-RU" sz="2000" b="1" dirty="0" smtClean="0"/>
              <a:t>ключевая проблема функционирования ГУП</a:t>
            </a:r>
            <a:endParaRPr lang="ru-RU" sz="2000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251520" y="1988840"/>
            <a:ext cx="5220000" cy="769416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отсутствие в деятельности унитарного предприятия экономического риска как фактора мотивации экономической и управленческой активности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251520" y="2876627"/>
            <a:ext cx="5220000" cy="769416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ослабленная ответственность руководителей предприятий за результаты своей деятельности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251520" y="3764415"/>
            <a:ext cx="5220000" cy="76933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отсутствие эффективной системы мониторинга </a:t>
            </a:r>
            <a:r>
              <a:rPr lang="ru-RU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де-ятельности</a:t>
            </a:r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унитарных предприятий и затрудненность контроля их финансово-хозяйственной деятельности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251520" y="4652202"/>
            <a:ext cx="5220000" cy="76933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ненадлежащий контроль со стороны собственников и возможность руководства предприятий преследовать собственные интересы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251520" y="5539990"/>
            <a:ext cx="5220000" cy="76933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волюнтаристский подход учредителей при создании унитарных предприятий 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80112" y="1988840"/>
            <a:ext cx="3312368" cy="76933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безынициативность в вопросах рационализации деятельности и выстраивания рыночной стратегии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5580112" y="2876627"/>
            <a:ext cx="3312368" cy="76933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риск невыполнения обязательств  по обеспечению прибыльной работы ГУП, выполнению показателей и т.п.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5580112" y="3764415"/>
            <a:ext cx="3312368" cy="76933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неполучение собственником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досто-верной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информации о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финансово-хо-зяйственной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деятельности ГУП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5580112" y="4652202"/>
            <a:ext cx="3312368" cy="76933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увод активов,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декапитализация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неадекватная инвестиционная политика, низкая эффективность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5580112" y="5539990"/>
            <a:ext cx="3312368" cy="76933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учреждение предприятий в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коммер-ческих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секторах экономики и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сниже-ние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региональной экономической активности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92888" cy="50405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</a:rPr>
              <a:t>Существующие механизмы влияния на деятельность ГУП</a:t>
            </a:r>
            <a:endParaRPr lang="ru-RU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12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11560" y="1916832"/>
            <a:ext cx="7848872" cy="33123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назначение на должность руководителей и главных бухгалтеров, заключение, изменение и прекращение трудовых договоров с руководителями ГУП; аттестация руководителей;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утверждение и установления показателей планов (программы) финансово-хозяйственной деятельности унитарного предприятия, контроль их исполнения;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согласование решений о распоряжении недвижимым имуществом / заимствованиях / совершении иных сделок;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балансовые комиссии, выполняющие функцию наблюдательного совета,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собирающиеся один раз в год;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lang="ru-RU" dirty="0" smtClean="0">
                <a:latin typeface="+mj-lt"/>
                <a:cs typeface="+mn-cs"/>
              </a:rPr>
              <a:t>…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5013176"/>
            <a:ext cx="8136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недостаточны и не гарантируют эффективного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функционирования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13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7544" y="4941168"/>
            <a:ext cx="8208912" cy="115212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Существующие особенности 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организационно-правовой формы ГУП создают предпосылки и возможности для неэффективной деятельности предприятия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67544" y="1484784"/>
            <a:ext cx="4032448" cy="338437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+mj-lt"/>
            </a:endParaRPr>
          </a:p>
          <a:p>
            <a:pPr algn="ctr"/>
            <a:r>
              <a:rPr lang="ru-RU" sz="2000" b="1" dirty="0" smtClean="0">
                <a:latin typeface="+mj-lt"/>
              </a:rPr>
              <a:t>Принятие решений в ГУП происходит единолично</a:t>
            </a:r>
          </a:p>
          <a:p>
            <a:pPr algn="ctr"/>
            <a:r>
              <a:rPr lang="ru-RU" sz="2000" b="1" dirty="0" smtClean="0">
                <a:latin typeface="+mj-lt"/>
              </a:rPr>
              <a:t>руководителем предприятия</a:t>
            </a:r>
            <a:endParaRPr lang="ru-RU" sz="2000" b="1" dirty="0">
              <a:latin typeface="+mj-lt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716016" y="1484784"/>
            <a:ext cx="4032448" cy="338437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+mj-lt"/>
            </a:endParaRPr>
          </a:p>
          <a:p>
            <a:pPr algn="ctr"/>
            <a:r>
              <a:rPr lang="ru-RU" sz="2000" b="1" dirty="0" smtClean="0">
                <a:latin typeface="+mj-lt"/>
              </a:rPr>
              <a:t>Слабые механизмы мониторинга и оперативного контроля деятельности предприятия</a:t>
            </a:r>
            <a:endParaRPr lang="ru-RU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992888" cy="100811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</a:rPr>
              <a:t>Как повысить</a:t>
            </a:r>
            <a:br>
              <a:rPr lang="ru-RU" b="1" dirty="0" smtClean="0">
                <a:solidFill>
                  <a:schemeClr val="tx1"/>
                </a:solidFill>
                <a:effectLst/>
              </a:rPr>
            </a:br>
            <a:r>
              <a:rPr lang="ru-RU" b="1" dirty="0" smtClean="0">
                <a:solidFill>
                  <a:schemeClr val="tx1"/>
                </a:solidFill>
                <a:effectLst/>
              </a:rPr>
              <a:t>результативность и эффективность контроля</a:t>
            </a:r>
            <a:br>
              <a:rPr lang="ru-RU" b="1" dirty="0" smtClean="0">
                <a:solidFill>
                  <a:schemeClr val="tx1"/>
                </a:solidFill>
                <a:effectLst/>
              </a:rPr>
            </a:br>
            <a:r>
              <a:rPr lang="ru-RU" b="1" dirty="0" smtClean="0">
                <a:solidFill>
                  <a:schemeClr val="tx1"/>
                </a:solidFill>
                <a:effectLst/>
              </a:rPr>
              <a:t>за деятельностью  ГУП?</a:t>
            </a:r>
            <a:endParaRPr lang="ru-RU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14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11560" y="2420888"/>
            <a:ext cx="7848872" cy="34563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Создание при ГУП </a:t>
            </a:r>
            <a:r>
              <a:rPr lang="ru-RU" sz="2000" dirty="0" smtClean="0">
                <a:latin typeface="+mj-lt"/>
                <a:cs typeface="+mn-cs"/>
              </a:rPr>
              <a:t>постоянно действующего</a:t>
            </a:r>
          </a:p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000" b="1" dirty="0" smtClean="0">
                <a:latin typeface="+mj-lt"/>
                <a:cs typeface="+mn-cs"/>
              </a:rPr>
              <a:t>наблюдательного совета / правления </a:t>
            </a:r>
          </a:p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ru-RU" sz="2000" dirty="0" smtClean="0">
                <a:latin typeface="+mj-lt"/>
                <a:cs typeface="+mn-cs"/>
              </a:rPr>
              <a:t>в составе представители учредителя и профильных органов исполнительной власти, которым функционально подчинено данное предприятие;</a:t>
            </a:r>
          </a:p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000" dirty="0" smtClean="0">
                <a:latin typeface="+mj-lt"/>
                <a:cs typeface="+mn-cs"/>
              </a:rPr>
              <a:t> законодательно разрешить проблему передачи или изъятия имущества из хозяйственного ведения; </a:t>
            </a:r>
          </a:p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000" dirty="0" smtClean="0">
                <a:latin typeface="+mj-lt"/>
                <a:cs typeface="+mn-cs"/>
              </a:rPr>
              <a:t>разграничить функцию управления предприятием и функцию управления имуществом.</a:t>
            </a:r>
          </a:p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2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15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1196752"/>
            <a:ext cx="8373616" cy="720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Направления реорганизации  как инструмента повышения эффективности  деятельности унитарных предприятий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23"/>
          <p:cNvGrpSpPr/>
          <p:nvPr/>
        </p:nvGrpSpPr>
        <p:grpSpPr>
          <a:xfrm>
            <a:off x="1979712" y="1916832"/>
            <a:ext cx="5184576" cy="360040"/>
            <a:chOff x="1979712" y="1340768"/>
            <a:chExt cx="5184576" cy="423918"/>
          </a:xfrm>
        </p:grpSpPr>
        <p:sp>
          <p:nvSpPr>
            <p:cNvPr id="33" name="Стрелка углом вверх 32"/>
            <p:cNvSpPr/>
            <p:nvPr/>
          </p:nvSpPr>
          <p:spPr>
            <a:xfrm rot="10800000">
              <a:off x="1979712" y="1340768"/>
              <a:ext cx="2541364" cy="423918"/>
            </a:xfrm>
            <a:prstGeom prst="bentUpArrow">
              <a:avLst>
                <a:gd name="adj1" fmla="val 25000"/>
                <a:gd name="adj2" fmla="val 25000"/>
                <a:gd name="adj3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Стрелка углом вверх 33"/>
            <p:cNvSpPr/>
            <p:nvPr/>
          </p:nvSpPr>
          <p:spPr>
            <a:xfrm rot="10800000" flipH="1">
              <a:off x="4499992" y="1340768"/>
              <a:ext cx="2664296" cy="423918"/>
            </a:xfrm>
            <a:prstGeom prst="bent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Блок-схема: процесс 14"/>
          <p:cNvSpPr/>
          <p:nvPr/>
        </p:nvSpPr>
        <p:spPr>
          <a:xfrm>
            <a:off x="899592" y="2276872"/>
            <a:ext cx="2520280" cy="61847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Неэффективные ГУП</a:t>
            </a:r>
            <a:endParaRPr lang="ru-RU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5724128" y="2276872"/>
            <a:ext cx="2520280" cy="61847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Эффективные ГУП</a:t>
            </a:r>
            <a:endParaRPr lang="ru-RU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6372200" y="3429000"/>
            <a:ext cx="2376056" cy="122413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+mj-lt"/>
              </a:rPr>
              <a:t>сохранение «прибыль ориентированных» ГУП, в том числе и путем их реорганизации</a:t>
            </a:r>
            <a:endParaRPr lang="ru-RU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467544" y="3501008"/>
            <a:ext cx="2376264" cy="103967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приватизация путем преобразования в ОАО</a:t>
            </a:r>
            <a:endParaRPr lang="ru-RU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467544" y="4791234"/>
            <a:ext cx="3960440" cy="1590094"/>
          </a:xfrm>
          <a:prstGeom prst="flowChart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НЕОБХОДИМО: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проведение оценки </a:t>
            </a:r>
            <a:r>
              <a:rPr lang="ru-RU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соответствия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деятельности существующих ГУП целям создания унитарных предприятий 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4716016" y="4791234"/>
            <a:ext cx="4032448" cy="1590094"/>
          </a:xfrm>
          <a:prstGeom prst="flowChart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НЕОБХОДИМО: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разработка и внедрение </a:t>
            </a:r>
            <a:r>
              <a:rPr lang="ru-RU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системы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мониторинга и оценки текущей деятельности предприятий</a:t>
            </a: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3347864" y="3506926"/>
            <a:ext cx="2520280" cy="103967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преобразование в государственные учреждения</a:t>
            </a:r>
            <a:endParaRPr lang="ru-RU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4" name="Стрелка вправо 93"/>
          <p:cNvSpPr/>
          <p:nvPr/>
        </p:nvSpPr>
        <p:spPr>
          <a:xfrm rot="9524847" flipV="1">
            <a:off x="5502350" y="3015775"/>
            <a:ext cx="1080000" cy="303507"/>
          </a:xfrm>
          <a:prstGeom prst="rightArrow">
            <a:avLst/>
          </a:prstGeom>
          <a:solidFill>
            <a:srgbClr val="FF979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Стрелка вправо 95"/>
          <p:cNvSpPr/>
          <p:nvPr/>
        </p:nvSpPr>
        <p:spPr>
          <a:xfrm rot="2406074" flipV="1">
            <a:off x="7393853" y="3047991"/>
            <a:ext cx="716400" cy="303507"/>
          </a:xfrm>
          <a:prstGeom prst="rightArrow">
            <a:avLst/>
          </a:prstGeom>
          <a:solidFill>
            <a:srgbClr val="FF979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Стрелка вправо 96"/>
          <p:cNvSpPr/>
          <p:nvPr/>
        </p:nvSpPr>
        <p:spPr>
          <a:xfrm rot="8372184" flipV="1">
            <a:off x="1200431" y="3049098"/>
            <a:ext cx="716400" cy="303507"/>
          </a:xfrm>
          <a:prstGeom prst="rightArrow">
            <a:avLst/>
          </a:prstGeom>
          <a:solidFill>
            <a:srgbClr val="FF979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Стрелка вправо 98"/>
          <p:cNvSpPr/>
          <p:nvPr/>
        </p:nvSpPr>
        <p:spPr>
          <a:xfrm rot="1070774" flipV="1">
            <a:off x="2792323" y="3011125"/>
            <a:ext cx="1080000" cy="303507"/>
          </a:xfrm>
          <a:prstGeom prst="rightArrow">
            <a:avLst/>
          </a:prstGeom>
          <a:solidFill>
            <a:srgbClr val="FF979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16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51520" y="1052736"/>
            <a:ext cx="86409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Предлагаемые критерии для комплексной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оценки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эффективности деятельности ГУП</a:t>
            </a:r>
          </a:p>
        </p:txBody>
      </p:sp>
      <p:grpSp>
        <p:nvGrpSpPr>
          <p:cNvPr id="2" name="Группа 18"/>
          <p:cNvGrpSpPr/>
          <p:nvPr/>
        </p:nvGrpSpPr>
        <p:grpSpPr>
          <a:xfrm>
            <a:off x="179512" y="1916832"/>
            <a:ext cx="8712968" cy="4772242"/>
            <a:chOff x="179512" y="1412776"/>
            <a:chExt cx="8712968" cy="5717634"/>
          </a:xfrm>
        </p:grpSpPr>
        <p:sp>
          <p:nvSpPr>
            <p:cNvPr id="20" name="TextBox 19"/>
            <p:cNvSpPr txBox="1"/>
            <p:nvPr/>
          </p:nvSpPr>
          <p:spPr>
            <a:xfrm>
              <a:off x="179512" y="2852936"/>
              <a:ext cx="2016224" cy="4019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рентабельность </a:t>
              </a:r>
            </a:p>
            <a:p>
              <a:pPr algn="ctr"/>
              <a:r>
                <a:rPr lang="ru-RU" sz="1400" b="1" dirty="0" smtClean="0"/>
                <a:t>(в т.ч. </a:t>
              </a:r>
              <a:r>
                <a:rPr lang="en-US" sz="1400" b="1" dirty="0" smtClean="0"/>
                <a:t>ROIC</a:t>
              </a:r>
              <a:r>
                <a:rPr lang="ru-RU" sz="1400" b="1" dirty="0" smtClean="0"/>
                <a:t>)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обновление основных фондов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износ основных фондов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фондоотдача и </a:t>
              </a:r>
              <a:r>
                <a:rPr lang="ru-RU" sz="1400" b="1" dirty="0" err="1" smtClean="0"/>
                <a:t>фондоёмкость</a:t>
              </a:r>
              <a:endParaRPr lang="ru-RU" sz="1400" b="1" dirty="0" smtClean="0"/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загрузка оборудования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…</a:t>
              </a:r>
              <a:endParaRPr lang="ru-RU" sz="1400" b="1" dirty="0"/>
            </a:p>
          </p:txBody>
        </p:sp>
        <p:sp>
          <p:nvSpPr>
            <p:cNvPr id="21" name="Выноска со стрелкой вниз 20"/>
            <p:cNvSpPr/>
            <p:nvPr/>
          </p:nvSpPr>
          <p:spPr>
            <a:xfrm>
              <a:off x="251520" y="1412776"/>
              <a:ext cx="1944216" cy="1440160"/>
            </a:xfrm>
            <a:prstGeom prst="downArrowCallout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Выноска со стрелкой вниз 21"/>
            <p:cNvSpPr/>
            <p:nvPr/>
          </p:nvSpPr>
          <p:spPr>
            <a:xfrm>
              <a:off x="2411760" y="1412776"/>
              <a:ext cx="1944216" cy="1440160"/>
            </a:xfrm>
            <a:prstGeom prst="downArrowCallout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Выноска со стрелкой вниз 22"/>
            <p:cNvSpPr/>
            <p:nvPr/>
          </p:nvSpPr>
          <p:spPr>
            <a:xfrm>
              <a:off x="4644008" y="1412776"/>
              <a:ext cx="1944216" cy="1440160"/>
            </a:xfrm>
            <a:prstGeom prst="downArrowCallout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Выноска со стрелкой вниз 23"/>
            <p:cNvSpPr/>
            <p:nvPr/>
          </p:nvSpPr>
          <p:spPr>
            <a:xfrm>
              <a:off x="6876256" y="1412776"/>
              <a:ext cx="1944216" cy="1440160"/>
            </a:xfrm>
            <a:prstGeom prst="downArrowCallout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8" y="1412776"/>
              <a:ext cx="1800200" cy="995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э</a:t>
              </a:r>
              <a:r>
                <a:rPr lang="ru-RU" sz="1600" dirty="0" smtClean="0"/>
                <a:t>ффективность использования имущества</a:t>
              </a:r>
              <a:endParaRPr lang="ru-RU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83768" y="1556791"/>
              <a:ext cx="1800200" cy="700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бюджетная эффективность</a:t>
              </a:r>
              <a:endParaRPr lang="ru-RU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16016" y="1556791"/>
              <a:ext cx="1800200" cy="700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с</a:t>
              </a:r>
              <a:r>
                <a:rPr lang="ru-RU" sz="1600" dirty="0" smtClean="0"/>
                <a:t>оциальная эффективность</a:t>
              </a:r>
              <a:endParaRPr lang="ru-RU" sz="1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48264" y="1412776"/>
              <a:ext cx="1800200" cy="995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err="1" smtClean="0"/>
                <a:t>обще-экономическая</a:t>
              </a:r>
              <a:r>
                <a:rPr lang="ru-RU" sz="1600" dirty="0" smtClean="0"/>
                <a:t> эффективность</a:t>
              </a:r>
              <a:endParaRPr lang="ru-RU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39752" y="2852936"/>
              <a:ext cx="2160240" cy="4019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соотношение бюджетных поступлений и бюджетных ассигнований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доля платежей в бюджет в выручке</a:t>
              </a:r>
            </a:p>
            <a:p>
              <a:pPr algn="ctr"/>
              <a:endParaRPr lang="ru-RU" sz="1000" b="1" dirty="0" smtClean="0"/>
            </a:p>
            <a:p>
              <a:pPr algn="ctr"/>
              <a:r>
                <a:rPr lang="ru-RU" sz="1400" b="1" dirty="0" smtClean="0"/>
                <a:t>прирост фактических налоговых  поступлений</a:t>
              </a:r>
              <a:endParaRPr lang="ru-RU" sz="1400" b="1" dirty="0"/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бюджетная  задолженность</a:t>
              </a:r>
            </a:p>
            <a:p>
              <a:pPr algn="ctr"/>
              <a:r>
                <a:rPr lang="ru-RU" sz="1400" b="1" dirty="0" smtClean="0"/>
                <a:t>…</a:t>
              </a:r>
              <a:endParaRPr lang="ru-RU" sz="1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16016" y="2852936"/>
              <a:ext cx="1872208" cy="4019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уровень заработной платы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задолженность  по выплате заработной платы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создание рабочих мест / текучесть кадров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уровень  квалификации кадров</a:t>
              </a:r>
            </a:p>
            <a:p>
              <a:pPr algn="ctr"/>
              <a:endParaRPr lang="ru-RU" sz="1400" b="1" dirty="0" smtClean="0"/>
            </a:p>
            <a:p>
              <a:pPr algn="ctr"/>
              <a:r>
                <a:rPr lang="ru-RU" sz="1400" b="1" dirty="0" smtClean="0"/>
                <a:t>…</a:t>
              </a:r>
              <a:endParaRPr lang="ru-RU" sz="14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04248" y="2852936"/>
              <a:ext cx="2088232" cy="4277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рентабельность основной  деятельности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норма чистой прибыли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финансовая  устойчивость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производительность труда </a:t>
              </a:r>
            </a:p>
            <a:p>
              <a:pPr algn="ctr"/>
              <a:endParaRPr lang="ru-RU" sz="1000" b="1" dirty="0" smtClean="0"/>
            </a:p>
            <a:p>
              <a:pPr algn="ctr"/>
              <a:r>
                <a:rPr lang="ru-RU" sz="1400" b="1" dirty="0" smtClean="0"/>
                <a:t>реализуемость продукции</a:t>
              </a:r>
            </a:p>
            <a:p>
              <a:pPr algn="ctr"/>
              <a:endParaRPr lang="ru-RU" sz="1000" b="1" dirty="0"/>
            </a:p>
            <a:p>
              <a:pPr algn="ctr"/>
              <a:r>
                <a:rPr lang="ru-RU" sz="1400" b="1" dirty="0" smtClean="0"/>
                <a:t>…</a:t>
              </a:r>
              <a:endParaRPr lang="ru-RU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17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1691680" y="2924944"/>
            <a:ext cx="5400600" cy="1080119"/>
          </a:xfrm>
          <a:prstGeom prst="rect">
            <a:avLst/>
          </a:prstGeom>
        </p:spPr>
        <p:txBody>
          <a:bodyPr/>
          <a:lstStyle/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Благодарю за внимание!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2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83768" y="5373216"/>
            <a:ext cx="6336704" cy="998984"/>
          </a:xfrm>
        </p:spPr>
        <p:txBody>
          <a:bodyPr>
            <a:normAutofit/>
          </a:bodyPr>
          <a:lstStyle/>
          <a:p>
            <a:pPr algn="r"/>
            <a:r>
              <a:rPr lang="ru-RU" sz="1600" b="1" dirty="0" smtClean="0">
                <a:solidFill>
                  <a:schemeClr val="tx1"/>
                </a:solidFill>
                <a:effectLst/>
              </a:rPr>
              <a:t>Президент Российской Федерации Д.А. Медведев</a:t>
            </a:r>
            <a:br>
              <a:rPr lang="ru-RU" sz="1600" b="1" dirty="0" smtClean="0">
                <a:solidFill>
                  <a:schemeClr val="tx1"/>
                </a:solidFill>
                <a:effectLst/>
              </a:rPr>
            </a:br>
            <a:r>
              <a:rPr lang="ru-RU" sz="1600" b="1" dirty="0" smtClean="0">
                <a:solidFill>
                  <a:schemeClr val="tx1"/>
                </a:solidFill>
                <a:effectLst/>
              </a:rPr>
              <a:t>Послание 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Федеральному Собранию Российской </a:t>
            </a:r>
            <a:r>
              <a:rPr lang="ru-RU" sz="1600" b="1" dirty="0" smtClean="0">
                <a:solidFill>
                  <a:schemeClr val="tx1"/>
                </a:solidFill>
                <a:effectLst/>
              </a:rPr>
              <a:t>Федерации</a:t>
            </a:r>
            <a:br>
              <a:rPr lang="ru-RU" sz="1600" b="1" dirty="0" smtClean="0">
                <a:solidFill>
                  <a:schemeClr val="tx1"/>
                </a:solidFill>
                <a:effectLst/>
              </a:rPr>
            </a:br>
            <a:r>
              <a:rPr lang="ru-RU" sz="1600" b="1" dirty="0" smtClean="0">
                <a:solidFill>
                  <a:schemeClr val="tx1"/>
                </a:solidFill>
                <a:effectLst/>
              </a:rPr>
              <a:t>от 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30 ноября 2010 года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«Органы власти должны избавиться от имущества, не имеющего прямого отношения к их непосредственным обязанностям. </a:t>
            </a:r>
            <a:r>
              <a:rPr kumimoji="0" lang="ru-RU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Это только кажется, что имущество не бывает лишним.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На самом деле управление избыточной собственностью требует много сил, времени, а зачастую – и все присутствующие тоже об этом знают – немало средств, но, что хуже всего, нередко становится источником коррупции.</a:t>
            </a: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 этом году я подписал Указ о сокращении в пять раз перечня стратегических предприятий. По моему поручению Правительство приняло масштабный план приватизации крупных компаний. Главная цель приватизации – </a:t>
            </a:r>
            <a:r>
              <a:rPr kumimoji="0" lang="ru-RU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повысить эффективность этих компаний и привлечь в российскую экономику дополнительные инвестиции, причём серьёзные инвестиции, а доходы от приватизации использовать прежде всего на модернизацию нашей экономики.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Соответствующие решения надо принять и на региональном, и на местном уровне.</a:t>
            </a: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Закон об общих принципах организации органов </a:t>
            </a:r>
            <a:r>
              <a:rPr kumimoji="0" lang="ru-RU" sz="15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госвласти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субъектов Российской Федерации определяет: в собственности региональных властей может находиться имущество, необходимое им для осуществления своих полномочий. Соответственно иные объекты собственности должны быть приватизированы. </a:t>
            </a:r>
            <a:r>
              <a:rPr kumimoji="0" lang="ru-RU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Органы власти не должны быть владельцами «заводов, газет, пароходов». 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Каждый должен заниматься своим делом.»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3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124744"/>
            <a:ext cx="8640960" cy="43204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Для чего существуют унитарные предприятия?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1484784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(п.4 ст.8 Федерального закона «О государственных и муниципальных унитарных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предприятиях»  от 14.11.2002 № 161-ФЗ)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07504" y="1844824"/>
            <a:ext cx="4392488" cy="46805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5113" marR="0" lvl="0" indent="-265113" algn="ctr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/ муниципальное предприятие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использование имущества, приватизация которого запрещена (в том числе имущества, которое необходимо для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обеспечения безопасности РФ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осуществление деятельности в целях решения социальных задач (в том числе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реализации определенных товаров и услуг по минимальным ценам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), а также организации и проведения закупочных и товарных интервенций для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обеспечения продовольственной безопасности государства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осуществление научной и научно-технической деятельности в отраслях, связанных с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обеспечением безопасности РФ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разработка и изготовление отдельных видов продукции, находящейся в сфере интересов РФ и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обеспечивающей безопасность РФ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производство отдельных видов продукции, изъятой из оборота или ограниченно </a:t>
            </a:r>
            <a:r>
              <a:rPr kumimoji="0" lang="ru-RU" sz="135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оборотоспособной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  <a:endParaRPr kumimoji="0" lang="ru-RU" sz="13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355976" y="1844824"/>
            <a:ext cx="4788024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Казенное предприятие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производство продукции, выполнение работ,</a:t>
            </a:r>
            <a:r>
              <a:rPr kumimoji="0" lang="ru-RU" sz="135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оказание услуг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для федеральных государственных нужд, нужд субъекта РФ или муниципального образования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использование имущества, приватизация которого запрещена (в том числе имущества, необходимого для </a:t>
            </a:r>
            <a:r>
              <a:rPr kumimoji="0" lang="ru-RU" sz="1350" b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обеспечения безопасности РФ, 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функционирования воздушного, железнодорожного и водного транспорта,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реализации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иных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стратегических интересов 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РФ);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осуществление деятельности по производству товаров, выполнению работ, оказанию услуг,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реализуемых по установленным государством ценам в целях решения социальных задач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разработка и производство отдельных видов продукции,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обеспечивающей безопасность РФ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производство отдельных видов продукции, изъятой из оборота или ограниченно </a:t>
            </a:r>
            <a:r>
              <a:rPr kumimoji="0" lang="ru-RU" sz="135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оборотоспособной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осуществление отдельных </a:t>
            </a:r>
            <a:r>
              <a:rPr kumimoji="0" lang="ru-RU" sz="135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дотируемых видов деятельности</a:t>
            </a:r>
            <a:r>
              <a:rPr kumimoji="0" lang="ru-RU" sz="13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и ведения убыточных производств.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4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2276872"/>
            <a:ext cx="79208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Полагаем, что принятие решений о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приватизации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(в том числе в форме акционирования) предприятий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и организаций государственной формы собственности или с государственным участием 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целесообразно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по отношению к 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государственным корпорациям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или ряду 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федеральных государственных предприятий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lang="ru-RU" noProof="0" dirty="0" smtClean="0">
              <a:latin typeface="+mj-lt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lang="ru-RU" noProof="0" dirty="0" smtClean="0">
                <a:latin typeface="+mj-lt"/>
                <a:cs typeface="+mn-cs"/>
              </a:rPr>
              <a:t>Региональная практика показывает, что </a:t>
            </a:r>
            <a:r>
              <a:rPr lang="ru-RU" b="1" dirty="0" smtClean="0">
                <a:latin typeface="+mj-lt"/>
                <a:cs typeface="+mn-cs"/>
              </a:rPr>
              <a:t>функционирование и развитие отраслей, осуществляющих  жизнеобеспечение населения и создающих инфраструктуру региональной экономики </a:t>
            </a:r>
            <a:r>
              <a:rPr lang="ru-RU" dirty="0" smtClean="0">
                <a:latin typeface="+mj-lt"/>
                <a:cs typeface="+mn-cs"/>
              </a:rPr>
              <a:t>(ЖКХ, транспортное обслуживание, …), гарантирующих жителям региона стандарт жизнеобеспечения, должно </a:t>
            </a:r>
            <a:r>
              <a:rPr lang="ru-RU" b="1" dirty="0" smtClean="0">
                <a:latin typeface="+mj-lt"/>
                <a:cs typeface="+mn-cs"/>
              </a:rPr>
              <a:t>контролироваться и регулироваться органами власти</a:t>
            </a:r>
            <a:r>
              <a:rPr lang="ru-RU" dirty="0" smtClean="0">
                <a:latin typeface="+mj-lt"/>
                <a:cs typeface="+mn-cs"/>
              </a:rPr>
              <a:t>, в том числе посредством учреждения ГУП.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55576" y="1124744"/>
            <a:ext cx="7560840" cy="93610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Необходима ли масштабная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приватизация  государственных унитарных предприятий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5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3203848" y="1700808"/>
            <a:ext cx="2729793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mpd="sng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latin typeface="Arial" pitchFamily="34" charset="0"/>
              </a:rPr>
              <a:t>Предприятия дорожного строительства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323528" y="1052736"/>
            <a:ext cx="8640960" cy="5408182"/>
            <a:chOff x="323528" y="826698"/>
            <a:chExt cx="8640960" cy="5634220"/>
          </a:xfrm>
        </p:grpSpPr>
        <p:sp>
          <p:nvSpPr>
            <p:cNvPr id="5" name="Содержимое 2"/>
            <p:cNvSpPr txBox="1">
              <a:spLocks/>
            </p:cNvSpPr>
            <p:nvPr/>
          </p:nvSpPr>
          <p:spPr>
            <a:xfrm>
              <a:off x="395536" y="1196752"/>
              <a:ext cx="8496944" cy="5256584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0" marR="0" lvl="0" indent="342900" algn="l" defTabSz="914400" rtl="0" eaLnBrk="0" fontAlgn="base" latinLnBrk="0" hangingPunct="0">
                <a:lnSpc>
                  <a:spcPct val="100000"/>
                </a:lnSpc>
                <a:spcBef>
                  <a:spcPts val="25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2" pitchFamily="18" charset="2"/>
                <a:buNone/>
                <a:tabLst/>
                <a:defRPr/>
              </a:pPr>
              <a:endPara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23528" y="826698"/>
              <a:ext cx="8640960" cy="675159"/>
            </a:xfrm>
            <a:prstGeom prst="rect">
              <a:avLst/>
            </a:prstGeom>
          </p:spPr>
          <p:txBody>
            <a:bodyPr vert="horz" anchor="b"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+mj-lt"/>
                  <a:ea typeface="+mj-ea"/>
                  <a:cs typeface="+mj-cs"/>
                </a:rPr>
                <a:t>Отраслевая структура ГУП Ярославской области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600" b="1" i="1" dirty="0" smtClean="0">
                  <a:latin typeface="+mj-lt"/>
                  <a:ea typeface="+mj-ea"/>
                  <a:cs typeface="+mj-cs"/>
                </a:rPr>
                <a:t>(по итогам 2010 года)</a:t>
              </a:r>
              <a:endParaRPr kumimoji="0" lang="ru-RU" sz="1600" b="1" i="1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6" name="Text Box 3"/>
            <p:cNvSpPr txBox="1">
              <a:spLocks noChangeArrowheads="1"/>
            </p:cNvSpPr>
            <p:nvPr/>
          </p:nvSpPr>
          <p:spPr bwMode="auto">
            <a:xfrm>
              <a:off x="3204000" y="2204864"/>
              <a:ext cx="2729793" cy="3110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1400" dirty="0" smtClean="0"/>
                <a:t> </a:t>
              </a:r>
              <a:r>
                <a:rPr lang="ru-RU" sz="1200" dirty="0" err="1"/>
                <a:t>Большесельское</a:t>
              </a:r>
              <a:r>
                <a:rPr lang="ru-RU" sz="1200" dirty="0"/>
                <a:t>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r>
                <a:rPr lang="ru-RU" sz="1200" dirty="0"/>
                <a:t>Борисоглебское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</a:p>
            <a:p>
              <a:r>
                <a:rPr lang="ru-RU" sz="1200" dirty="0" err="1" smtClean="0"/>
                <a:t>Брейтовское</a:t>
              </a:r>
              <a:r>
                <a:rPr lang="ru-RU" sz="1200" dirty="0" smtClean="0"/>
                <a:t> </a:t>
              </a:r>
              <a:r>
                <a:rPr lang="ru-RU" sz="1200" dirty="0"/>
                <a:t>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</a:p>
            <a:p>
              <a:r>
                <a:rPr lang="ru-RU" sz="1200" dirty="0" err="1" smtClean="0"/>
                <a:t>Гаврилов-Ямское</a:t>
              </a:r>
              <a:r>
                <a:rPr lang="ru-RU" sz="1200" dirty="0" smtClean="0"/>
                <a:t> </a:t>
              </a:r>
              <a:r>
                <a:rPr lang="ru-RU" sz="1200" dirty="0"/>
                <a:t>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r>
                <a:rPr lang="ru-RU" sz="1200" dirty="0"/>
                <a:t>Даниловское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r>
                <a:rPr lang="ru-RU" sz="1200" dirty="0" err="1"/>
                <a:t>Любимское</a:t>
              </a:r>
              <a:r>
                <a:rPr lang="ru-RU" sz="1200" dirty="0"/>
                <a:t>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  <a:endParaRPr lang="ru-RU" sz="1200" dirty="0"/>
            </a:p>
            <a:p>
              <a:r>
                <a:rPr lang="ru-RU" sz="1200" dirty="0" err="1"/>
                <a:t>Мышкинское</a:t>
              </a:r>
              <a:r>
                <a:rPr lang="ru-RU" sz="1200" dirty="0"/>
                <a:t> ГУП </a:t>
              </a:r>
              <a:r>
                <a:rPr lang="ru-RU" sz="1200" dirty="0" smtClean="0"/>
                <a:t>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  <a:endParaRPr lang="ru-RU" sz="1200" dirty="0"/>
            </a:p>
            <a:p>
              <a:r>
                <a:rPr lang="ru-RU" sz="1200" dirty="0"/>
                <a:t>Некрасовское ГУП </a:t>
              </a:r>
              <a:r>
                <a:rPr lang="ru-RU" sz="1200" dirty="0" smtClean="0"/>
                <a:t>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</a:p>
            <a:p>
              <a:r>
                <a:rPr lang="ru-RU" sz="1200" dirty="0" err="1" smtClean="0"/>
                <a:t>Некоузское</a:t>
              </a:r>
              <a:r>
                <a:rPr lang="ru-RU" sz="1200" dirty="0" smtClean="0"/>
                <a:t> </a:t>
              </a:r>
              <a:r>
                <a:rPr lang="ru-RU" sz="1200" dirty="0"/>
                <a:t>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  <a:endParaRPr lang="ru-RU" sz="1200" dirty="0"/>
            </a:p>
            <a:p>
              <a:r>
                <a:rPr lang="ru-RU" sz="1200" dirty="0"/>
                <a:t>Первомайское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  <a:endParaRPr lang="ru-RU" sz="1200" dirty="0"/>
            </a:p>
            <a:p>
              <a:r>
                <a:rPr lang="ru-RU" sz="1200" dirty="0" err="1"/>
                <a:t>Переславское</a:t>
              </a:r>
              <a:r>
                <a:rPr lang="ru-RU" sz="1200" dirty="0"/>
                <a:t>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r>
                <a:rPr lang="ru-RU" sz="1200" dirty="0"/>
                <a:t>Пошехонское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r>
                <a:rPr lang="ru-RU" sz="1200" dirty="0" err="1"/>
                <a:t>Тутаевское</a:t>
              </a:r>
              <a:r>
                <a:rPr lang="ru-RU" sz="1200" dirty="0"/>
                <a:t> 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</a:t>
              </a:r>
            </a:p>
            <a:p>
              <a:r>
                <a:rPr lang="ru-RU" sz="1200" dirty="0" smtClean="0"/>
                <a:t>Ярославское ГУП  «</a:t>
              </a:r>
              <a:r>
                <a:rPr lang="ru-RU" sz="1200" dirty="0" err="1" smtClean="0"/>
                <a:t>Автодор</a:t>
              </a:r>
              <a:r>
                <a:rPr lang="ru-RU" sz="1200" dirty="0" smtClean="0"/>
                <a:t>» </a:t>
              </a:r>
              <a:endParaRPr lang="ru-RU" sz="1200" dirty="0"/>
            </a:p>
            <a:p>
              <a:r>
                <a:rPr lang="ru-RU" sz="1200" dirty="0"/>
                <a:t>ГУП ЯО </a:t>
              </a:r>
              <a:r>
                <a:rPr lang="ru-RU" sz="1200" dirty="0" smtClean="0"/>
                <a:t>«</a:t>
              </a:r>
              <a:r>
                <a:rPr lang="ru-RU" sz="1200" dirty="0" err="1" smtClean="0"/>
                <a:t>Ярдормост</a:t>
              </a:r>
              <a:r>
                <a:rPr lang="ru-RU" sz="1200" dirty="0" smtClean="0"/>
                <a:t>» </a:t>
              </a:r>
              <a:endParaRPr lang="ru-RU" sz="1200" dirty="0"/>
            </a:p>
            <a:p>
              <a:r>
                <a:rPr lang="ru-RU" sz="1200" dirty="0"/>
                <a:t>ГУП </a:t>
              </a:r>
              <a:r>
                <a:rPr lang="ru-RU" sz="1200" dirty="0" smtClean="0"/>
                <a:t> «</a:t>
              </a:r>
              <a:r>
                <a:rPr lang="ru-RU" sz="1200" dirty="0" err="1" smtClean="0"/>
                <a:t>Ярославсльавтодорпроект</a:t>
              </a:r>
              <a:r>
                <a:rPr lang="ru-RU" sz="1200" dirty="0" smtClean="0"/>
                <a:t>»</a:t>
              </a:r>
              <a:endParaRPr lang="ru-RU" sz="1200" dirty="0"/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6156176" y="1700808"/>
              <a:ext cx="2729793" cy="1102859"/>
              <a:chOff x="6090679" y="3478269"/>
              <a:chExt cx="2729793" cy="1102859"/>
            </a:xfrm>
          </p:grpSpPr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6090679" y="3478269"/>
                <a:ext cx="2729793" cy="63480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3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Предприятия агропромышленного</a:t>
                </a:r>
                <a:r>
                  <a:rPr kumimoji="0" lang="ru-RU" sz="1300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 комплекса</a:t>
                </a:r>
                <a:endParaRPr kumimoji="0" 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4" name="Text Box 3"/>
              <p:cNvSpPr txBox="1">
                <a:spLocks noChangeArrowheads="1"/>
              </p:cNvSpPr>
              <p:nvPr/>
            </p:nvSpPr>
            <p:spPr bwMode="auto">
              <a:xfrm>
                <a:off x="6090679" y="4113076"/>
                <a:ext cx="2729793" cy="4680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ru-RU" sz="1200" dirty="0" smtClean="0"/>
                  <a:t>ГУП </a:t>
                </a:r>
                <a:r>
                  <a:rPr lang="ru-RU" sz="1200" dirty="0"/>
                  <a:t>ЯО </a:t>
                </a:r>
                <a:r>
                  <a:rPr lang="ru-RU" sz="1200" dirty="0" smtClean="0"/>
                  <a:t>«</a:t>
                </a:r>
                <a:r>
                  <a:rPr lang="ru-RU" sz="1200" dirty="0" err="1" smtClean="0"/>
                  <a:t>Первомайсксельхоз-техника</a:t>
                </a:r>
                <a:r>
                  <a:rPr lang="ru-RU" sz="1200" dirty="0" smtClean="0"/>
                  <a:t>»</a:t>
                </a:r>
                <a:endParaRPr lang="ru-RU" sz="1200" dirty="0"/>
              </a:p>
            </p:txBody>
          </p:sp>
        </p:grpSp>
        <p:grpSp>
          <p:nvGrpSpPr>
            <p:cNvPr id="15" name="Группа 11"/>
            <p:cNvGrpSpPr/>
            <p:nvPr/>
          </p:nvGrpSpPr>
          <p:grpSpPr>
            <a:xfrm>
              <a:off x="323528" y="1700808"/>
              <a:ext cx="2729793" cy="1777461"/>
              <a:chOff x="3779912" y="3356992"/>
              <a:chExt cx="2880000" cy="2016224"/>
            </a:xfrm>
          </p:grpSpPr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3779912" y="3356992"/>
                <a:ext cx="2880000" cy="43204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ru-RU" sz="1300" b="1" dirty="0" smtClean="0">
                    <a:latin typeface="Arial" pitchFamily="34" charset="0"/>
                  </a:rPr>
                  <a:t>Транспортные предприятия</a:t>
                </a:r>
                <a:endParaRPr kumimoji="0" 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" name="Text Box 3"/>
              <p:cNvSpPr txBox="1">
                <a:spLocks noChangeArrowheads="1"/>
              </p:cNvSpPr>
              <p:nvPr/>
            </p:nvSpPr>
            <p:spPr bwMode="auto">
              <a:xfrm>
                <a:off x="3779912" y="3789040"/>
                <a:ext cx="2861154" cy="15841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ru-RU" sz="1200" dirty="0" smtClean="0"/>
                  <a:t>ГУП «Рыбинское ПАТП-3»</a:t>
                </a:r>
              </a:p>
              <a:p>
                <a:r>
                  <a:rPr lang="ru-RU" sz="1200" dirty="0" smtClean="0"/>
                  <a:t>ГУП «Пошехонское АТП»</a:t>
                </a:r>
              </a:p>
              <a:p>
                <a:r>
                  <a:rPr lang="ru-RU" sz="1200" dirty="0" smtClean="0"/>
                  <a:t>ГУП «</a:t>
                </a:r>
                <a:r>
                  <a:rPr lang="ru-RU" sz="1200" dirty="0" err="1" smtClean="0"/>
                  <a:t>Гаврилов-Ямское</a:t>
                </a:r>
                <a:r>
                  <a:rPr lang="ru-RU" sz="1200" dirty="0" smtClean="0"/>
                  <a:t> АТП»</a:t>
                </a:r>
              </a:p>
              <a:p>
                <a:r>
                  <a:rPr lang="ru-RU" sz="1200" dirty="0" smtClean="0"/>
                  <a:t> ГУП «</a:t>
                </a:r>
                <a:r>
                  <a:rPr lang="ru-RU" sz="1200" dirty="0" err="1" smtClean="0"/>
                  <a:t>Переславское</a:t>
                </a:r>
                <a:r>
                  <a:rPr lang="ru-RU" sz="1200" dirty="0" smtClean="0"/>
                  <a:t> АТП»</a:t>
                </a:r>
              </a:p>
              <a:p>
                <a:r>
                  <a:rPr lang="ru-RU" sz="1200" dirty="0" smtClean="0"/>
                  <a:t> ГУП «Ростовское АТП»</a:t>
                </a:r>
              </a:p>
              <a:p>
                <a:r>
                  <a:rPr lang="ru-RU" sz="1200" dirty="0" smtClean="0"/>
                  <a:t> ГУП «</a:t>
                </a:r>
                <a:r>
                  <a:rPr lang="ru-RU" sz="1200" dirty="0" err="1" smtClean="0"/>
                  <a:t>Шестихинское</a:t>
                </a:r>
                <a:r>
                  <a:rPr lang="ru-RU" sz="1200" dirty="0" smtClean="0"/>
                  <a:t> АТП»</a:t>
                </a:r>
              </a:p>
              <a:p>
                <a:r>
                  <a:rPr lang="ru-RU" sz="1200" dirty="0" smtClean="0"/>
                  <a:t> ГУП «Ярославское АТП»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6" name="Группа 12"/>
            <p:cNvGrpSpPr/>
            <p:nvPr/>
          </p:nvGrpSpPr>
          <p:grpSpPr>
            <a:xfrm>
              <a:off x="3059832" y="5445224"/>
              <a:ext cx="2952328" cy="1015694"/>
              <a:chOff x="6300192" y="2348880"/>
              <a:chExt cx="3114780" cy="1152130"/>
            </a:xfrm>
          </p:grpSpPr>
          <p:sp>
            <p:nvSpPr>
              <p:cNvPr id="29" name="Text Box 2"/>
              <p:cNvSpPr txBox="1">
                <a:spLocks noChangeArrowheads="1"/>
              </p:cNvSpPr>
              <p:nvPr/>
            </p:nvSpPr>
            <p:spPr bwMode="auto">
              <a:xfrm>
                <a:off x="6300192" y="2348880"/>
                <a:ext cx="3114780" cy="43204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ru-RU" sz="1300" b="1" dirty="0" smtClean="0">
                    <a:latin typeface="Arial" pitchFamily="34" charset="0"/>
                  </a:rPr>
                  <a:t>Строительная отрасль</a:t>
                </a:r>
                <a:endParaRPr kumimoji="0" 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6300192" y="2780929"/>
                <a:ext cx="3114780" cy="7200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dirty="0">
                    <a:latin typeface="Arial" pitchFamily="34" charset="0"/>
                    <a:cs typeface="Arial" pitchFamily="34" charset="0"/>
                  </a:rPr>
                  <a:t>ГУП ЯО </a:t>
                </a:r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lang="ru-RU" sz="1200" dirty="0" err="1" smtClean="0">
                    <a:latin typeface="Arial" pitchFamily="34" charset="0"/>
                    <a:cs typeface="Arial" pitchFamily="34" charset="0"/>
                  </a:rPr>
                  <a:t>Ярославльстройматериалы</a:t>
                </a:r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»</a:t>
                </a:r>
                <a:endParaRPr lang="ru-RU" sz="1200" dirty="0"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ТСО «</a:t>
                </a: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Ярославльстрой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» </a:t>
                </a:r>
              </a:p>
            </p:txBody>
          </p:sp>
        </p:grpSp>
        <p:grpSp>
          <p:nvGrpSpPr>
            <p:cNvPr id="18" name="Группа 25"/>
            <p:cNvGrpSpPr/>
            <p:nvPr/>
          </p:nvGrpSpPr>
          <p:grpSpPr>
            <a:xfrm>
              <a:off x="6156176" y="3861048"/>
              <a:ext cx="2729793" cy="1150609"/>
              <a:chOff x="6264000" y="3636000"/>
              <a:chExt cx="2880000" cy="1305168"/>
            </a:xfrm>
          </p:grpSpPr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6264000" y="3636000"/>
                <a:ext cx="2880000" cy="55475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420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3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Предприятия</a:t>
                </a:r>
                <a:r>
                  <a:rPr kumimoji="0" lang="ru-RU" sz="1300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с</a:t>
                </a:r>
                <a:r>
                  <a:rPr kumimoji="0" lang="ru-RU" sz="13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оциальной сферы</a:t>
                </a:r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6264000" y="4176000"/>
                <a:ext cx="2880000" cy="7651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ЯО «Сосновый бор»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ЯО «ДС "Искра»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ЯО «Областная фармация»</a:t>
                </a:r>
              </a:p>
            </p:txBody>
          </p:sp>
        </p:grpSp>
        <p:grpSp>
          <p:nvGrpSpPr>
            <p:cNvPr id="19" name="Группа 26"/>
            <p:cNvGrpSpPr/>
            <p:nvPr/>
          </p:nvGrpSpPr>
          <p:grpSpPr>
            <a:xfrm>
              <a:off x="6156176" y="2924944"/>
              <a:ext cx="2729793" cy="825250"/>
              <a:chOff x="4283968" y="3789040"/>
              <a:chExt cx="2880000" cy="936104"/>
            </a:xfrm>
          </p:grpSpPr>
          <p:sp>
            <p:nvSpPr>
              <p:cNvPr id="23" name="Text Box 2"/>
              <p:cNvSpPr txBox="1">
                <a:spLocks noChangeArrowheads="1"/>
              </p:cNvSpPr>
              <p:nvPr/>
            </p:nvSpPr>
            <p:spPr bwMode="auto">
              <a:xfrm>
                <a:off x="4283968" y="3789040"/>
                <a:ext cx="2880000" cy="36004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3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ЖКХ</a:t>
                </a:r>
              </a:p>
            </p:txBody>
          </p: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4283968" y="4149080"/>
                <a:ext cx="2880000" cy="5760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Учебно-курсовой комбинат 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dirty="0">
                    <a:latin typeface="Arial" pitchFamily="34" charset="0"/>
                    <a:cs typeface="Arial" pitchFamily="34" charset="0"/>
                  </a:rPr>
                  <a:t>ГУП ЯО ЖКХ </a:t>
                </a:r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lang="ru-RU" sz="1200" dirty="0" err="1" smtClean="0">
                    <a:latin typeface="Arial" pitchFamily="34" charset="0"/>
                    <a:cs typeface="Arial" pitchFamily="34" charset="0"/>
                  </a:rPr>
                  <a:t>Яркоммунсервис</a:t>
                </a:r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»</a:t>
                </a:r>
                <a:endParaRPr lang="ru-RU" sz="1200" dirty="0"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323528" y="3645024"/>
              <a:ext cx="2729793" cy="1832767"/>
              <a:chOff x="3190129" y="5319210"/>
              <a:chExt cx="2729793" cy="1832767"/>
            </a:xfrm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3190129" y="5319210"/>
                <a:ext cx="2729793" cy="38088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3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прочие</a:t>
                </a:r>
                <a:endParaRPr lang="ru-RU" sz="13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 Box 3"/>
              <p:cNvSpPr txBox="1">
                <a:spLocks noChangeArrowheads="1"/>
              </p:cNvSpPr>
              <p:nvPr/>
            </p:nvSpPr>
            <p:spPr bwMode="auto">
              <a:xfrm>
                <a:off x="3190129" y="5700094"/>
                <a:ext cx="2729793" cy="145188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«Медвежий угол»  (гостиница)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dirty="0" smtClean="0">
                    <a:latin typeface="Arial" pitchFamily="34" charset="0"/>
                    <a:cs typeface="Arial" pitchFamily="34" charset="0"/>
                  </a:rPr>
                  <a:t> ГУП технической инвентаризации и учета недвижимости ЯО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ГУП МТО «</a:t>
                </a: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Агропромтехснаб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»  (лизинговые операции, в</a:t>
                </a:r>
                <a:r>
                  <a:rPr kumimoji="0" lang="ru-RU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2011 г. подлежит акционированию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)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6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124744"/>
            <a:ext cx="8640960" cy="43204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Эффективны ли государственные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унитарные предприятия?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1412776"/>
            <a:ext cx="7272808" cy="504056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effectLst/>
              </a:rPr>
              <a:t>Показатели деятельности ГУП Ярославской области</a:t>
            </a:r>
            <a:endParaRPr lang="ru-RU" i="1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529" y="2060848"/>
          <a:ext cx="8352928" cy="419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5"/>
                <a:gridCol w="1440160"/>
                <a:gridCol w="1368152"/>
                <a:gridCol w="1440161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51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Уставной фонд /капитал,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892 009,0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1 180 635,0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1 166 383,0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431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Выручка,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2 120 573,0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2 366 724,0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2 646 783,0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Чистая прибыль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всего,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- 10 299,0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20 909,0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- 65 875,0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51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     в том числе: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4230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безубыточных предприятий,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29 632,0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57 861,0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28 567,0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14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убыточных предприятий,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- 39 931,0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- 36 952,0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94 442,0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858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Кредиторская задолженность,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609 555,0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559 942,0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2 266 063,0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4572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Дебиторская задолженность, тыс. руб.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1 879 534,0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1 914 253,0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1 960 479,0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257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количество предприятий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971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     в том числе: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885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безубыточных предприятий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19 (54 %)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25 (71 %)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 (57 %)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убыточных предприятий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7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95536" y="112474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1"/>
          <p:cNvSpPr txBox="1">
            <a:spLocks noGrp="1"/>
          </p:cNvSpPr>
          <p:nvPr/>
        </p:nvSpPr>
        <p:spPr bwMode="auto">
          <a:xfrm>
            <a:off x="8348663" y="6492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8E5CBD-3BFA-4987-946B-2F0E88D845A2}" type="slidenum">
              <a:rPr lang="ru-RU" sz="1000">
                <a:solidFill>
                  <a:srgbClr val="990000"/>
                </a:solidFill>
              </a:rPr>
              <a:pPr algn="r"/>
              <a:t>8</a:t>
            </a:fld>
            <a:endParaRPr lang="ru-RU" sz="1000">
              <a:solidFill>
                <a:srgbClr val="99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196752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8" name="Диаграмма 37"/>
          <p:cNvGraphicFramePr/>
          <p:nvPr/>
        </p:nvGraphicFramePr>
        <p:xfrm>
          <a:off x="395536" y="1412776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23528" y="1196752"/>
          <a:ext cx="8568952" cy="491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092280" y="4437112"/>
            <a:ext cx="847540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400" dirty="0" smtClean="0"/>
              <a:t>отрасль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6963F1-ECC8-4232-A1F6-3525A05A0EF8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0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Проблемы и направления обеспечения эффективности деятельности государственных унитарных предприятий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1268760"/>
          <a:ext cx="8496944" cy="511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14804</TotalTime>
  <Words>1681</Words>
  <Application>Microsoft Office PowerPoint</Application>
  <PresentationFormat>Экран (4:3)</PresentationFormat>
  <Paragraphs>299</Paragraphs>
  <Slides>17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Проблемы и направления обеспечения эффективности деятельности государственных унитарных предприятий</vt:lpstr>
      <vt:lpstr>Президент Российской Федерации Д.А. Медведев Послание Федеральному Собранию Российской Федерации от 30 ноября 2010 года</vt:lpstr>
      <vt:lpstr>Презентация PowerPoint</vt:lpstr>
      <vt:lpstr>Презентация PowerPoint</vt:lpstr>
      <vt:lpstr>Презентация PowerPoint</vt:lpstr>
      <vt:lpstr>Показатели деятельности ГУП Ярославской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Существующие механизмы влияния на деятельность ГУП</vt:lpstr>
      <vt:lpstr>Презентация PowerPoint</vt:lpstr>
      <vt:lpstr>Как повысить результативность и эффективность контроля за деятельностью  ГУП?</vt:lpstr>
      <vt:lpstr>Презентация PowerPoint</vt:lpstr>
      <vt:lpstr>Презентация PowerPoint</vt:lpstr>
      <vt:lpstr>Презентация PowerPoint</vt:lpstr>
    </vt:vector>
  </TitlesOfParts>
  <Company>Региональный маркетинг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Solovievea</dc:creator>
  <cp:lastModifiedBy>Михалева Екатерина</cp:lastModifiedBy>
  <cp:revision>1915</cp:revision>
  <dcterms:created xsi:type="dcterms:W3CDTF">2008-04-24T04:22:37Z</dcterms:created>
  <dcterms:modified xsi:type="dcterms:W3CDTF">2011-06-06T18:34:47Z</dcterms:modified>
</cp:coreProperties>
</file>