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1" d="100"/>
          <a:sy n="51" d="100"/>
        </p:scale>
        <p:origin x="-8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F3008-0C62-4E1F-8E0E-149781BCF690}" type="datetimeFigureOut">
              <a:rPr lang="ru-RU" smtClean="0"/>
              <a:pPr/>
              <a:t>28.04.2011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3773A-420B-41BD-8A5F-A6C7E64EA47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643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079F8C-D445-44AB-B5A2-19CF5CC41809}" type="datetimeFigureOut">
              <a:rPr lang="ru-RU" smtClean="0"/>
              <a:pPr/>
              <a:t>28.04.2011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537BF-179B-4CF9-927B-846E15DFB6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8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8F2E2-5330-4448-936E-D66D6BFEBB78}" type="datetime1">
              <a:rPr lang="ru-RU" smtClean="0"/>
              <a:pPr/>
              <a:t>28.04.2011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ЭГ "Управление государственной собственностью и приватизация", 27 апреля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F670-1ACE-4126-A274-70CB9BEB5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4A36-3F3D-4CA8-9EA0-F740767DF4F5}" type="datetime1">
              <a:rPr lang="ru-RU" smtClean="0"/>
              <a:pPr/>
              <a:t>28.04.2011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ЭГ "Управление государственной собственностью и приватизация", 27 апреля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F670-1ACE-4126-A274-70CB9BEB5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0FCEF-1272-41CF-8E35-7DD609A4F3D6}" type="datetime1">
              <a:rPr lang="ru-RU" smtClean="0"/>
              <a:pPr/>
              <a:t>28.04.2011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ЭГ "Управление государственной собственностью и приватизация", 27 апреля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F670-1ACE-4126-A274-70CB9BEB5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7BCF-8A9E-4702-97A6-735558101FA1}" type="datetime1">
              <a:rPr lang="ru-RU" smtClean="0"/>
              <a:pPr/>
              <a:t>28.04.2011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ЭГ "Управление государственной собственностью и приватизация", 27 апреля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F670-1ACE-4126-A274-70CB9BEB5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958C-453E-4D29-88E0-31D8E98D3A11}" type="datetime1">
              <a:rPr lang="ru-RU" smtClean="0"/>
              <a:pPr/>
              <a:t>28.04.2011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ЭГ "Управление государственной собственностью и приватизация", 27 апреля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F670-1ACE-4126-A274-70CB9BEB5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9D91C-9605-4DAF-8DA9-19B0295986F7}" type="datetime1">
              <a:rPr lang="ru-RU" smtClean="0"/>
              <a:pPr/>
              <a:t>28.04.2011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ЭГ "Управление государственной собственностью и приватизация", 27 апреля 2011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F670-1ACE-4126-A274-70CB9BEB5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BBC98-4D85-4E57-B6B1-83CE35284524}" type="datetime1">
              <a:rPr lang="ru-RU" smtClean="0"/>
              <a:pPr/>
              <a:t>28.04.2011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ЭГ "Управление государственной собственностью и приватизация", 27 апреля 2011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F670-1ACE-4126-A274-70CB9BEB5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75AC3-1015-4E2A-969A-C13B7F6B32F2}" type="datetime1">
              <a:rPr lang="ru-RU" smtClean="0"/>
              <a:pPr/>
              <a:t>28.04.2011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ЭГ "Управление государственной собственностью и приватизация", 27 апреля 2011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F670-1ACE-4126-A274-70CB9BEB5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9255F-3ED2-4B52-B600-032E8B17DE5A}" type="datetime1">
              <a:rPr lang="ru-RU" smtClean="0"/>
              <a:pPr/>
              <a:t>28.04.2011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ЭГ "Управление государственной собственностью и приватизация", 27 апреля 2011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F670-1ACE-4126-A274-70CB9BEB5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5444-A95F-4122-ADCC-7A1C8F8A8CF9}" type="datetime1">
              <a:rPr lang="ru-RU" smtClean="0"/>
              <a:pPr/>
              <a:t>28.04.2011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ЭГ "Управление государственной собственностью и приватизация", 27 апреля 2011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F670-1ACE-4126-A274-70CB9BEB5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9F64-CF8B-4B30-8EA8-1E4A914CE390}" type="datetime1">
              <a:rPr lang="ru-RU" smtClean="0"/>
              <a:pPr/>
              <a:t>28.04.2011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ЭГ "Управление государственной собственностью и приватизация", 27 апреля 2011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EF670-1ACE-4126-A274-70CB9BEB5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bg2">
                <a:tint val="40000"/>
                <a:satMod val="350000"/>
                <a:alpha val="45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3FEE2-96FA-4A3B-9F0A-DDABE50E6505}" type="datetime1">
              <a:rPr lang="ru-RU" smtClean="0"/>
              <a:pPr/>
              <a:t>28.04.2011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ЭГ "Управление государственной собственностью и приватизация", 27 апреля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EF670-1ACE-4126-A274-70CB9BEB55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Независимые директора в компаниях с государственным участием: необходимые условия результативности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91072"/>
          </a:xfrm>
        </p:spPr>
        <p:txBody>
          <a:bodyPr>
            <a:normAutofit lnSpcReduction="10000"/>
          </a:bodyPr>
          <a:lstStyle/>
          <a:p>
            <a:r>
              <a:rPr lang="ru-RU" sz="1800" i="1" dirty="0" err="1" smtClean="0"/>
              <a:t>Авдашева</a:t>
            </a:r>
            <a:r>
              <a:rPr lang="ru-RU" sz="1800" i="1" dirty="0" smtClean="0"/>
              <a:t> С.Б, НИУ ВШЭ, </a:t>
            </a:r>
          </a:p>
          <a:p>
            <a:r>
              <a:rPr lang="ru-RU" sz="1700" i="1" dirty="0" smtClean="0"/>
              <a:t>Доклад для экспертной группы «</a:t>
            </a:r>
            <a:r>
              <a:rPr lang="ru-RU" sz="1700" dirty="0" smtClean="0"/>
              <a:t>Управление государственной </a:t>
            </a:r>
          </a:p>
          <a:p>
            <a:r>
              <a:rPr lang="ru-RU" sz="1700" dirty="0" smtClean="0"/>
              <a:t>собственностью и приватизация» </a:t>
            </a:r>
          </a:p>
          <a:p>
            <a:r>
              <a:rPr lang="ru-RU" sz="1700" dirty="0" smtClean="0"/>
              <a:t>27 апреля 2011 г. </a:t>
            </a:r>
          </a:p>
          <a:p>
            <a:r>
              <a:rPr lang="ru-RU" sz="1700" dirty="0" smtClean="0"/>
              <a:t>*Презентация основана на материалах Национального доклада по корпоративному управлению за 2009 г., подготовленных в соавторстве с </a:t>
            </a:r>
            <a:r>
              <a:rPr lang="ru-RU" sz="1700" dirty="0" err="1" smtClean="0"/>
              <a:t>Шаститко</a:t>
            </a:r>
            <a:r>
              <a:rPr lang="ru-RU" sz="1700" dirty="0" smtClean="0"/>
              <a:t> А.Е. </a:t>
            </a:r>
          </a:p>
          <a:p>
            <a:endParaRPr lang="ru-RU" sz="1700" dirty="0" smtClean="0"/>
          </a:p>
          <a:p>
            <a:endParaRPr lang="ru-RU" dirty="0" smtClean="0"/>
          </a:p>
          <a:p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9685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ru-RU" dirty="0" smtClean="0"/>
              <a:t>Выигрыши от включения независимых директоров в советы менее очевидны на практике, чем в теории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Выводы эмпирических исследований, посвященных влиянию независимых директоров на результаты деятельности компаний (как частных, так и с </a:t>
            </a:r>
            <a:r>
              <a:rPr lang="ru-RU" dirty="0" err="1" smtClean="0"/>
              <a:t>госучастием</a:t>
            </a:r>
            <a:r>
              <a:rPr lang="ru-RU" dirty="0" smtClean="0"/>
              <a:t>), противоречивы</a:t>
            </a:r>
          </a:p>
          <a:p>
            <a:pPr>
              <a:lnSpc>
                <a:spcPct val="120000"/>
              </a:lnSpc>
            </a:pPr>
            <a:r>
              <a:rPr lang="ru-RU" dirty="0" smtClean="0"/>
              <a:t>Цель презентации - обсуждение </a:t>
            </a:r>
            <a:r>
              <a:rPr lang="ru-RU" u="sng" dirty="0" smtClean="0"/>
              <a:t>необходимых условий </a:t>
            </a:r>
            <a:r>
              <a:rPr lang="ru-RU" dirty="0" smtClean="0"/>
              <a:t>результативности работы независимых директоров в АО с </a:t>
            </a:r>
            <a:r>
              <a:rPr lang="ru-RU" dirty="0" err="1" smtClean="0"/>
              <a:t>госучастием</a:t>
            </a:r>
            <a:endParaRPr lang="ru-RU" dirty="0" smtClean="0"/>
          </a:p>
          <a:p>
            <a:pPr>
              <a:lnSpc>
                <a:spcPct val="120000"/>
              </a:lnSpc>
            </a:pPr>
            <a:r>
              <a:rPr lang="ru-RU" dirty="0" smtClean="0"/>
              <a:t>Как части системы корпоративного управления в целом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771800" y="6356350"/>
            <a:ext cx="3744416" cy="365125"/>
          </a:xfrm>
        </p:spPr>
        <p:txBody>
          <a:bodyPr/>
          <a:lstStyle/>
          <a:p>
            <a:r>
              <a:rPr lang="ru-RU" dirty="0" smtClean="0"/>
              <a:t>ЭГ "Управление государственной собственностью и приватизация", 27 апреля 2011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Необходимые условия: укрупненный перечень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4000" dirty="0" smtClean="0"/>
              <a:t>Полномочия</a:t>
            </a:r>
          </a:p>
          <a:p>
            <a:pPr algn="just"/>
            <a:r>
              <a:rPr lang="ru-RU" sz="4000" dirty="0" smtClean="0"/>
              <a:t>Квалификация</a:t>
            </a:r>
          </a:p>
          <a:p>
            <a:pPr algn="just"/>
            <a:r>
              <a:rPr lang="ru-RU" sz="4000" dirty="0" smtClean="0"/>
              <a:t>Стимулы</a:t>
            </a:r>
          </a:p>
          <a:p>
            <a:pPr algn="just">
              <a:buNone/>
            </a:pPr>
            <a:r>
              <a:rPr lang="ru-RU" i="1" dirty="0" smtClean="0"/>
              <a:t>В какой степени выполнение этих необходимых условий может быть обеспечено общей нормативной базой корпоративного управления, в какой – политическими решениями по отдельным вопросам, а в какой – решениями по отдельным компаниям?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744416" cy="365125"/>
          </a:xfrm>
        </p:spPr>
        <p:txBody>
          <a:bodyPr/>
          <a:lstStyle/>
          <a:p>
            <a:r>
              <a:rPr lang="ru-RU" dirty="0" smtClean="0"/>
              <a:t>ЭГ "Управление государственной собственностью и приватизация", 27 апреля 2011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Полномочия: зачем нам независимый директор?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435280" cy="482453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Полномочия совета директоров в целом </a:t>
            </a:r>
          </a:p>
          <a:p>
            <a:r>
              <a:rPr lang="ru-RU" dirty="0" smtClean="0"/>
              <a:t>Структура совета директоров</a:t>
            </a:r>
          </a:p>
          <a:p>
            <a:r>
              <a:rPr lang="ru-RU" dirty="0" smtClean="0"/>
              <a:t>Полномочия НД в совете (комитеты по стратегиям, по внутреннему аудиту, по вознаграждениям)</a:t>
            </a:r>
          </a:p>
          <a:p>
            <a:pPr lvl="1"/>
            <a:r>
              <a:rPr lang="ru-RU" dirty="0" smtClean="0"/>
              <a:t>В госкомпаниях чаще первый вариант, хотя распространены второй и третий; </a:t>
            </a:r>
          </a:p>
          <a:p>
            <a:pPr lvl="1"/>
            <a:r>
              <a:rPr lang="ru-RU" dirty="0" smtClean="0"/>
              <a:t>Результаты исследований КУ в период кризиса подчеркивали важность первого и второго или их комбинации («НД как инструмент диагностики рисков»)</a:t>
            </a:r>
          </a:p>
          <a:p>
            <a:r>
              <a:rPr lang="ru-RU" dirty="0" smtClean="0"/>
              <a:t>Информационное обеспечение деятельности НД: структура комитетов и финансирование их деятельности, полномочия корпоративного секретаря</a:t>
            </a:r>
          </a:p>
          <a:p>
            <a:r>
              <a:rPr lang="ru-RU" dirty="0" smtClean="0"/>
              <a:t>Положение НД: срок избрания (пять лет – ограничение сверху или снизу?) </a:t>
            </a:r>
          </a:p>
          <a:p>
            <a:r>
              <a:rPr lang="ru-RU" dirty="0" smtClean="0"/>
              <a:t>Положение НД в системе КУ: право на собственный отчет?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528392" cy="365125"/>
          </a:xfrm>
        </p:spPr>
        <p:txBody>
          <a:bodyPr/>
          <a:lstStyle/>
          <a:p>
            <a:r>
              <a:rPr lang="ru-RU" dirty="0" smtClean="0"/>
              <a:t>ЭГ "Управление государственной собственностью и приватизация", 27 апреля 2011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Квалификация: в области менеджмента или «умения решать проблемы»?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1338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Нужно ли формальное подтверждение квалификации? </a:t>
            </a:r>
            <a:r>
              <a:rPr lang="en-US" dirty="0" smtClean="0"/>
              <a:t>[</a:t>
            </a:r>
            <a:r>
              <a:rPr lang="ru-RU" dirty="0" smtClean="0"/>
              <a:t>Ответ зависит от того, внутренний или международный рынок НД мы рассматриваем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Вводить ли ограничения для б.государственных служащих? Ответ неоднозначный</a:t>
            </a:r>
          </a:p>
          <a:p>
            <a:r>
              <a:rPr lang="ru-RU" dirty="0" smtClean="0"/>
              <a:t>Использовать ли реестр в качестве инструмента отбора? Скорее, в качестве вспомогательного инструмента, чем основного </a:t>
            </a:r>
          </a:p>
          <a:p>
            <a:r>
              <a:rPr lang="ru-RU" dirty="0"/>
              <a:t>З</a:t>
            </a:r>
            <a:r>
              <a:rPr lang="ru-RU" dirty="0" smtClean="0"/>
              <a:t>акрытые переговоры или режим «конкурса на замещение должности»? Нетривиально зависит от масштабов персональной ответственности</a:t>
            </a:r>
            <a:r>
              <a:rPr lang="en-US" dirty="0" smtClean="0"/>
              <a:t> </a:t>
            </a:r>
            <a:r>
              <a:rPr lang="ru-RU" dirty="0" smtClean="0"/>
              <a:t>отбирающего, его квалификации и возможностей </a:t>
            </a:r>
            <a:r>
              <a:rPr lang="ru-RU" dirty="0" err="1" smtClean="0"/>
              <a:t>инфорсмента</a:t>
            </a:r>
            <a:endParaRPr lang="ru-RU" dirty="0" smtClean="0"/>
          </a:p>
          <a:p>
            <a:r>
              <a:rPr lang="ru-RU" dirty="0" smtClean="0"/>
              <a:t>Квалификация должна быть дополнена достаточным ресурсом времени 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608040" cy="365125"/>
          </a:xfrm>
        </p:spPr>
        <p:txBody>
          <a:bodyPr/>
          <a:lstStyle/>
          <a:p>
            <a:r>
              <a:rPr lang="ru-RU" dirty="0" smtClean="0"/>
              <a:t>ЭГ "Управление государственной собственностью и приватизация", 27 апреля 2011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Стимулы: перед кем ответственны независимые директора?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85313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Что такое независимые директора </a:t>
            </a:r>
            <a:r>
              <a:rPr lang="en-US" dirty="0" smtClean="0"/>
              <a:t>[</a:t>
            </a:r>
            <a:r>
              <a:rPr lang="ru-RU" dirty="0" smtClean="0"/>
              <a:t>признаки</a:t>
            </a:r>
            <a:r>
              <a:rPr lang="en-US" dirty="0" smtClean="0"/>
              <a:t>]</a:t>
            </a:r>
            <a:r>
              <a:rPr lang="ru-RU" dirty="0" smtClean="0"/>
              <a:t>? В мире </a:t>
            </a:r>
            <a:r>
              <a:rPr lang="ru-RU" i="1" dirty="0" smtClean="0"/>
              <a:t>обычно</a:t>
            </a:r>
            <a:r>
              <a:rPr lang="ru-RU" dirty="0" smtClean="0"/>
              <a:t> более жесткие критерии независимости для АО с </a:t>
            </a:r>
            <a:r>
              <a:rPr lang="ru-RU" dirty="0" err="1" smtClean="0"/>
              <a:t>госучастием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Перед кем НД ответственны? Чьи цели они должны преследовать?  </a:t>
            </a:r>
          </a:p>
          <a:p>
            <a:r>
              <a:rPr lang="ru-RU" dirty="0" smtClean="0"/>
              <a:t>Независимость </a:t>
            </a:r>
            <a:r>
              <a:rPr lang="en-US" dirty="0" smtClean="0"/>
              <a:t> vs. </a:t>
            </a:r>
            <a:r>
              <a:rPr lang="ru-RU" dirty="0" smtClean="0"/>
              <a:t>мотивация</a:t>
            </a:r>
          </a:p>
          <a:p>
            <a:r>
              <a:rPr lang="ru-RU" dirty="0" smtClean="0"/>
              <a:t>Соотношение материальных и </a:t>
            </a:r>
            <a:r>
              <a:rPr lang="ru-RU" dirty="0" err="1" smtClean="0"/>
              <a:t>репутационных</a:t>
            </a:r>
            <a:r>
              <a:rPr lang="ru-RU" dirty="0" smtClean="0"/>
              <a:t> стимулов. На наш взгляд, оптимальное соотношение нетривиальное. Альтернативные издержки должны быть вознаграждены, но репутация должна быть важнее. Директора с такими характеристиками м.б. проще найти на международном рынке</a:t>
            </a:r>
          </a:p>
          <a:p>
            <a:r>
              <a:rPr lang="ru-RU" dirty="0" smtClean="0"/>
              <a:t>Применение стимулирующих схем. Желательно ограничение доли стимулирующих выплат </a:t>
            </a:r>
            <a:r>
              <a:rPr lang="en-US" dirty="0" smtClean="0"/>
              <a:t>[</a:t>
            </a:r>
            <a:r>
              <a:rPr lang="ru-RU" dirty="0" smtClean="0"/>
              <a:t>не более 20-25% от общей величины</a:t>
            </a:r>
            <a:r>
              <a:rPr lang="en-US" dirty="0" smtClean="0"/>
              <a:t>]</a:t>
            </a:r>
            <a:r>
              <a:rPr lang="ru-RU" dirty="0" smtClean="0"/>
              <a:t>, при четком определении целевого индикатора, от которого они зависят</a:t>
            </a:r>
          </a:p>
          <a:p>
            <a:r>
              <a:rPr lang="ru-RU" dirty="0" smtClean="0"/>
              <a:t>Формализованная оценка результатов деятельности совета и НД. Не может основываться только на результатах опроса, но лучше плохая формализованная система, чем никакой </a:t>
            </a:r>
          </a:p>
          <a:p>
            <a:r>
              <a:rPr lang="ru-RU" dirty="0" smtClean="0"/>
              <a:t>Ограничение числа компаний, в </a:t>
            </a:r>
            <a:r>
              <a:rPr lang="ru-RU" smtClean="0"/>
              <a:t>работе НД </a:t>
            </a:r>
            <a:r>
              <a:rPr lang="ru-RU" dirty="0" smtClean="0"/>
              <a:t>которых можно принимать участие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464024" cy="365125"/>
          </a:xfrm>
        </p:spPr>
        <p:txBody>
          <a:bodyPr/>
          <a:lstStyle/>
          <a:p>
            <a:r>
              <a:rPr lang="ru-RU" dirty="0" smtClean="0"/>
              <a:t>ЭГ "Управление государственной собственностью и приватизация", 27 апреля 2011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Актуальные решения: обсуждение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НД – в компании, действующие на конкурентных рынках, профессиональных поверенных – в компании монопольного сектора</a:t>
            </a:r>
          </a:p>
          <a:p>
            <a:pPr>
              <a:buNone/>
            </a:pPr>
            <a:r>
              <a:rPr lang="en-US" dirty="0" smtClean="0"/>
              <a:t>[</a:t>
            </a:r>
            <a:r>
              <a:rPr lang="ru-RU" dirty="0" smtClean="0"/>
              <a:t>Предполагается ли, что в компаниях, действующих в монопольных секторах, нет проблем эффективного использования ресурсов?</a:t>
            </a:r>
            <a:r>
              <a:rPr lang="en-US" dirty="0" smtClean="0"/>
              <a:t>]</a:t>
            </a:r>
            <a:endParaRPr lang="ru-RU" dirty="0" smtClean="0"/>
          </a:p>
          <a:p>
            <a:r>
              <a:rPr lang="ru-RU" dirty="0" smtClean="0"/>
              <a:t>Ограничение срока пребывания НД пятью годами </a:t>
            </a:r>
            <a:r>
              <a:rPr lang="ru-RU" i="1" dirty="0" smtClean="0"/>
              <a:t>сверху</a:t>
            </a:r>
            <a:r>
              <a:rPr lang="ru-RU" dirty="0" smtClean="0"/>
              <a:t>. На самом деле в мировой практике чаще встречается ограничение срока пребывания </a:t>
            </a:r>
            <a:r>
              <a:rPr lang="ru-RU" i="1" dirty="0" smtClean="0"/>
              <a:t>снизу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Источник оплаты деятельности НД. Бюджет или компания? Мировой опыт: правильнее – компания; российское решение может быть продиктовано слабостью </a:t>
            </a:r>
            <a:r>
              <a:rPr lang="ru-RU" dirty="0" err="1" smtClean="0"/>
              <a:t>инфорсмента</a:t>
            </a:r>
            <a:r>
              <a:rPr lang="ru-RU" dirty="0" smtClean="0"/>
              <a:t> </a:t>
            </a:r>
            <a:r>
              <a:rPr lang="en-US" dirty="0" smtClean="0"/>
              <a:t> [</a:t>
            </a:r>
            <a:r>
              <a:rPr lang="ru-RU" dirty="0" smtClean="0"/>
              <a:t>если во «втором эшелоне» АО с </a:t>
            </a:r>
            <a:r>
              <a:rPr lang="ru-RU" dirty="0" err="1" smtClean="0"/>
              <a:t>госучастием</a:t>
            </a:r>
            <a:r>
              <a:rPr lang="ru-RU" dirty="0" smtClean="0"/>
              <a:t> не информируют НД о времени заседания совета и не покрывают им расходы на командировки</a:t>
            </a:r>
            <a:r>
              <a:rPr lang="en-US" dirty="0" smtClean="0"/>
              <a:t>]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555776" y="6165304"/>
            <a:ext cx="3960440" cy="365125"/>
          </a:xfrm>
        </p:spPr>
        <p:txBody>
          <a:bodyPr/>
          <a:lstStyle/>
          <a:p>
            <a:r>
              <a:rPr lang="ru-RU" dirty="0" smtClean="0"/>
              <a:t>ЭГ "Управление государственной собственностью и приватизация", 27 апреля 2011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ru-RU" dirty="0" smtClean="0"/>
              <a:t>Подводя предварительные итоги: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504056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нормативных актах может быть дан ответ только на незначительную часть вопросов </a:t>
            </a:r>
            <a:r>
              <a:rPr lang="en-US" dirty="0" smtClean="0"/>
              <a:t>[</a:t>
            </a:r>
            <a:r>
              <a:rPr lang="ru-RU" dirty="0" smtClean="0"/>
              <a:t>напр.: кто такой НД</a:t>
            </a:r>
            <a:r>
              <a:rPr lang="en-US" dirty="0" smtClean="0"/>
              <a:t>]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документе, который условно может быть назван </a:t>
            </a:r>
            <a:r>
              <a:rPr lang="ru-RU" i="1" dirty="0" smtClean="0"/>
              <a:t>Принципы корпоративного управления в АО с </a:t>
            </a:r>
            <a:r>
              <a:rPr lang="ru-RU" i="1" dirty="0" err="1" smtClean="0"/>
              <a:t>госучастием</a:t>
            </a:r>
            <a:r>
              <a:rPr lang="ru-RU" dirty="0" smtClean="0"/>
              <a:t>, могут содержаться ответы на большее число вопросов </a:t>
            </a:r>
            <a:r>
              <a:rPr lang="en-US" dirty="0" smtClean="0"/>
              <a:t>[</a:t>
            </a:r>
            <a:r>
              <a:rPr lang="ru-RU" dirty="0" smtClean="0"/>
              <a:t>ответственность, принципы найма, принципы вознаграждения, ограничение занятости, длительность контракта, структура СД, критерии успешности деятельности НД</a:t>
            </a:r>
            <a:r>
              <a:rPr lang="en-US" dirty="0" smtClean="0"/>
              <a:t>]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Еще большее число вопросов может быть отражено в уставных документах отдельных компаний </a:t>
            </a:r>
            <a:r>
              <a:rPr lang="en-US" dirty="0" smtClean="0"/>
              <a:t>[</a:t>
            </a:r>
            <a:r>
              <a:rPr lang="ru-RU" dirty="0" smtClean="0"/>
              <a:t>полномочия СД, организация работы СД</a:t>
            </a:r>
            <a:r>
              <a:rPr lang="en-US" dirty="0" smtClean="0"/>
              <a:t>]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 еще большее – в практике КУ</a:t>
            </a:r>
          </a:p>
          <a:p>
            <a:pPr marL="514350" indent="-514350">
              <a:buNone/>
            </a:pPr>
            <a:r>
              <a:rPr lang="ru-RU" i="1" dirty="0" smtClean="0"/>
              <a:t>При этом надо отметить, что возможности влияния законодательной власти и экспертного сообщества снижаются по мере </a:t>
            </a:r>
            <a:r>
              <a:rPr lang="ru-RU" i="1" smtClean="0"/>
              <a:t>нарастания влияния </a:t>
            </a:r>
            <a:r>
              <a:rPr lang="ru-RU" i="1" dirty="0" smtClean="0"/>
              <a:t>конкретного механизма на ожидаемую результативность НД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3888432" cy="365125"/>
          </a:xfrm>
        </p:spPr>
        <p:txBody>
          <a:bodyPr/>
          <a:lstStyle/>
          <a:p>
            <a:r>
              <a:rPr lang="ru-RU" dirty="0" smtClean="0"/>
              <a:t>ЭГ "Управление государственной собственностью и приватизация", 27 апреля 2011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843808" y="6356350"/>
            <a:ext cx="3672408" cy="365125"/>
          </a:xfrm>
        </p:spPr>
        <p:txBody>
          <a:bodyPr/>
          <a:lstStyle/>
          <a:p>
            <a:r>
              <a:rPr lang="ru-RU" dirty="0" smtClean="0"/>
              <a:t>ЭГ "Управление государственной собственностью и приватизация", 27 апреля 2011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812</Words>
  <Application>Microsoft Office PowerPoint</Application>
  <PresentationFormat>Экран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Независимые директора в компаниях с государственным участием: необходимые условия результативности</vt:lpstr>
      <vt:lpstr>Постановка проблемы</vt:lpstr>
      <vt:lpstr>Необходимые условия: укрупненный перечень</vt:lpstr>
      <vt:lpstr>Полномочия: зачем нам независимый директор?</vt:lpstr>
      <vt:lpstr>Квалификация: в области менеджмента или «умения решать проблемы»?</vt:lpstr>
      <vt:lpstr>Стимулы: перед кем ответственны независимые директора? </vt:lpstr>
      <vt:lpstr>Актуальные решения: обсуждение</vt:lpstr>
      <vt:lpstr>Подводя предварительные итоги:</vt:lpstr>
      <vt:lpstr>Спасибо за внимание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Независимые директора в компаниях с государственным участием: необходимые условия результативности</dc:title>
  <dc:creator>Admin</dc:creator>
  <cp:lastModifiedBy>Михалева Екатерина</cp:lastModifiedBy>
  <cp:revision>83</cp:revision>
  <dcterms:created xsi:type="dcterms:W3CDTF">2011-04-26T16:50:12Z</dcterms:created>
  <dcterms:modified xsi:type="dcterms:W3CDTF">2011-04-28T07:19:52Z</dcterms:modified>
</cp:coreProperties>
</file>