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27"/>
  </p:notesMasterIdLst>
  <p:sldIdLst>
    <p:sldId id="256" r:id="rId2"/>
    <p:sldId id="257" r:id="rId3"/>
    <p:sldId id="277" r:id="rId4"/>
    <p:sldId id="278" r:id="rId5"/>
    <p:sldId id="258" r:id="rId6"/>
    <p:sldId id="272" r:id="rId7"/>
    <p:sldId id="259" r:id="rId8"/>
    <p:sldId id="273" r:id="rId9"/>
    <p:sldId id="260" r:id="rId10"/>
    <p:sldId id="261" r:id="rId11"/>
    <p:sldId id="262" r:id="rId12"/>
    <p:sldId id="274" r:id="rId13"/>
    <p:sldId id="263" r:id="rId14"/>
    <p:sldId id="265" r:id="rId15"/>
    <p:sldId id="264" r:id="rId16"/>
    <p:sldId id="275" r:id="rId17"/>
    <p:sldId id="276" r:id="rId18"/>
    <p:sldId id="266" r:id="rId19"/>
    <p:sldId id="267" r:id="rId20"/>
    <p:sldId id="268" r:id="rId21"/>
    <p:sldId id="271" r:id="rId22"/>
    <p:sldId id="270" r:id="rId23"/>
    <p:sldId id="269" r:id="rId24"/>
    <p:sldId id="279" r:id="rId25"/>
    <p:sldId id="280"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jpe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7C9597F-1B5B-46F2-93C6-BE6C59C78F13}" type="datetimeFigureOut">
              <a:rPr lang="en-US"/>
              <a:pPr>
                <a:defRPr/>
              </a:pPr>
              <a:t>9/12/2011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F00943A1-BDBD-47D6-87CC-FEC75A8CD92D}" type="slidenum">
              <a:rPr lang="en-US"/>
              <a:pPr>
                <a:defRPr/>
              </a:pPr>
              <a:t>‹#›</a:t>
            </a:fld>
            <a:endParaRPr lang="en-US"/>
          </a:p>
        </p:txBody>
      </p:sp>
    </p:spTree>
    <p:extLst>
      <p:ext uri="{BB962C8B-B14F-4D97-AF65-F5344CB8AC3E}">
        <p14:creationId xmlns:p14="http://schemas.microsoft.com/office/powerpoint/2010/main" xmlns="" val="276033507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study was the</a:t>
            </a:r>
            <a:r>
              <a:rPr lang="en-US" baseline="0" dirty="0" smtClean="0"/>
              <a:t> outgrowth of many years (since 1998) of efforts to improve educational research training in South Africa, which began with a consortium of universities developing better PHD programs with funding from the Spencer Foundation. We always felt that a large scale empirical project would help build research schools, Fortunately Spencer was willing to continue its support, and this project is the realization of or original vision. </a:t>
            </a:r>
            <a:endParaRPr lang="en-US" dirty="0"/>
          </a:p>
        </p:txBody>
      </p:sp>
      <p:sp>
        <p:nvSpPr>
          <p:cNvPr id="4" name="Slide Number Placeholder 3"/>
          <p:cNvSpPr>
            <a:spLocks noGrp="1"/>
          </p:cNvSpPr>
          <p:nvPr>
            <p:ph type="sldNum" sz="quarter" idx="10"/>
          </p:nvPr>
        </p:nvSpPr>
        <p:spPr/>
        <p:txBody>
          <a:bodyPr/>
          <a:lstStyle/>
          <a:p>
            <a:pPr>
              <a:defRPr/>
            </a:pPr>
            <a:fld id="{F00943A1-BDBD-47D6-87CC-FEC75A8CD92D}" type="slidenum">
              <a:rPr lang="en-US" smtClean="0"/>
              <a:pPr>
                <a:defRPr/>
              </a:pPr>
              <a:t>1</a:t>
            </a:fld>
            <a:endParaRPr lang="en-US"/>
          </a:p>
        </p:txBody>
      </p:sp>
    </p:spTree>
    <p:extLst>
      <p:ext uri="{BB962C8B-B14F-4D97-AF65-F5344CB8AC3E}">
        <p14:creationId xmlns:p14="http://schemas.microsoft.com/office/powerpoint/2010/main" xmlns="" val="4145668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0943A1-BDBD-47D6-87CC-FEC75A8CD92D}" type="slidenum">
              <a:rPr lang="en-US" smtClean="0"/>
              <a:pPr>
                <a:defRPr/>
              </a:pPr>
              <a:t>2</a:t>
            </a:fld>
            <a:endParaRPr lang="en-US"/>
          </a:p>
        </p:txBody>
      </p:sp>
    </p:spTree>
    <p:extLst>
      <p:ext uri="{BB962C8B-B14F-4D97-AF65-F5344CB8AC3E}">
        <p14:creationId xmlns:p14="http://schemas.microsoft.com/office/powerpoint/2010/main" xmlns="" val="403779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NOW THIS MAY SEEM LIKE SAME OLD SAME OLD, AND INDEDED, IN 1998, I</a:t>
            </a:r>
            <a:r>
              <a:rPr lang="en-US" baseline="0" smtClean="0"/>
              <a:t> HEARD AOUT ABSENTEEISM AND DISCUSSED IT</a:t>
            </a:r>
            <a:endParaRPr lang="en-US"/>
          </a:p>
        </p:txBody>
      </p:sp>
      <p:sp>
        <p:nvSpPr>
          <p:cNvPr id="4" name="Slide Number Placeholder 3"/>
          <p:cNvSpPr>
            <a:spLocks noGrp="1"/>
          </p:cNvSpPr>
          <p:nvPr>
            <p:ph type="sldNum" sz="quarter" idx="10"/>
          </p:nvPr>
        </p:nvSpPr>
        <p:spPr/>
        <p:txBody>
          <a:bodyPr/>
          <a:lstStyle/>
          <a:p>
            <a:pPr>
              <a:defRPr/>
            </a:pPr>
            <a:fld id="{F00943A1-BDBD-47D6-87CC-FEC75A8CD92D}" type="slidenum">
              <a:rPr lang="en-US" smtClean="0"/>
              <a:pPr>
                <a:defRPr/>
              </a:pPr>
              <a:t>3</a:t>
            </a:fld>
            <a:endParaRPr lang="en-US"/>
          </a:p>
        </p:txBody>
      </p:sp>
    </p:spTree>
    <p:extLst>
      <p:ext uri="{BB962C8B-B14F-4D97-AF65-F5344CB8AC3E}">
        <p14:creationId xmlns:p14="http://schemas.microsoft.com/office/powerpoint/2010/main" xmlns="" val="5258778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main advantage</a:t>
            </a:r>
            <a:r>
              <a:rPr lang="en-US" baseline="0" dirty="0" smtClean="0"/>
              <a:t> of this study over a study such as the SACMEQ, is that besides measuring student achievement gains, which I shall discuss further, we enter deeply into MEASURING directly the PROCESS  of schooling—not manly with questionnaire data, but with direct empirical observation, </a:t>
            </a:r>
            <a:r>
              <a:rPr lang="en-US" baseline="0" smtClean="0"/>
              <a:t>including assessing how </a:t>
            </a:r>
            <a:r>
              <a:rPr lang="en-US" baseline="0" dirty="0" smtClean="0"/>
              <a:t>well teachers teach mathematic, and how much, what, and at at what pace the teach mathematics during the year. We also do a lot of item analysis, which allows to see what students are learning and not learning. And all our researchers personally observed the classrooms and the teachers </a:t>
            </a:r>
            <a:r>
              <a:rPr lang="en-US" baseline="0" dirty="0" err="1" smtClean="0"/>
              <a:t>teaching.in</a:t>
            </a:r>
            <a:r>
              <a:rPr lang="en-US" baseline="0" dirty="0" smtClean="0"/>
              <a:t> a number of schools.</a:t>
            </a:r>
            <a:endParaRPr lang="en-US" dirty="0"/>
          </a:p>
        </p:txBody>
      </p:sp>
      <p:sp>
        <p:nvSpPr>
          <p:cNvPr id="4" name="Slide Number Placeholder 3"/>
          <p:cNvSpPr>
            <a:spLocks noGrp="1"/>
          </p:cNvSpPr>
          <p:nvPr>
            <p:ph type="sldNum" sz="quarter" idx="10"/>
          </p:nvPr>
        </p:nvSpPr>
        <p:spPr/>
        <p:txBody>
          <a:bodyPr/>
          <a:lstStyle/>
          <a:p>
            <a:pPr>
              <a:defRPr/>
            </a:pPr>
            <a:fld id="{F00943A1-BDBD-47D6-87CC-FEC75A8CD92D}" type="slidenum">
              <a:rPr lang="en-US" smtClean="0"/>
              <a:pPr>
                <a:defRPr/>
              </a:pPr>
              <a:t>5</a:t>
            </a:fld>
            <a:endParaRPr lang="en-US"/>
          </a:p>
        </p:txBody>
      </p:sp>
    </p:spTree>
    <p:extLst>
      <p:ext uri="{BB962C8B-B14F-4D97-AF65-F5344CB8AC3E}">
        <p14:creationId xmlns:p14="http://schemas.microsoft.com/office/powerpoint/2010/main" xmlns="" val="683696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Placeholder 2"/>
          <p:cNvSpPr>
            <a:spLocks noGrp="1" noRot="1" noChangeAspec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r>
              <a:rPr lang="en-US"/>
              <a:t>Our production functions are much more sophisticated than typical production functions two reasons: 1) ours are based on a theory of learning mathematics, that include classroom processes and the degree of teacher effort; and 2) we use a structural model in which our measures of teacher skills and effort are related to each other as well as to student achievement gains.l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This is not the case in BW. One must also remember that this is a sample of quite low income schools in NW, so even in this low income sample of classrooms, teachers are distributed unequally. The teacher rotation system in BW has other drawbacks, but it does produce greater equality of teacher distribution.</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EBDE21-E2EE-4F65-96FF-174C15327F1A}" type="slidenum">
              <a:rPr lang="en-US">
                <a:ea typeface="ＭＳ Ｐゴシック" charset="-128"/>
                <a:cs typeface="ＭＳ Ｐゴシック" charset="-128"/>
              </a:rPr>
              <a:pPr fontAlgn="base">
                <a:spcBef>
                  <a:spcPct val="0"/>
                </a:spcBef>
                <a:spcAft>
                  <a:spcPct val="0"/>
                </a:spcAft>
                <a:defRPr/>
              </a:pPr>
              <a:t>12</a:t>
            </a:fld>
            <a:endParaRPr lang="en-US">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North West teachers apparently only teach 40 percent of the mandated lessons. But BW teachers only teach 60 percent of the mandated lessons</a:t>
            </a:r>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5656E1-4FB2-4662-8EC9-A650875930F3}" type="slidenum">
              <a:rPr lang="en-US">
                <a:ea typeface="ＭＳ Ｐゴシック" charset="-128"/>
                <a:cs typeface="ＭＳ Ｐゴシック" charset="-128"/>
              </a:rPr>
              <a:pPr fontAlgn="base">
                <a:spcBef>
                  <a:spcPct val="0"/>
                </a:spcBef>
                <a:spcAft>
                  <a:spcPct val="0"/>
                </a:spcAft>
                <a:defRPr/>
              </a:pPr>
              <a:t>13</a:t>
            </a:fld>
            <a:endParaRPr lang="en-US">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Mathematical</a:t>
            </a:r>
            <a:r>
              <a:rPr lang="en-US" baseline="0" dirty="0" smtClean="0"/>
              <a:t> proficiency (five categories); cognitive demand (three categories).</a:t>
            </a:r>
            <a:endParaRPr lang="en-US" dirty="0"/>
          </a:p>
        </p:txBody>
      </p:sp>
      <p:sp>
        <p:nvSpPr>
          <p:cNvPr id="4" name="Slide Number Placeholder 3"/>
          <p:cNvSpPr>
            <a:spLocks noGrp="1"/>
          </p:cNvSpPr>
          <p:nvPr>
            <p:ph type="sldNum" sz="quarter" idx="10"/>
          </p:nvPr>
        </p:nvSpPr>
        <p:spPr/>
        <p:txBody>
          <a:bodyPr/>
          <a:lstStyle/>
          <a:p>
            <a:pPr>
              <a:defRPr/>
            </a:pPr>
            <a:fld id="{F00943A1-BDBD-47D6-87CC-FEC75A8CD92D}" type="slidenum">
              <a:rPr lang="en-US" smtClean="0"/>
              <a:pPr>
                <a:defRPr/>
              </a:pPr>
              <a:t>16</a:t>
            </a:fld>
            <a:endParaRPr lang="en-US"/>
          </a:p>
        </p:txBody>
      </p:sp>
    </p:spTree>
    <p:extLst>
      <p:ext uri="{BB962C8B-B14F-4D97-AF65-F5344CB8AC3E}">
        <p14:creationId xmlns:p14="http://schemas.microsoft.com/office/powerpoint/2010/main" xmlns="" val="3325857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76B6A59F-E07D-47C1-9CE4-F023F3E84E38}" type="datetime4">
              <a:rPr lang="en-US"/>
              <a:pPr>
                <a:defRPr/>
              </a:pPr>
              <a:t>September 12, 2011</a:t>
            </a:fld>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2BD5D989-7D4C-44AA-89EB-955F97F8EC0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97C403E-81D4-4538-8800-616443EC10A6}" type="datetime4">
              <a:rPr lang="en-US"/>
              <a:pPr>
                <a:defRPr/>
              </a:pPr>
              <a:t>September 12, 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DA8807-4DEB-40CA-8C62-2E6BD9F6272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AA7016A-5DBD-4495-AB2C-D3783E6599C9}" type="datetime4">
              <a:rPr lang="en-US"/>
              <a:pPr>
                <a:defRPr/>
              </a:pPr>
              <a:t>September 12, 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723517-02C0-46D8-9428-20D1194B232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09ADF1-E99A-4671-9EBA-C585C355BC95}" type="datetime4">
              <a:rPr lang="en-US"/>
              <a:pPr>
                <a:defRPr/>
              </a:pPr>
              <a:t>September 12, 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8B68A1-E7E1-4504-BF14-6635BF7F9459}"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E74FEA68-862F-4F8D-857E-216E805CC749}" type="datetime4">
              <a:rPr lang="en-US"/>
              <a:pPr>
                <a:defRPr/>
              </a:pPr>
              <a:t>September 12, 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5042764-2BF6-4858-84E4-D6686814EA1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192EA604-96B4-48BD-BEE7-01A2048783B7}" type="datetime4">
              <a:rPr lang="en-US"/>
              <a:pPr>
                <a:defRPr/>
              </a:pPr>
              <a:t>September 12, 2011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CED1D34-B18A-4C7C-B759-15BA5B726BD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8C7DFA3-5AC3-469F-AB78-69BE41250F35}" type="datetime4">
              <a:rPr lang="en-US"/>
              <a:pPr>
                <a:defRPr/>
              </a:pPr>
              <a:t>September 12, 2011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D24A1A-1160-4DF5-B36E-C6A5755CE08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23F6C6-96A0-4D9C-979F-5F0A7152C7F6}" type="datetime4">
              <a:rPr lang="en-US"/>
              <a:pPr>
                <a:defRPr/>
              </a:pPr>
              <a:t>September 12, 2011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40154D2-1D3D-4C82-A429-996B7197A588}"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C35DA585-1940-45E4-A3D4-34E5520A1DC6}" type="datetime4">
              <a:rPr lang="en-US"/>
              <a:pPr>
                <a:defRPr/>
              </a:pPr>
              <a:t>September 12, 2011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3538C9-83A2-41A3-8642-80F674EF173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A77421-5C53-44A6-B03C-1E44D020B1A7}" type="datetime4">
              <a:rPr lang="en-US"/>
              <a:pPr>
                <a:defRPr/>
              </a:pPr>
              <a:t>September 12, 2011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A99056-5AF1-407B-8F0E-8BDD316AECC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8915"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fontAlgn="auto">
              <a:spcBef>
                <a:spcPts val="0"/>
              </a:spcBef>
              <a:spcAft>
                <a:spcPts val="0"/>
              </a:spcAft>
              <a:defRPr sz="1000">
                <a:solidFill>
                  <a:schemeClr val="tx1"/>
                </a:solidFill>
                <a:latin typeface="+mn-lt"/>
                <a:ea typeface="+mn-ea"/>
                <a:cs typeface="+mn-cs"/>
              </a:defRPr>
            </a:lvl1pPr>
          </a:lstStyle>
          <a:p>
            <a:pPr>
              <a:defRPr/>
            </a:pPr>
            <a:fld id="{B2995161-61AC-4956-B595-9A3278297815}" type="datetime4">
              <a:rPr lang="en-US"/>
              <a:pPr>
                <a:defRPr/>
              </a:pPr>
              <a:t>September 12, 2011</a:t>
            </a:fld>
            <a:endParaRPr lang="en-US" dirty="0"/>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fontAlgn="auto">
              <a:spcBef>
                <a:spcPts val="0"/>
              </a:spcBef>
              <a:spcAft>
                <a:spcPts val="0"/>
              </a:spcAft>
              <a:defRPr sz="1000">
                <a:solidFill>
                  <a:schemeClr val="tx1"/>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fontAlgn="auto">
              <a:spcBef>
                <a:spcPts val="0"/>
              </a:spcBef>
              <a:spcAft>
                <a:spcPts val="0"/>
              </a:spcAft>
              <a:defRPr sz="2400" b="1">
                <a:solidFill>
                  <a:schemeClr val="tx2"/>
                </a:solidFill>
                <a:latin typeface="+mn-lt"/>
                <a:ea typeface="+mn-ea"/>
                <a:cs typeface="+mn-cs"/>
              </a:defRPr>
            </a:lvl1pPr>
          </a:lstStyle>
          <a:p>
            <a:pPr>
              <a:defRPr/>
            </a:pPr>
            <a:fld id="{D890D0AC-ECAC-4BD1-8216-D69C47716531}" type="slidenum">
              <a:rPr lang="en-US"/>
              <a:pPr>
                <a:defRPr/>
              </a:pPr>
              <a:t>‹#›</a:t>
            </a:fld>
            <a:endParaRPr lang="en-US" dirty="0"/>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p>
        </p:txBody>
      </p:sp>
    </p:spTree>
  </p:cSld>
  <p:clrMap bg1="lt1" tx1="dk1" bg2="lt2" tx2="dk2" accent1="accent1" accent2="accent2" accent3="accent3" accent4="accent4" accent5="accent5" accent6="accent6" hlink="hlink" folHlink="folHlink"/>
  <p:sldLayoutIdLst>
    <p:sldLayoutId id="2147483923" r:id="rId1"/>
    <p:sldLayoutId id="2147483922" r:id="rId2"/>
    <p:sldLayoutId id="2147483921" r:id="rId3"/>
    <p:sldLayoutId id="2147483920" r:id="rId4"/>
    <p:sldLayoutId id="2147483919" r:id="rId5"/>
    <p:sldLayoutId id="2147483918" r:id="rId6"/>
    <p:sldLayoutId id="2147483917" r:id="rId7"/>
    <p:sldLayoutId id="2147483916" r:id="rId8"/>
    <p:sldLayoutId id="2147483915" r:id="rId9"/>
    <p:sldLayoutId id="2147483914" r:id="rId10"/>
  </p:sldLayoutIdLst>
  <p:hf sldNum="0" hdr="0" ftr="0" dt="0"/>
  <p:txStyles>
    <p:titleStyle>
      <a:lvl1pPr algn="l" rtl="0" eaLnBrk="0" fontAlgn="base" hangingPunct="0">
        <a:spcBef>
          <a:spcPct val="0"/>
        </a:spcBef>
        <a:spcAft>
          <a:spcPct val="0"/>
        </a:spcAft>
        <a:defRPr sz="3600" kern="1200" cap="all" spc="-6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tx2"/>
          </a:solidFill>
          <a:latin typeface="Arial Black" charset="0"/>
          <a:ea typeface="ＭＳ Ｐゴシック" charset="-128"/>
          <a:cs typeface="ＭＳ Ｐゴシック" charset="-128"/>
        </a:defRPr>
      </a:lvl2pPr>
      <a:lvl3pPr algn="l" rtl="0" eaLnBrk="0" fontAlgn="base" hangingPunct="0">
        <a:spcBef>
          <a:spcPct val="0"/>
        </a:spcBef>
        <a:spcAft>
          <a:spcPct val="0"/>
        </a:spcAft>
        <a:defRPr sz="3600">
          <a:solidFill>
            <a:schemeClr val="tx2"/>
          </a:solidFill>
          <a:latin typeface="Arial Black" charset="0"/>
          <a:ea typeface="ＭＳ Ｐゴシック" charset="-128"/>
          <a:cs typeface="ＭＳ Ｐゴシック" charset="-128"/>
        </a:defRPr>
      </a:lvl3pPr>
      <a:lvl4pPr algn="l" rtl="0" eaLnBrk="0" fontAlgn="base" hangingPunct="0">
        <a:spcBef>
          <a:spcPct val="0"/>
        </a:spcBef>
        <a:spcAft>
          <a:spcPct val="0"/>
        </a:spcAft>
        <a:defRPr sz="3600">
          <a:solidFill>
            <a:schemeClr val="tx2"/>
          </a:solidFill>
          <a:latin typeface="Arial Black" charset="0"/>
          <a:ea typeface="ＭＳ Ｐゴシック" charset="-128"/>
          <a:cs typeface="ＭＳ Ｐゴシック" charset="-128"/>
        </a:defRPr>
      </a:lvl4pPr>
      <a:lvl5pPr algn="l" rtl="0" eaLnBrk="0" fontAlgn="base" hangingPunct="0">
        <a:spcBef>
          <a:spcPct val="0"/>
        </a:spcBef>
        <a:spcAft>
          <a:spcPct val="0"/>
        </a:spcAft>
        <a:defRPr sz="3600">
          <a:solidFill>
            <a:schemeClr val="tx2"/>
          </a:solidFill>
          <a:latin typeface="Arial Black" charset="0"/>
          <a:ea typeface="ＭＳ Ｐゴシック" charset="-128"/>
          <a:cs typeface="ＭＳ Ｐゴシック" charset="-128"/>
        </a:defRPr>
      </a:lvl5pPr>
      <a:lvl6pPr marL="457200" algn="l" rtl="0" fontAlgn="base">
        <a:spcBef>
          <a:spcPct val="0"/>
        </a:spcBef>
        <a:spcAft>
          <a:spcPct val="0"/>
        </a:spcAft>
        <a:defRPr sz="3600">
          <a:solidFill>
            <a:schemeClr val="tx2"/>
          </a:solidFill>
          <a:latin typeface="Arial Black" charset="0"/>
          <a:ea typeface="ＭＳ Ｐゴシック" charset="-128"/>
          <a:cs typeface="ＭＳ Ｐゴシック" charset="-128"/>
        </a:defRPr>
      </a:lvl6pPr>
      <a:lvl7pPr marL="914400" algn="l" rtl="0" fontAlgn="base">
        <a:spcBef>
          <a:spcPct val="0"/>
        </a:spcBef>
        <a:spcAft>
          <a:spcPct val="0"/>
        </a:spcAft>
        <a:defRPr sz="3600">
          <a:solidFill>
            <a:schemeClr val="tx2"/>
          </a:solidFill>
          <a:latin typeface="Arial Black" charset="0"/>
          <a:ea typeface="ＭＳ Ｐゴシック" charset="-128"/>
          <a:cs typeface="ＭＳ Ｐゴシック" charset="-128"/>
        </a:defRPr>
      </a:lvl7pPr>
      <a:lvl8pPr marL="1371600" algn="l" rtl="0" fontAlgn="base">
        <a:spcBef>
          <a:spcPct val="0"/>
        </a:spcBef>
        <a:spcAft>
          <a:spcPct val="0"/>
        </a:spcAft>
        <a:defRPr sz="3600">
          <a:solidFill>
            <a:schemeClr val="tx2"/>
          </a:solidFill>
          <a:latin typeface="Arial Black" charset="0"/>
          <a:ea typeface="ＭＳ Ｐゴシック" charset="-128"/>
          <a:cs typeface="ＭＳ Ｐゴシック" charset="-128"/>
        </a:defRPr>
      </a:lvl8pPr>
      <a:lvl9pPr marL="1828800" algn="l" rtl="0" fontAlgn="base">
        <a:spcBef>
          <a:spcPct val="0"/>
        </a:spcBef>
        <a:spcAft>
          <a:spcPct val="0"/>
        </a:spcAft>
        <a:defRPr sz="3600">
          <a:solidFill>
            <a:schemeClr val="tx2"/>
          </a:solidFill>
          <a:latin typeface="Arial Black" charset="0"/>
          <a:ea typeface="ＭＳ Ｐゴシック" charset="-128"/>
          <a:cs typeface="ＭＳ Ｐゴシック" charset="-128"/>
        </a:defRPr>
      </a:lvl9pPr>
    </p:titleStyle>
    <p:bodyStyle>
      <a:lvl1pPr marL="342900" indent="-342900" algn="l" rtl="0" eaLnBrk="0" fontAlgn="base" hangingPunct="0">
        <a:spcBef>
          <a:spcPct val="20000"/>
        </a:spcBef>
        <a:spcAft>
          <a:spcPts val="600"/>
        </a:spcAft>
        <a:buFont typeface="Arial" charset="0"/>
        <a:defRPr sz="2000" b="1" kern="1200">
          <a:solidFill>
            <a:schemeClr val="tx1"/>
          </a:solidFill>
          <a:latin typeface="+mn-lt"/>
          <a:ea typeface="ＭＳ Ｐゴシック" charset="-128"/>
          <a:cs typeface="ＭＳ Ｐゴシック" charset="-128"/>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3.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175625" cy="4572000"/>
          </a:xfrm>
        </p:spPr>
        <p:txBody>
          <a:bodyPr/>
          <a:lstStyle/>
          <a:p>
            <a:pPr eaLnBrk="1" fontAlgn="auto" hangingPunct="1">
              <a:spcAft>
                <a:spcPts val="0"/>
              </a:spcAft>
              <a:defRPr/>
            </a:pPr>
            <a:r>
              <a:rPr lang="en-US" sz="3600" dirty="0" smtClean="0">
                <a:ea typeface="+mj-ea"/>
                <a:cs typeface="+mj-cs"/>
              </a:rPr>
              <a:t>The low achievement trap in middle income countries: comparing </a:t>
            </a:r>
            <a:r>
              <a:rPr lang="en-US" sz="3600" dirty="0" err="1" smtClean="0">
                <a:ea typeface="+mj-ea"/>
                <a:cs typeface="+mj-cs"/>
              </a:rPr>
              <a:t>botswana</a:t>
            </a:r>
            <a:r>
              <a:rPr lang="en-US" sz="3600" dirty="0" smtClean="0">
                <a:ea typeface="+mj-ea"/>
                <a:cs typeface="+mj-cs"/>
              </a:rPr>
              <a:t> and south </a:t>
            </a:r>
            <a:r>
              <a:rPr lang="en-US" sz="3600" dirty="0" err="1" smtClean="0">
                <a:ea typeface="+mj-ea"/>
                <a:cs typeface="+mj-cs"/>
              </a:rPr>
              <a:t>africa</a:t>
            </a:r>
            <a:endParaRPr lang="en-US" sz="3600" dirty="0">
              <a:ea typeface="+mj-ea"/>
              <a:cs typeface="+mj-cs"/>
            </a:endParaRPr>
          </a:p>
        </p:txBody>
      </p:sp>
      <p:sp>
        <p:nvSpPr>
          <p:cNvPr id="3" name="Subtitle 2"/>
          <p:cNvSpPr>
            <a:spLocks noGrp="1"/>
          </p:cNvSpPr>
          <p:nvPr>
            <p:ph type="subTitle" idx="1"/>
          </p:nvPr>
        </p:nvSpPr>
        <p:spPr/>
        <p:txBody>
          <a:bodyPr rtlCol="0">
            <a:normAutofit/>
          </a:bodyPr>
          <a:lstStyle/>
          <a:p>
            <a:pPr eaLnBrk="1" fontAlgn="auto" hangingPunct="1">
              <a:buFont typeface="Arial" pitchFamily="34" charset="0"/>
              <a:buNone/>
              <a:defRPr/>
            </a:pPr>
            <a:r>
              <a:rPr lang="en-US" dirty="0" smtClean="0">
                <a:ea typeface="+mn-ea"/>
                <a:cs typeface="+mn-cs"/>
              </a:rPr>
              <a:t>A “natural experiment” in Botswana and </a:t>
            </a:r>
            <a:r>
              <a:rPr lang="en-US" smtClean="0">
                <a:ea typeface="+mn-ea"/>
                <a:cs typeface="+mn-cs"/>
              </a:rPr>
              <a:t>South Africa</a:t>
            </a:r>
            <a:endParaRPr lang="en-US">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eeching Brake"/>
                                        </p:tgtEl>
                                      </p:cMediaNode>
                                    </p:audio>
                                  </p:subTnLst>
                                </p:cTn>
                              </p:par>
                            </p:childTnLst>
                          </p:cTn>
                        </p:par>
                      </p:childTnLst>
                    </p:cTn>
                  </p:par>
                  <p:par>
                    <p:cTn id="9" fill="hold">
                      <p:stCondLst>
                        <p:cond delay="indefinite"/>
                      </p:stCondLst>
                      <p:childTnLst>
                        <p:par>
                          <p:cTn id="10" fill="hold">
                            <p:stCondLst>
                              <p:cond delay="0"/>
                            </p:stCondLst>
                            <p:childTnLst>
                              <p:par>
                                <p:cTn id="11" presetID="2" presetClass="exit" presetSubtype="8" fill="hold" grpId="1" nodeType="clickEffect">
                                  <p:stCondLst>
                                    <p:cond delay="0"/>
                                  </p:stCondLst>
                                  <p:childTnLst>
                                    <p:anim calcmode="lin" valueType="num">
                                      <p:cBhvr additive="base">
                                        <p:cTn id="12" dur="500"/>
                                        <p:tgtEl>
                                          <p:spTgt spid="3">
                                            <p:txEl>
                                              <p:pRg st="0" end="0"/>
                                            </p:txEl>
                                          </p:spTgt>
                                        </p:tgtEl>
                                        <p:attrNameLst>
                                          <p:attrName>ppt_x</p:attrName>
                                        </p:attrNameLst>
                                      </p:cBhvr>
                                      <p:tavLst>
                                        <p:tav tm="0">
                                          <p:val>
                                            <p:strVal val="ppt_x"/>
                                          </p:val>
                                        </p:tav>
                                        <p:tav tm="100000">
                                          <p:val>
                                            <p:strVal val="0-ppt_w/2"/>
                                          </p:val>
                                        </p:tav>
                                      </p:tavLst>
                                    </p:anim>
                                    <p:anim calcmode="lin" valueType="num">
                                      <p:cBhvr additive="base">
                                        <p:cTn id="13" dur="500"/>
                                        <p:tgtEl>
                                          <p:spTgt spid="3">
                                            <p:txEl>
                                              <p:pRg st="0" end="0"/>
                                            </p:txEl>
                                          </p:spTgt>
                                        </p:tgtEl>
                                        <p:attrNameLst>
                                          <p:attrName>ppt_y</p:attrName>
                                        </p:attrNameLst>
                                      </p:cBhvr>
                                      <p:tavLst>
                                        <p:tav tm="0">
                                          <p:val>
                                            <p:strVal val="ppt_y"/>
                                          </p:val>
                                        </p:tav>
                                        <p:tav tm="100000">
                                          <p:val>
                                            <p:strVal val="ppt_y"/>
                                          </p:val>
                                        </p:tav>
                                      </p:tavLst>
                                    </p:anim>
                                    <p:set>
                                      <p:cBhvr>
                                        <p:cTn id="14" dur="1" fill="hold">
                                          <p:stCondLst>
                                            <p:cond delay="499"/>
                                          </p:stCondLst>
                                        </p:cTn>
                                        <p:tgtEl>
                                          <p:spTgt spid="3">
                                            <p:txEl>
                                              <p:pRg st="0" end="0"/>
                                            </p:txEl>
                                          </p:spTgt>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Screeching Brake"/>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3" grpId="1"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18450" cy="1371600"/>
          </a:xfrm>
        </p:spPr>
        <p:txBody>
          <a:bodyPr/>
          <a:lstStyle/>
          <a:p>
            <a:pPr eaLnBrk="1" fontAlgn="auto" hangingPunct="1">
              <a:spcAft>
                <a:spcPts val="0"/>
              </a:spcAft>
              <a:defRPr/>
            </a:pPr>
            <a:r>
              <a:rPr lang="en-US" sz="2800" dirty="0" smtClean="0">
                <a:ea typeface="+mj-ea"/>
                <a:cs typeface="+mj-cs"/>
              </a:rPr>
              <a:t>Student Achievement gains in NW are not large and are smaller than in BW (not </a:t>
            </a:r>
            <a:r>
              <a:rPr lang="en-US" sz="2800" dirty="0" err="1" smtClean="0">
                <a:ea typeface="+mj-ea"/>
                <a:cs typeface="+mj-cs"/>
              </a:rPr>
              <a:t>showN</a:t>
            </a:r>
            <a:r>
              <a:rPr lang="en-US" sz="2800" dirty="0" smtClean="0">
                <a:ea typeface="+mj-ea"/>
                <a:cs typeface="+mj-cs"/>
              </a:rPr>
              <a:t>)</a:t>
            </a:r>
            <a:endParaRPr lang="en-US" sz="2800" dirty="0">
              <a:ea typeface="+mj-ea"/>
              <a:cs typeface="+mj-cs"/>
            </a:endParaRPr>
          </a:p>
        </p:txBody>
      </p:sp>
      <p:pic>
        <p:nvPicPr>
          <p:cNvPr id="24578" name="Content Placeholder 4"/>
          <p:cNvPicPr>
            <a:picLocks noGrp="1"/>
          </p:cNvPicPr>
          <p:nvPr>
            <p:ph idx="1"/>
          </p:nvPr>
        </p:nvPicPr>
        <p:blipFill>
          <a:blip r:embed="rId2" cstate="print"/>
          <a:srcRect t="1755" b="1755"/>
          <a:stretch>
            <a:fillRect/>
          </a:stretch>
        </p:blip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991475" cy="1371600"/>
          </a:xfrm>
        </p:spPr>
        <p:txBody>
          <a:bodyPr/>
          <a:lstStyle/>
          <a:p>
            <a:pPr eaLnBrk="1" fontAlgn="auto" hangingPunct="1">
              <a:spcAft>
                <a:spcPts val="0"/>
              </a:spcAft>
              <a:defRPr/>
            </a:pPr>
            <a:r>
              <a:rPr lang="en-US" sz="2800" dirty="0" smtClean="0">
                <a:ea typeface="+mj-ea"/>
                <a:cs typeface="+mj-cs"/>
              </a:rPr>
              <a:t>Teacher test </a:t>
            </a:r>
            <a:r>
              <a:rPr lang="en-US" sz="2800" dirty="0" err="1" smtClean="0">
                <a:ea typeface="+mj-ea"/>
                <a:cs typeface="+mj-cs"/>
              </a:rPr>
              <a:t>ITem</a:t>
            </a:r>
            <a:r>
              <a:rPr lang="en-US" sz="2800" dirty="0" smtClean="0">
                <a:ea typeface="+mj-ea"/>
                <a:cs typeface="+mj-cs"/>
              </a:rPr>
              <a:t> Scores in NW &amp; BW have similar pattern but are higher in BW (RED)</a:t>
            </a:r>
            <a:endParaRPr lang="en-US" sz="2800" dirty="0">
              <a:ea typeface="+mj-ea"/>
              <a:cs typeface="+mj-cs"/>
            </a:endParaRPr>
          </a:p>
        </p:txBody>
      </p:sp>
      <p:pic>
        <p:nvPicPr>
          <p:cNvPr id="25602" name="Content Placeholder 3"/>
          <p:cNvPicPr>
            <a:picLocks noGrp="1" noChangeAspect="1"/>
          </p:cNvPicPr>
          <p:nvPr>
            <p:ph idx="1"/>
          </p:nvPr>
        </p:nvPicPr>
        <p:blipFill>
          <a:blip r:embed="rId2" cstate="print"/>
          <a:srcRect t="4488" b="4488"/>
          <a:stretch>
            <a:fillRect/>
          </a:stretch>
        </p:blip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53350" cy="1371600"/>
          </a:xfrm>
        </p:spPr>
        <p:txBody>
          <a:bodyPr>
            <a:normAutofit fontScale="90000"/>
          </a:bodyPr>
          <a:lstStyle/>
          <a:p>
            <a:pPr eaLnBrk="1" fontAlgn="auto" hangingPunct="1">
              <a:spcAft>
                <a:spcPts val="0"/>
              </a:spcAft>
              <a:defRPr/>
            </a:pPr>
            <a:r>
              <a:rPr lang="en-US" sz="3200" dirty="0" smtClean="0">
                <a:ea typeface="+mj-ea"/>
                <a:cs typeface="+mj-cs"/>
              </a:rPr>
              <a:t>Teacher Test Scores in NW are higher in Classrooms with the highest average SES learners</a:t>
            </a:r>
            <a:endParaRPr lang="en-US" sz="3200" dirty="0">
              <a:ea typeface="+mj-ea"/>
              <a:cs typeface="+mj-cs"/>
            </a:endParaRPr>
          </a:p>
        </p:txBody>
      </p:sp>
      <p:pic>
        <p:nvPicPr>
          <p:cNvPr id="26626" name="Content Placeholder 3"/>
          <p:cNvPicPr>
            <a:picLocks noGrp="1" noChangeAspect="1"/>
          </p:cNvPicPr>
          <p:nvPr>
            <p:ph idx="1"/>
          </p:nvPr>
        </p:nvPicPr>
        <p:blipFill>
          <a:blip r:embed="rId3" cstate="print"/>
          <a:srcRect t="9776" b="9776"/>
          <a:stretch>
            <a:fillRect/>
          </a:stretch>
        </p:blip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8163" cy="1371600"/>
          </a:xfrm>
        </p:spPr>
        <p:txBody>
          <a:bodyPr/>
          <a:lstStyle/>
          <a:p>
            <a:pPr eaLnBrk="1" fontAlgn="auto" hangingPunct="1">
              <a:spcAft>
                <a:spcPts val="0"/>
              </a:spcAft>
              <a:defRPr/>
            </a:pPr>
            <a:r>
              <a:rPr lang="en-US" sz="2800" dirty="0" smtClean="0">
                <a:ea typeface="+mj-ea"/>
                <a:cs typeface="+mj-cs"/>
              </a:rPr>
              <a:t>The Number of lessons taught in  NW classrooms is much lower than in BW classrooms</a:t>
            </a:r>
            <a:endParaRPr lang="en-US" sz="2800" dirty="0">
              <a:ea typeface="+mj-ea"/>
              <a:cs typeface="+mj-cs"/>
            </a:endParaRPr>
          </a:p>
        </p:txBody>
      </p:sp>
      <p:graphicFrame>
        <p:nvGraphicFramePr>
          <p:cNvPr id="4" name="Content Placeholder 3"/>
          <p:cNvGraphicFramePr>
            <a:graphicFrameLocks noGrp="1"/>
          </p:cNvGraphicFramePr>
          <p:nvPr>
            <p:ph idx="1"/>
          </p:nvPr>
        </p:nvGraphicFramePr>
        <p:xfrm>
          <a:off x="457200" y="1752600"/>
          <a:ext cx="7620000" cy="1854200"/>
        </p:xfrm>
        <a:graphic>
          <a:graphicData uri="http://schemas.openxmlformats.org/drawingml/2006/table">
            <a:tbl>
              <a:tblPr firstRow="1" bandRow="1">
                <a:tableStyleId>{5C22544A-7EE6-4342-B048-85BDC9FD1C3A}</a:tableStyleId>
              </a:tblPr>
              <a:tblGrid>
                <a:gridCol w="2540000"/>
                <a:gridCol w="2540000"/>
                <a:gridCol w="2540000"/>
              </a:tblGrid>
              <a:tr h="370840">
                <a:tc>
                  <a:txBody>
                    <a:bodyPr/>
                    <a:lstStyle/>
                    <a:p>
                      <a:pPr marL="0" marR="0" algn="ctr">
                        <a:lnSpc>
                          <a:spcPct val="150000"/>
                        </a:lnSpc>
                        <a:spcBef>
                          <a:spcPts val="0"/>
                        </a:spcBef>
                        <a:spcAft>
                          <a:spcPts val="0"/>
                        </a:spcAft>
                      </a:pPr>
                      <a:r>
                        <a:rPr lang="en-GB" sz="1200" i="1" dirty="0">
                          <a:effectLst/>
                          <a:latin typeface="Times New Roman"/>
                          <a:ea typeface="Times New Roman"/>
                        </a:rPr>
                        <a:t>Statistic</a:t>
                      </a:r>
                      <a:endParaRPr lang="en-US" sz="1200" dirty="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i="1">
                          <a:effectLst/>
                          <a:latin typeface="Times New Roman"/>
                          <a:ea typeface="Times New Roman"/>
                        </a:rPr>
                        <a:t>North West Recorded Lessons</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i="1">
                          <a:effectLst/>
                          <a:latin typeface="Times New Roman"/>
                          <a:ea typeface="Times New Roman"/>
                        </a:rPr>
                        <a:t>Botswana Recorded Lessons</a:t>
                      </a:r>
                      <a:endParaRPr lang="en-US" sz="1200">
                        <a:effectLst/>
                        <a:latin typeface="Times New Roman"/>
                        <a:ea typeface="Times New Roman"/>
                      </a:endParaRPr>
                    </a:p>
                  </a:txBody>
                  <a:tcPr marL="68580" marR="68580" marT="0" marB="0"/>
                </a:tc>
              </a:tr>
              <a:tr h="370840">
                <a:tc>
                  <a:txBody>
                    <a:bodyPr/>
                    <a:lstStyle/>
                    <a:p>
                      <a:pPr marL="0" marR="0" algn="ctr">
                        <a:lnSpc>
                          <a:spcPct val="150000"/>
                        </a:lnSpc>
                        <a:spcBef>
                          <a:spcPts val="0"/>
                        </a:spcBef>
                        <a:spcAft>
                          <a:spcPts val="0"/>
                        </a:spcAft>
                      </a:pPr>
                      <a:r>
                        <a:rPr lang="en-GB" sz="1200">
                          <a:effectLst/>
                          <a:latin typeface="Times New Roman"/>
                          <a:ea typeface="Times New Roman"/>
                        </a:rPr>
                        <a:t>Mean</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52</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77.5</a:t>
                      </a:r>
                      <a:endParaRPr lang="en-US" sz="1200">
                        <a:effectLst/>
                        <a:latin typeface="Times New Roman"/>
                        <a:ea typeface="Times New Roman"/>
                      </a:endParaRPr>
                    </a:p>
                  </a:txBody>
                  <a:tcPr marL="68580" marR="68580" marT="0" marB="0"/>
                </a:tc>
              </a:tr>
              <a:tr h="370840">
                <a:tc>
                  <a:txBody>
                    <a:bodyPr/>
                    <a:lstStyle/>
                    <a:p>
                      <a:pPr marL="0" marR="0" algn="ctr">
                        <a:lnSpc>
                          <a:spcPct val="150000"/>
                        </a:lnSpc>
                        <a:spcBef>
                          <a:spcPts val="0"/>
                        </a:spcBef>
                        <a:spcAft>
                          <a:spcPts val="0"/>
                        </a:spcAft>
                      </a:pPr>
                      <a:r>
                        <a:rPr lang="en-GB" sz="1200">
                          <a:effectLst/>
                          <a:latin typeface="Times New Roman"/>
                          <a:ea typeface="Times New Roman"/>
                        </a:rPr>
                        <a:t>Standard deviation</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16.01</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22.7</a:t>
                      </a:r>
                      <a:endParaRPr lang="en-US" sz="1200">
                        <a:effectLst/>
                        <a:latin typeface="Times New Roman"/>
                        <a:ea typeface="Times New Roman"/>
                      </a:endParaRPr>
                    </a:p>
                  </a:txBody>
                  <a:tcPr marL="68580" marR="68580" marT="0" marB="0"/>
                </a:tc>
              </a:tr>
              <a:tr h="370840">
                <a:tc>
                  <a:txBody>
                    <a:bodyPr/>
                    <a:lstStyle/>
                    <a:p>
                      <a:pPr marL="0" marR="0" algn="ctr">
                        <a:lnSpc>
                          <a:spcPct val="150000"/>
                        </a:lnSpc>
                        <a:spcBef>
                          <a:spcPts val="0"/>
                        </a:spcBef>
                        <a:spcAft>
                          <a:spcPts val="0"/>
                        </a:spcAft>
                      </a:pPr>
                      <a:r>
                        <a:rPr lang="en-GB" sz="1200">
                          <a:effectLst/>
                          <a:latin typeface="Times New Roman"/>
                          <a:ea typeface="Times New Roman"/>
                        </a:rPr>
                        <a:t>Minimum</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21</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33</a:t>
                      </a:r>
                      <a:endParaRPr lang="en-US" sz="1200">
                        <a:effectLst/>
                        <a:latin typeface="Times New Roman"/>
                        <a:ea typeface="Times New Roman"/>
                      </a:endParaRPr>
                    </a:p>
                  </a:txBody>
                  <a:tcPr marL="68580" marR="68580" marT="0" marB="0"/>
                </a:tc>
              </a:tr>
              <a:tr h="370840">
                <a:tc>
                  <a:txBody>
                    <a:bodyPr/>
                    <a:lstStyle/>
                    <a:p>
                      <a:pPr marL="0" marR="0" algn="ctr">
                        <a:lnSpc>
                          <a:spcPct val="150000"/>
                        </a:lnSpc>
                        <a:spcBef>
                          <a:spcPts val="0"/>
                        </a:spcBef>
                        <a:spcAft>
                          <a:spcPts val="0"/>
                        </a:spcAft>
                      </a:pPr>
                      <a:r>
                        <a:rPr lang="en-GB" sz="1200">
                          <a:effectLst/>
                          <a:latin typeface="Times New Roman"/>
                          <a:ea typeface="Times New Roman"/>
                        </a:rPr>
                        <a:t>Maximum</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a:effectLst/>
                          <a:latin typeface="Times New Roman"/>
                          <a:ea typeface="Times New Roman"/>
                        </a:rPr>
                        <a:t>97</a:t>
                      </a:r>
                      <a:endParaRPr lang="en-US" sz="1200">
                        <a:effectLst/>
                        <a:latin typeface="Times New Roman"/>
                        <a:ea typeface="Times New Roman"/>
                      </a:endParaRPr>
                    </a:p>
                  </a:txBody>
                  <a:tcPr marL="68580" marR="68580" marT="0" marB="0"/>
                </a:tc>
                <a:tc>
                  <a:txBody>
                    <a:bodyPr/>
                    <a:lstStyle/>
                    <a:p>
                      <a:pPr marL="0" marR="0" algn="ctr">
                        <a:lnSpc>
                          <a:spcPct val="150000"/>
                        </a:lnSpc>
                        <a:spcBef>
                          <a:spcPts val="0"/>
                        </a:spcBef>
                        <a:spcAft>
                          <a:spcPts val="0"/>
                        </a:spcAft>
                      </a:pPr>
                      <a:r>
                        <a:rPr lang="en-GB" sz="1200" dirty="0">
                          <a:effectLst/>
                          <a:latin typeface="Times New Roman"/>
                          <a:ea typeface="Times New Roman"/>
                        </a:rPr>
                        <a:t>142</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02600" cy="1371600"/>
          </a:xfrm>
        </p:spPr>
        <p:txBody>
          <a:bodyPr>
            <a:noAutofit/>
          </a:bodyPr>
          <a:lstStyle/>
          <a:p>
            <a:pPr eaLnBrk="1" fontAlgn="auto" hangingPunct="1">
              <a:spcAft>
                <a:spcPts val="0"/>
              </a:spcAft>
              <a:defRPr/>
            </a:pPr>
            <a:r>
              <a:rPr lang="en-US" sz="2400" dirty="0" smtClean="0">
                <a:ea typeface="+mj-ea"/>
                <a:cs typeface="+mj-cs"/>
              </a:rPr>
              <a:t>The Frequency of lessons shows that in NW, many teachers are teaching Fewer than 50 from February-early November</a:t>
            </a:r>
            <a:endParaRPr lang="en-US" sz="2400" dirty="0">
              <a:ea typeface="+mj-ea"/>
              <a:cs typeface="+mj-cs"/>
            </a:endParaRPr>
          </a:p>
        </p:txBody>
      </p:sp>
      <p:pic>
        <p:nvPicPr>
          <p:cNvPr id="30722" name="Content Placeholder 3"/>
          <p:cNvPicPr>
            <a:picLocks noGrp="1" noChangeAspect="1"/>
          </p:cNvPicPr>
          <p:nvPr>
            <p:ph idx="1"/>
          </p:nvPr>
        </p:nvPicPr>
        <p:blipFill>
          <a:blip r:embed="rId2" cstate="print"/>
          <a:srcRect t="2956" b="2956"/>
          <a:stretch>
            <a:fillRect/>
          </a:stretch>
        </p:blip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62888" cy="1371600"/>
          </a:xfrm>
        </p:spPr>
        <p:txBody>
          <a:bodyPr/>
          <a:lstStyle/>
          <a:p>
            <a:pPr eaLnBrk="1" fontAlgn="auto" hangingPunct="1">
              <a:spcAft>
                <a:spcPts val="0"/>
              </a:spcAft>
              <a:defRPr/>
            </a:pPr>
            <a:r>
              <a:rPr lang="en-US" sz="2800" dirty="0" smtClean="0">
                <a:ea typeface="+mj-ea"/>
                <a:cs typeface="+mj-cs"/>
              </a:rPr>
              <a:t>In both countries the % of required Topics covered is low</a:t>
            </a:r>
            <a:endParaRPr lang="en-US" sz="2800" dirty="0">
              <a:ea typeface="+mj-ea"/>
              <a:cs typeface="+mj-cs"/>
            </a:endParaRPr>
          </a:p>
        </p:txBody>
      </p:sp>
      <p:sp>
        <p:nvSpPr>
          <p:cNvPr id="3" name="Content Placeholder 2"/>
          <p:cNvSpPr>
            <a:spLocks noGrp="1"/>
          </p:cNvSpPr>
          <p:nvPr>
            <p:ph idx="1"/>
          </p:nvPr>
        </p:nvSpPr>
        <p:spPr/>
        <p:txBody>
          <a:bodyPr rtlCol="0">
            <a:normAutofit fontScale="77500" lnSpcReduction="20000"/>
          </a:bodyPr>
          <a:lstStyle/>
          <a:p>
            <a:pPr marL="0" indent="0" eaLnBrk="1" fontAlgn="auto" hangingPunct="1">
              <a:buFont typeface="Arial" pitchFamily="34" charset="0"/>
              <a:buNone/>
              <a:defRPr/>
            </a:pPr>
            <a:r>
              <a:rPr lang="en-GB" dirty="0">
                <a:ea typeface="+mn-ea"/>
                <a:cs typeface="+mn-cs"/>
              </a:rPr>
              <a:t>On average the North West sample of classrooms </a:t>
            </a:r>
            <a:r>
              <a:rPr lang="en-GB" dirty="0" smtClean="0">
                <a:ea typeface="+mn-ea"/>
                <a:cs typeface="+mn-cs"/>
              </a:rPr>
              <a:t>covered</a:t>
            </a:r>
            <a:endParaRPr lang="en-US" dirty="0">
              <a:ea typeface="+mn-ea"/>
              <a:cs typeface="+mn-cs"/>
            </a:endParaRPr>
          </a:p>
          <a:p>
            <a:pPr marL="0" indent="0" eaLnBrk="1" fontAlgn="auto" hangingPunct="1">
              <a:buFont typeface="Arial" pitchFamily="34" charset="0"/>
              <a:buNone/>
              <a:defRPr/>
            </a:pPr>
            <a:r>
              <a:rPr lang="en-GB" dirty="0">
                <a:ea typeface="+mn-ea"/>
                <a:cs typeface="+mn-cs"/>
              </a:rPr>
              <a:t>52 </a:t>
            </a:r>
            <a:r>
              <a:rPr lang="en-GB" dirty="0" err="1">
                <a:ea typeface="+mn-ea"/>
                <a:cs typeface="+mn-cs"/>
              </a:rPr>
              <a:t>percent</a:t>
            </a:r>
            <a:r>
              <a:rPr lang="en-GB" dirty="0">
                <a:ea typeface="+mn-ea"/>
                <a:cs typeface="+mn-cs"/>
              </a:rPr>
              <a:t> of the test topics relating to Number, operations and relationships</a:t>
            </a:r>
            <a:endParaRPr lang="en-US" dirty="0">
              <a:ea typeface="+mn-ea"/>
              <a:cs typeface="+mn-cs"/>
            </a:endParaRPr>
          </a:p>
          <a:p>
            <a:pPr marL="0" indent="0" eaLnBrk="1" fontAlgn="auto" hangingPunct="1">
              <a:buFont typeface="Arial" pitchFamily="34" charset="0"/>
              <a:buNone/>
              <a:defRPr/>
            </a:pPr>
            <a:r>
              <a:rPr lang="en-GB" dirty="0">
                <a:ea typeface="+mn-ea"/>
                <a:cs typeface="+mn-cs"/>
              </a:rPr>
              <a:t>29 </a:t>
            </a:r>
            <a:r>
              <a:rPr lang="en-GB" dirty="0" err="1">
                <a:ea typeface="+mn-ea"/>
                <a:cs typeface="+mn-cs"/>
              </a:rPr>
              <a:t>percent</a:t>
            </a:r>
            <a:r>
              <a:rPr lang="en-GB" dirty="0">
                <a:ea typeface="+mn-ea"/>
                <a:cs typeface="+mn-cs"/>
              </a:rPr>
              <a:t> of the test topics relating to Space and shape (geometry)</a:t>
            </a:r>
            <a:endParaRPr lang="en-US" dirty="0">
              <a:ea typeface="+mn-ea"/>
              <a:cs typeface="+mn-cs"/>
            </a:endParaRPr>
          </a:p>
          <a:p>
            <a:pPr marL="0" indent="0" eaLnBrk="1" fontAlgn="auto" hangingPunct="1">
              <a:buFont typeface="Arial" pitchFamily="34" charset="0"/>
              <a:buNone/>
              <a:defRPr/>
            </a:pPr>
            <a:r>
              <a:rPr lang="en-GB" dirty="0">
                <a:ea typeface="+mn-ea"/>
                <a:cs typeface="+mn-cs"/>
              </a:rPr>
              <a:t>28 </a:t>
            </a:r>
            <a:r>
              <a:rPr lang="en-GB" dirty="0" err="1">
                <a:ea typeface="+mn-ea"/>
                <a:cs typeface="+mn-cs"/>
              </a:rPr>
              <a:t>percent</a:t>
            </a:r>
            <a:r>
              <a:rPr lang="en-GB" dirty="0">
                <a:ea typeface="+mn-ea"/>
                <a:cs typeface="+mn-cs"/>
              </a:rPr>
              <a:t> of the test topics relating to Measurement</a:t>
            </a:r>
            <a:endParaRPr lang="en-US" dirty="0">
              <a:ea typeface="+mn-ea"/>
              <a:cs typeface="+mn-cs"/>
            </a:endParaRPr>
          </a:p>
          <a:p>
            <a:pPr marL="0" indent="0" eaLnBrk="1" fontAlgn="auto" hangingPunct="1">
              <a:buFont typeface="Arial" pitchFamily="34" charset="0"/>
              <a:buNone/>
              <a:defRPr/>
            </a:pPr>
            <a:r>
              <a:rPr lang="en-GB" dirty="0">
                <a:ea typeface="+mn-ea"/>
                <a:cs typeface="+mn-cs"/>
              </a:rPr>
              <a:t>18 </a:t>
            </a:r>
            <a:r>
              <a:rPr lang="en-GB" dirty="0" err="1">
                <a:ea typeface="+mn-ea"/>
                <a:cs typeface="+mn-cs"/>
              </a:rPr>
              <a:t>percent</a:t>
            </a:r>
            <a:r>
              <a:rPr lang="en-GB" dirty="0">
                <a:ea typeface="+mn-ea"/>
                <a:cs typeface="+mn-cs"/>
              </a:rPr>
              <a:t> of the test topics relating to Patterns, functions and algebra</a:t>
            </a:r>
            <a:endParaRPr lang="en-US" dirty="0">
              <a:ea typeface="+mn-ea"/>
              <a:cs typeface="+mn-cs"/>
            </a:endParaRPr>
          </a:p>
          <a:p>
            <a:pPr marL="0" indent="0" eaLnBrk="1" fontAlgn="auto" hangingPunct="1">
              <a:buFont typeface="Arial" pitchFamily="34" charset="0"/>
              <a:buNone/>
              <a:defRPr/>
            </a:pPr>
            <a:r>
              <a:rPr lang="en-GB" dirty="0">
                <a:ea typeface="+mn-ea"/>
                <a:cs typeface="+mn-cs"/>
              </a:rPr>
              <a:t>14 </a:t>
            </a:r>
            <a:r>
              <a:rPr lang="en-GB" dirty="0" err="1">
                <a:ea typeface="+mn-ea"/>
                <a:cs typeface="+mn-cs"/>
              </a:rPr>
              <a:t>percent</a:t>
            </a:r>
            <a:r>
              <a:rPr lang="en-GB" dirty="0">
                <a:ea typeface="+mn-ea"/>
                <a:cs typeface="+mn-cs"/>
              </a:rPr>
              <a:t> of the test topics relating to Data handling</a:t>
            </a:r>
            <a:endParaRPr lang="en-US" dirty="0">
              <a:ea typeface="+mn-ea"/>
              <a:cs typeface="+mn-cs"/>
            </a:endParaRPr>
          </a:p>
          <a:p>
            <a:pPr marL="0" indent="0" eaLnBrk="1" fontAlgn="auto" hangingPunct="1">
              <a:buFont typeface="Arial" pitchFamily="34" charset="0"/>
              <a:buNone/>
              <a:defRPr/>
            </a:pPr>
            <a:endParaRPr lang="en-GB" dirty="0" smtClean="0">
              <a:ea typeface="+mn-ea"/>
              <a:cs typeface="+mn-cs"/>
            </a:endParaRPr>
          </a:p>
          <a:p>
            <a:pPr marL="0" indent="0" eaLnBrk="1" fontAlgn="auto" hangingPunct="1">
              <a:buFont typeface="Arial" pitchFamily="34" charset="0"/>
              <a:buNone/>
              <a:defRPr/>
            </a:pPr>
            <a:r>
              <a:rPr lang="en-GB" dirty="0" smtClean="0">
                <a:ea typeface="+mn-ea"/>
                <a:cs typeface="+mn-cs"/>
              </a:rPr>
              <a:t>On </a:t>
            </a:r>
            <a:r>
              <a:rPr lang="en-GB" dirty="0">
                <a:ea typeface="+mn-ea"/>
                <a:cs typeface="+mn-cs"/>
              </a:rPr>
              <a:t>average the Botswana sample of classrooms </a:t>
            </a:r>
            <a:r>
              <a:rPr lang="en-GB" dirty="0" smtClean="0">
                <a:ea typeface="+mn-ea"/>
                <a:cs typeface="+mn-cs"/>
              </a:rPr>
              <a:t>covered</a:t>
            </a:r>
            <a:endParaRPr lang="en-US" dirty="0">
              <a:ea typeface="+mn-ea"/>
              <a:cs typeface="+mn-cs"/>
            </a:endParaRPr>
          </a:p>
          <a:p>
            <a:pPr marL="0" indent="0" eaLnBrk="1" fontAlgn="auto" hangingPunct="1">
              <a:buFont typeface="Arial" pitchFamily="34" charset="0"/>
              <a:buNone/>
              <a:defRPr/>
            </a:pPr>
            <a:r>
              <a:rPr lang="en-GB" dirty="0">
                <a:ea typeface="+mn-ea"/>
                <a:cs typeface="+mn-cs"/>
              </a:rPr>
              <a:t>4</a:t>
            </a:r>
            <a:r>
              <a:rPr lang="en-GB" dirty="0" smtClean="0">
                <a:ea typeface="+mn-ea"/>
                <a:cs typeface="+mn-cs"/>
              </a:rPr>
              <a:t>4 </a:t>
            </a:r>
            <a:r>
              <a:rPr lang="en-GB" dirty="0" err="1">
                <a:ea typeface="+mn-ea"/>
                <a:cs typeface="+mn-cs"/>
              </a:rPr>
              <a:t>percent</a:t>
            </a:r>
            <a:r>
              <a:rPr lang="en-GB" dirty="0">
                <a:ea typeface="+mn-ea"/>
                <a:cs typeface="+mn-cs"/>
              </a:rPr>
              <a:t> of the test topics relating to Number, operations and relationships</a:t>
            </a:r>
            <a:endParaRPr lang="en-US" dirty="0">
              <a:ea typeface="+mn-ea"/>
              <a:cs typeface="+mn-cs"/>
            </a:endParaRPr>
          </a:p>
          <a:p>
            <a:pPr marL="0" indent="0" eaLnBrk="1" fontAlgn="auto" hangingPunct="1">
              <a:buFont typeface="Arial" pitchFamily="34" charset="0"/>
              <a:buNone/>
              <a:defRPr/>
            </a:pPr>
            <a:r>
              <a:rPr lang="en-GB" dirty="0">
                <a:ea typeface="+mn-ea"/>
                <a:cs typeface="+mn-cs"/>
              </a:rPr>
              <a:t>32 </a:t>
            </a:r>
            <a:r>
              <a:rPr lang="en-GB" dirty="0" err="1">
                <a:ea typeface="+mn-ea"/>
                <a:cs typeface="+mn-cs"/>
              </a:rPr>
              <a:t>percent</a:t>
            </a:r>
            <a:r>
              <a:rPr lang="en-GB" dirty="0">
                <a:ea typeface="+mn-ea"/>
                <a:cs typeface="+mn-cs"/>
              </a:rPr>
              <a:t> of the test topics relating to Space and shape (geometry)</a:t>
            </a:r>
            <a:endParaRPr lang="en-US" dirty="0">
              <a:ea typeface="+mn-ea"/>
              <a:cs typeface="+mn-cs"/>
            </a:endParaRPr>
          </a:p>
          <a:p>
            <a:pPr marL="0" indent="0" eaLnBrk="1" fontAlgn="auto" hangingPunct="1">
              <a:buFont typeface="Arial" pitchFamily="34" charset="0"/>
              <a:buNone/>
              <a:defRPr/>
            </a:pPr>
            <a:r>
              <a:rPr lang="en-GB" dirty="0">
                <a:ea typeface="+mn-ea"/>
                <a:cs typeface="+mn-cs"/>
              </a:rPr>
              <a:t>34 </a:t>
            </a:r>
            <a:r>
              <a:rPr lang="en-GB" dirty="0" err="1">
                <a:ea typeface="+mn-ea"/>
                <a:cs typeface="+mn-cs"/>
              </a:rPr>
              <a:t>percent</a:t>
            </a:r>
            <a:r>
              <a:rPr lang="en-GB" dirty="0">
                <a:ea typeface="+mn-ea"/>
                <a:cs typeface="+mn-cs"/>
              </a:rPr>
              <a:t> of the test topics relating to Measurement</a:t>
            </a:r>
            <a:endParaRPr lang="en-US" dirty="0">
              <a:ea typeface="+mn-ea"/>
              <a:cs typeface="+mn-cs"/>
            </a:endParaRPr>
          </a:p>
          <a:p>
            <a:pPr marL="0" indent="0" eaLnBrk="1" fontAlgn="auto" hangingPunct="1">
              <a:buFont typeface="Arial" pitchFamily="34" charset="0"/>
              <a:buNone/>
              <a:defRPr/>
            </a:pPr>
            <a:r>
              <a:rPr lang="en-GB" dirty="0">
                <a:ea typeface="+mn-ea"/>
                <a:cs typeface="+mn-cs"/>
              </a:rPr>
              <a:t>16 </a:t>
            </a:r>
            <a:r>
              <a:rPr lang="en-GB" dirty="0" err="1">
                <a:ea typeface="+mn-ea"/>
                <a:cs typeface="+mn-cs"/>
              </a:rPr>
              <a:t>percent</a:t>
            </a:r>
            <a:r>
              <a:rPr lang="en-GB" dirty="0">
                <a:ea typeface="+mn-ea"/>
                <a:cs typeface="+mn-cs"/>
              </a:rPr>
              <a:t> of the test topics relating to Patterns, functions and algebra</a:t>
            </a:r>
            <a:endParaRPr lang="en-US" dirty="0">
              <a:ea typeface="+mn-ea"/>
              <a:cs typeface="+mn-cs"/>
            </a:endParaRPr>
          </a:p>
          <a:p>
            <a:pPr marL="0" indent="0" eaLnBrk="1" fontAlgn="auto" hangingPunct="1">
              <a:buFont typeface="Arial" pitchFamily="34" charset="0"/>
              <a:buNone/>
              <a:defRPr/>
            </a:pPr>
            <a:r>
              <a:rPr lang="en-GB" dirty="0">
                <a:ea typeface="+mn-ea"/>
                <a:cs typeface="+mn-cs"/>
              </a:rPr>
              <a:t>21 </a:t>
            </a:r>
            <a:r>
              <a:rPr lang="en-GB" dirty="0" err="1">
                <a:ea typeface="+mn-ea"/>
                <a:cs typeface="+mn-cs"/>
              </a:rPr>
              <a:t>percent</a:t>
            </a:r>
            <a:r>
              <a:rPr lang="en-GB" dirty="0">
                <a:ea typeface="+mn-ea"/>
                <a:cs typeface="+mn-cs"/>
              </a:rPr>
              <a:t> of the test topics relating to Data handling</a:t>
            </a:r>
            <a:endParaRPr lang="en-US" dirty="0">
              <a:ea typeface="+mn-ea"/>
              <a:cs typeface="+mn-cs"/>
            </a:endParaRPr>
          </a:p>
          <a:p>
            <a:pPr marL="0" indent="0" eaLnBrk="1" fontAlgn="auto" hangingPunct="1">
              <a:buFont typeface="Arial" pitchFamily="34" charset="0"/>
              <a:buNone/>
              <a:defRPr/>
            </a:pPr>
            <a:endParaRPr lang="en-US" dirty="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47038" cy="1371600"/>
          </a:xfrm>
        </p:spPr>
        <p:txBody>
          <a:bodyPr>
            <a:noAutofit/>
          </a:bodyPr>
          <a:lstStyle/>
          <a:p>
            <a:pPr eaLnBrk="1" fontAlgn="auto" hangingPunct="1">
              <a:spcAft>
                <a:spcPts val="0"/>
              </a:spcAft>
              <a:defRPr/>
            </a:pPr>
            <a:r>
              <a:rPr lang="en-US" sz="2400" dirty="0" smtClean="0">
                <a:ea typeface="+mj-ea"/>
                <a:cs typeface="+mj-cs"/>
              </a:rPr>
              <a:t>levels of cognitive demand in teaching videotapes almost all memorization or procedures w/o connections</a:t>
            </a:r>
            <a:endParaRPr lang="en-US" sz="2400" dirty="0">
              <a:ea typeface="+mj-ea"/>
              <a:cs typeface="+mj-cs"/>
            </a:endParaRPr>
          </a:p>
        </p:txBody>
      </p:sp>
      <p:pic>
        <p:nvPicPr>
          <p:cNvPr id="32770" name="Content Placeholder 3"/>
          <p:cNvPicPr>
            <a:picLocks noGrp="1" noChangeAspect="1"/>
          </p:cNvPicPr>
          <p:nvPr>
            <p:ph idx="1"/>
          </p:nvPr>
        </p:nvPicPr>
        <p:blipFill>
          <a:blip r:embed="rId3" cstate="print"/>
          <a:srcRect t="5283" b="5283"/>
          <a:stretch>
            <a:fillRect/>
          </a:stretch>
        </p:blip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50238" cy="1371600"/>
          </a:xfrm>
        </p:spPr>
        <p:txBody>
          <a:bodyPr/>
          <a:lstStyle/>
          <a:p>
            <a:pPr eaLnBrk="1" fontAlgn="auto" hangingPunct="1">
              <a:spcAft>
                <a:spcPts val="0"/>
              </a:spcAft>
              <a:defRPr/>
            </a:pPr>
            <a:r>
              <a:rPr lang="en-US" sz="2800" dirty="0" smtClean="0">
                <a:ea typeface="+mj-ea"/>
                <a:cs typeface="+mj-cs"/>
              </a:rPr>
              <a:t>Few Teacher Quality Ratings from Videotapes are “very good (3 rating)</a:t>
            </a:r>
            <a:endParaRPr lang="en-US" sz="2800" dirty="0">
              <a:ea typeface="+mj-ea"/>
              <a:cs typeface="+mj-cs"/>
            </a:endParaRPr>
          </a:p>
        </p:txBody>
      </p:sp>
      <p:pic>
        <p:nvPicPr>
          <p:cNvPr id="33794" name="Content Placeholder 3"/>
          <p:cNvPicPr>
            <a:picLocks noGrp="1" noChangeAspect="1"/>
          </p:cNvPicPr>
          <p:nvPr>
            <p:ph idx="1"/>
          </p:nvPr>
        </p:nvPicPr>
        <p:blipFill>
          <a:blip r:embed="rId2" cstate="print"/>
          <a:srcRect l="4375" r="4375"/>
          <a:stretch>
            <a:fillRect/>
          </a:stretch>
        </p:blip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50238" cy="1600200"/>
          </a:xfrm>
        </p:spPr>
        <p:txBody>
          <a:bodyPr/>
          <a:lstStyle/>
          <a:p>
            <a:pPr eaLnBrk="1" fontAlgn="auto" hangingPunct="1">
              <a:spcAft>
                <a:spcPts val="0"/>
              </a:spcAft>
              <a:defRPr/>
            </a:pPr>
            <a:r>
              <a:rPr lang="en-US" sz="2800" dirty="0" smtClean="0">
                <a:ea typeface="+mj-ea"/>
                <a:cs typeface="+mj-cs"/>
              </a:rPr>
              <a:t>Teacher teaching skill is much more related to teacher math test score in NW (RED) than BW (Blue)</a:t>
            </a:r>
            <a:endParaRPr lang="en-US" sz="2800" dirty="0">
              <a:ea typeface="+mj-ea"/>
              <a:cs typeface="+mj-cs"/>
            </a:endParaRPr>
          </a:p>
        </p:txBody>
      </p:sp>
      <p:pic>
        <p:nvPicPr>
          <p:cNvPr id="34818" name="Content Placeholder 3"/>
          <p:cNvPicPr>
            <a:picLocks noGrp="1" noChangeAspect="1"/>
          </p:cNvPicPr>
          <p:nvPr>
            <p:ph idx="1"/>
          </p:nvPr>
        </p:nvPicPr>
        <p:blipFill>
          <a:blip r:embed="rId2" cstate="print"/>
          <a:srcRect t="6863" b="6863"/>
          <a:stretch>
            <a:fillRect/>
          </a:stretch>
        </p:blipFill>
        <p:spPr>
          <a:xfrm>
            <a:off x="457200" y="1752600"/>
            <a:ext cx="7620000" cy="4762500"/>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70863" cy="606425"/>
          </a:xfrm>
        </p:spPr>
        <p:txBody>
          <a:bodyPr/>
          <a:lstStyle/>
          <a:p>
            <a:pPr eaLnBrk="1" fontAlgn="auto" hangingPunct="1">
              <a:spcAft>
                <a:spcPts val="0"/>
              </a:spcAft>
              <a:defRPr/>
            </a:pPr>
            <a:r>
              <a:rPr lang="en-US" sz="2400" dirty="0" smtClean="0">
                <a:ea typeface="+mj-ea"/>
                <a:cs typeface="+mj-cs"/>
              </a:rPr>
              <a:t>Cross-section &amp; value added results</a:t>
            </a:r>
            <a:endParaRPr lang="en-US" sz="2400" dirty="0">
              <a:ea typeface="+mj-ea"/>
              <a:cs typeface="+mj-cs"/>
            </a:endParaRPr>
          </a:p>
        </p:txBody>
      </p:sp>
      <p:graphicFrame>
        <p:nvGraphicFramePr>
          <p:cNvPr id="4" name="Content Placeholder 3"/>
          <p:cNvGraphicFramePr>
            <a:graphicFrameLocks noGrp="1"/>
          </p:cNvGraphicFramePr>
          <p:nvPr>
            <p:ph idx="1"/>
          </p:nvPr>
        </p:nvGraphicFramePr>
        <p:xfrm>
          <a:off x="622300" y="785813"/>
          <a:ext cx="8129429" cy="5769310"/>
        </p:xfrm>
        <a:graphic>
          <a:graphicData uri="http://schemas.openxmlformats.org/drawingml/2006/table">
            <a:tbl>
              <a:tblPr firstRow="1" bandRow="1">
                <a:tableStyleId>{5C22544A-7EE6-4342-B048-85BDC9FD1C3A}</a:tableStyleId>
              </a:tblPr>
              <a:tblGrid>
                <a:gridCol w="1161347"/>
                <a:gridCol w="1161347"/>
                <a:gridCol w="1161347"/>
                <a:gridCol w="1161347"/>
                <a:gridCol w="1161347"/>
                <a:gridCol w="1161347"/>
                <a:gridCol w="1161347"/>
              </a:tblGrid>
              <a:tr h="231471">
                <a:tc>
                  <a:txBody>
                    <a:bodyPr/>
                    <a:lstStyle/>
                    <a:p>
                      <a:pPr marL="0" marR="0">
                        <a:spcBef>
                          <a:spcPts val="0"/>
                        </a:spcBef>
                        <a:spcAft>
                          <a:spcPts val="0"/>
                        </a:spcAft>
                      </a:pPr>
                      <a:r>
                        <a:rPr lang="en-US" sz="1000" dirty="0">
                          <a:effectLst/>
                          <a:latin typeface="Times New Roman"/>
                          <a:ea typeface="Times New Roman"/>
                        </a:rPr>
                        <a:t> </a:t>
                      </a:r>
                      <a:endParaRPr lang="en-US" sz="1200" dirty="0">
                        <a:effectLst/>
                        <a:latin typeface="Times New Roman"/>
                        <a:ea typeface="ＭＳ 明朝"/>
                      </a:endParaRPr>
                    </a:p>
                  </a:txBody>
                  <a:tcPr marL="68580" marR="68580" marT="0" marB="0"/>
                </a:tc>
                <a:tc gridSpan="3">
                  <a:txBody>
                    <a:bodyPr/>
                    <a:lstStyle/>
                    <a:p>
                      <a:pPr marL="0" marR="0" algn="ctr">
                        <a:spcBef>
                          <a:spcPts val="0"/>
                        </a:spcBef>
                        <a:spcAft>
                          <a:spcPts val="0"/>
                        </a:spcAft>
                      </a:pPr>
                      <a:r>
                        <a:rPr lang="en-US" sz="1100" b="1" dirty="0">
                          <a:effectLst/>
                          <a:latin typeface="Times New Roman"/>
                          <a:ea typeface="Times New Roman"/>
                        </a:rPr>
                        <a:t>North West Province</a:t>
                      </a:r>
                      <a:endParaRPr lang="en-US" sz="1200" dirty="0">
                        <a:effectLst/>
                        <a:latin typeface="Times New Roman"/>
                        <a:ea typeface="ＭＳ 明朝"/>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100" b="1">
                          <a:effectLst/>
                          <a:latin typeface="Times New Roman"/>
                          <a:ea typeface="Times New Roman"/>
                        </a:rPr>
                        <a:t>Botswana</a:t>
                      </a:r>
                      <a:endParaRPr lang="en-US" sz="1200">
                        <a:effectLst/>
                        <a:latin typeface="Times New Roman"/>
                        <a:ea typeface="ＭＳ 明朝"/>
                      </a:endParaRPr>
                    </a:p>
                  </a:txBody>
                  <a:tcPr marL="68580" marR="68580" marT="0" marB="0"/>
                </a:tc>
                <a:tc hMerge="1">
                  <a:txBody>
                    <a:bodyPr/>
                    <a:lstStyle/>
                    <a:p>
                      <a:endParaRPr lang="en-US"/>
                    </a:p>
                  </a:txBody>
                  <a:tcPr/>
                </a:tc>
                <a:tc hMerge="1">
                  <a:txBody>
                    <a:bodyPr/>
                    <a:lstStyle/>
                    <a:p>
                      <a:endParaRPr lang="en-US"/>
                    </a:p>
                  </a:txBody>
                  <a:tcPr/>
                </a:tc>
              </a:tr>
              <a:tr h="231471">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gridSpan="2">
                  <a:txBody>
                    <a:bodyPr/>
                    <a:lstStyle/>
                    <a:p>
                      <a:pPr marL="0" marR="0">
                        <a:spcBef>
                          <a:spcPts val="0"/>
                        </a:spcBef>
                        <a:spcAft>
                          <a:spcPts val="0"/>
                        </a:spcAft>
                      </a:pPr>
                      <a:r>
                        <a:rPr lang="en-US" sz="1000">
                          <a:effectLst/>
                          <a:latin typeface="Times New Roman"/>
                          <a:ea typeface="Times New Roman"/>
                        </a:rPr>
                        <a:t>Value Added Models</a:t>
                      </a:r>
                      <a:endParaRPr lang="en-US" sz="1200">
                        <a:effectLst/>
                        <a:latin typeface="Times New Roman"/>
                        <a:ea typeface="ＭＳ 明朝"/>
                      </a:endParaRPr>
                    </a:p>
                  </a:txBody>
                  <a:tcPr marL="68580" marR="68580" marT="0" marB="0"/>
                </a:tc>
                <a:tc hMerge="1">
                  <a:txBody>
                    <a:bodyPr/>
                    <a:lstStyle/>
                    <a:p>
                      <a:endParaRPr lang="en-US"/>
                    </a:p>
                  </a:txBody>
                  <a:tcPr/>
                </a:tc>
                <a:tc>
                  <a:txBody>
                    <a:bodyPr/>
                    <a:lstStyle/>
                    <a:p>
                      <a:pPr marL="0" marR="0">
                        <a:spcBef>
                          <a:spcPts val="0"/>
                        </a:spcBef>
                        <a:spcAft>
                          <a:spcPts val="0"/>
                        </a:spcAft>
                      </a:pPr>
                      <a:r>
                        <a:rPr lang="en-US" sz="1000" i="1">
                          <a:effectLst/>
                          <a:latin typeface="Times New Roman"/>
                          <a:ea typeface="Times New Roman"/>
                        </a:rPr>
                        <a:t> </a:t>
                      </a:r>
                      <a:endParaRPr lang="en-US" sz="1200">
                        <a:effectLst/>
                        <a:latin typeface="Times New Roman"/>
                        <a:ea typeface="ＭＳ 明朝"/>
                      </a:endParaRPr>
                    </a:p>
                  </a:txBody>
                  <a:tcPr marL="68580" marR="68580" marT="0" marB="0"/>
                </a:tc>
                <a:tc gridSpan="2">
                  <a:txBody>
                    <a:bodyPr/>
                    <a:lstStyle/>
                    <a:p>
                      <a:pPr marL="0" marR="0">
                        <a:spcBef>
                          <a:spcPts val="0"/>
                        </a:spcBef>
                        <a:spcAft>
                          <a:spcPts val="0"/>
                        </a:spcAft>
                      </a:pPr>
                      <a:r>
                        <a:rPr lang="en-US" sz="1000">
                          <a:effectLst/>
                          <a:latin typeface="Times New Roman"/>
                          <a:ea typeface="Times New Roman"/>
                        </a:rPr>
                        <a:t>Value Added Models</a:t>
                      </a:r>
                      <a:endParaRPr lang="en-US" sz="1200">
                        <a:effectLst/>
                        <a:latin typeface="Times New Roman"/>
                        <a:ea typeface="ＭＳ 明朝"/>
                      </a:endParaRPr>
                    </a:p>
                  </a:txBody>
                  <a:tcPr marL="68580" marR="68580" marT="0" marB="0"/>
                </a:tc>
                <a:tc hMerge="1">
                  <a:txBody>
                    <a:bodyPr/>
                    <a:lstStyle/>
                    <a:p>
                      <a:endParaRPr lang="en-US"/>
                    </a:p>
                  </a:txBody>
                  <a:tcPr/>
                </a:tc>
              </a:tr>
              <a:tr h="523425">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Variable</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i="1">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i="1">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i="1">
                          <a:effectLst/>
                          <a:latin typeface="Times New Roman"/>
                          <a:ea typeface="Times New Roman"/>
                        </a:rPr>
                        <a:t>Post-Test Only</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i="1">
                          <a:effectLst/>
                          <a:latin typeface="Times New Roman"/>
                          <a:ea typeface="Times New Roman"/>
                        </a:rPr>
                        <a:t>I. Post-Test Controlling for Initial Test Score</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i="1">
                          <a:effectLst/>
                          <a:latin typeface="Times New Roman"/>
                          <a:ea typeface="Times New Roman"/>
                        </a:rPr>
                        <a:t>II. Test Score Gain (Post-test minus Pre-test score)</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i="1">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i="1">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i="1">
                          <a:effectLst/>
                          <a:latin typeface="Times New Roman"/>
                          <a:ea typeface="Times New Roman"/>
                        </a:rPr>
                        <a:t>Post-Test Only</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i="1">
                          <a:effectLst/>
                          <a:latin typeface="Times New Roman"/>
                          <a:ea typeface="Times New Roman"/>
                        </a:rPr>
                        <a:t>I. Post-Test Controlling for Initial Test Score</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i="1">
                          <a:effectLst/>
                          <a:latin typeface="Times New Roman"/>
                          <a:ea typeface="Times New Roman"/>
                        </a:rPr>
                        <a:t>II. Test Score Gain (Post-test minus Pre-test score)</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Initial test score</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0.5181***</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0.7602***</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r>
              <a:tr h="261713">
                <a:tc>
                  <a:txBody>
                    <a:bodyPr/>
                    <a:lstStyle/>
                    <a:p>
                      <a:pPr marL="0" marR="0">
                        <a:spcBef>
                          <a:spcPts val="0"/>
                        </a:spcBef>
                        <a:spcAft>
                          <a:spcPts val="0"/>
                        </a:spcAft>
                      </a:pPr>
                      <a:r>
                        <a:rPr lang="en-US" sz="1000">
                          <a:effectLst/>
                          <a:latin typeface="Times New Roman"/>
                          <a:ea typeface="Times New Roman"/>
                        </a:rPr>
                        <a:t>Teacher experience (years)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-0.0045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-0.0040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-0.0036</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0.0016</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0.0022</a:t>
                      </a:r>
                      <a:endParaRPr lang="en-US" sz="1200">
                        <a:effectLst/>
                        <a:latin typeface="Times New Roman"/>
                        <a:ea typeface="ＭＳ 明朝"/>
                      </a:endParaRPr>
                    </a:p>
                  </a:txBody>
                  <a:tcPr marL="68580" marR="68580" marT="0" marB="0"/>
                </a:tc>
              </a:tr>
              <a:tr h="327529">
                <a:tc>
                  <a:txBody>
                    <a:bodyPr/>
                    <a:lstStyle/>
                    <a:p>
                      <a:pPr marL="0" marR="0">
                        <a:spcBef>
                          <a:spcPts val="0"/>
                        </a:spcBef>
                        <a:spcAft>
                          <a:spcPts val="0"/>
                        </a:spcAft>
                      </a:pPr>
                      <a:r>
                        <a:rPr lang="en-US" sz="1000">
                          <a:effectLst/>
                          <a:latin typeface="Times New Roman"/>
                          <a:ea typeface="Times New Roman"/>
                        </a:rPr>
                        <a:t>Teacher experience squared</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0.0001</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0.0001</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-0.0001</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-0.0001</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Teacher test score B</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-0.0007</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-0.0009</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0.0004*</a:t>
                      </a:r>
                      <a:endParaRPr lang="en-US" sz="1200">
                        <a:effectLst/>
                        <a:latin typeface="Times New Roman"/>
                        <a:ea typeface="ＭＳ 明朝"/>
                      </a:endParaRPr>
                    </a:p>
                  </a:txBody>
                  <a:tcPr marL="68580" marR="68580" marT="0" marB="0"/>
                </a:tc>
              </a:tr>
              <a:tr h="261713">
                <a:tc>
                  <a:txBody>
                    <a:bodyPr/>
                    <a:lstStyle/>
                    <a:p>
                      <a:pPr marL="0" marR="0">
                        <a:spcBef>
                          <a:spcPts val="0"/>
                        </a:spcBef>
                        <a:spcAft>
                          <a:spcPts val="0"/>
                        </a:spcAft>
                      </a:pPr>
                      <a:r>
                        <a:rPr lang="en-US" sz="1000">
                          <a:effectLst/>
                          <a:latin typeface="Times New Roman"/>
                          <a:ea typeface="Times New Roman"/>
                        </a:rPr>
                        <a:t>Better teaching quality </a:t>
                      </a:r>
                      <a:r>
                        <a:rPr lang="en-US" sz="1000" baseline="30000">
                          <a:effectLst/>
                          <a:latin typeface="Times New Roman"/>
                          <a:ea typeface="Times New Roman"/>
                        </a:rPr>
                        <a:t>a</a:t>
                      </a: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0.0425*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0.0468**</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0.0508**</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0.0332**</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0.0197**</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0.0154**</a:t>
                      </a:r>
                      <a:endParaRPr lang="en-US" sz="1200">
                        <a:effectLst/>
                        <a:latin typeface="Times New Roman"/>
                        <a:ea typeface="ＭＳ 明朝"/>
                      </a:endParaRPr>
                    </a:p>
                  </a:txBody>
                  <a:tcPr marL="68580" marR="68580" marT="0" marB="0"/>
                </a:tc>
              </a:tr>
              <a:tr h="261713">
                <a:tc>
                  <a:txBody>
                    <a:bodyPr/>
                    <a:lstStyle/>
                    <a:p>
                      <a:pPr marL="0" marR="0">
                        <a:spcBef>
                          <a:spcPts val="0"/>
                        </a:spcBef>
                        <a:spcAft>
                          <a:spcPts val="0"/>
                        </a:spcAft>
                      </a:pPr>
                      <a:r>
                        <a:rPr lang="en-US" sz="1000">
                          <a:effectLst/>
                          <a:latin typeface="Times New Roman"/>
                          <a:ea typeface="Times New Roman"/>
                        </a:rPr>
                        <a:t>Best teaching quality </a:t>
                      </a:r>
                      <a:r>
                        <a:rPr lang="en-US" sz="1000" baseline="30000">
                          <a:effectLst/>
                          <a:latin typeface="Times New Roman"/>
                          <a:ea typeface="Times New Roman"/>
                        </a:rPr>
                        <a:t>a</a:t>
                      </a: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0.0240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0.0237</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0.0234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0.0334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0.0177</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0.0128</a:t>
                      </a:r>
                      <a:endParaRPr lang="en-US" sz="1200">
                        <a:effectLst/>
                        <a:latin typeface="Times New Roman"/>
                        <a:ea typeface="ＭＳ 明朝"/>
                      </a:endParaRPr>
                    </a:p>
                  </a:txBody>
                  <a:tcPr marL="68580" marR="68580" marT="0" marB="0"/>
                </a:tc>
              </a:tr>
              <a:tr h="261713">
                <a:tc>
                  <a:txBody>
                    <a:bodyPr/>
                    <a:lstStyle/>
                    <a:p>
                      <a:pPr marL="0" marR="0">
                        <a:spcBef>
                          <a:spcPts val="0"/>
                        </a:spcBef>
                        <a:spcAft>
                          <a:spcPts val="0"/>
                        </a:spcAft>
                      </a:pPr>
                      <a:r>
                        <a:rPr lang="en-US" sz="1000">
                          <a:effectLst/>
                          <a:latin typeface="Times New Roman"/>
                          <a:ea typeface="Times New Roman"/>
                        </a:rPr>
                        <a:t>Total lessons on topics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0.0012*</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0.0001</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0.0000</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Observed class size</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-0.0009</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-0.0010*</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Average class SES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0.0103***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0.0048*</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0.0043*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0.0023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0.0016</a:t>
                      </a:r>
                      <a:endParaRPr lang="en-US" sz="1200">
                        <a:effectLst/>
                        <a:latin typeface="Times New Roman"/>
                        <a:ea typeface="ＭＳ 明朝"/>
                      </a:endParaRPr>
                    </a:p>
                  </a:txBody>
                  <a:tcPr marL="68580" marR="68580" marT="0" marB="0"/>
                </a:tc>
              </a:tr>
              <a:tr h="261713">
                <a:tc>
                  <a:txBody>
                    <a:bodyPr/>
                    <a:lstStyle/>
                    <a:p>
                      <a:pPr marL="0" marR="0">
                        <a:spcBef>
                          <a:spcPts val="0"/>
                        </a:spcBef>
                        <a:spcAft>
                          <a:spcPts val="0"/>
                        </a:spcAft>
                      </a:pPr>
                      <a:r>
                        <a:rPr lang="en-US" sz="1000">
                          <a:effectLst/>
                          <a:latin typeface="Times New Roman"/>
                          <a:ea typeface="Times New Roman"/>
                        </a:rPr>
                        <a:t>Class violence index</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-0.0010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0.0002</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0.0008</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0.0006</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0.0005</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r>
              <a:tr h="392569">
                <a:tc>
                  <a:txBody>
                    <a:bodyPr/>
                    <a:lstStyle/>
                    <a:p>
                      <a:pPr marL="0" marR="0">
                        <a:spcBef>
                          <a:spcPts val="0"/>
                        </a:spcBef>
                        <a:spcAft>
                          <a:spcPts val="0"/>
                        </a:spcAft>
                      </a:pPr>
                      <a:r>
                        <a:rPr lang="en-US" sz="1000">
                          <a:effectLst/>
                          <a:latin typeface="Times New Roman"/>
                          <a:ea typeface="Times New Roman"/>
                        </a:rPr>
                        <a:t>Learner characteristics included?</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YES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YES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YES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YES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YES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p>
                      <a:pPr marL="0" marR="0">
                        <a:spcBef>
                          <a:spcPts val="0"/>
                        </a:spcBef>
                        <a:spcAft>
                          <a:spcPts val="0"/>
                        </a:spcAft>
                      </a:pPr>
                      <a:r>
                        <a:rPr lang="en-US" sz="1000">
                          <a:effectLst/>
                          <a:latin typeface="Times New Roman"/>
                          <a:ea typeface="Times New Roman"/>
                        </a:rPr>
                        <a:t>YES</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 </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Constant</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0.3464***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0.2129***</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0.0888</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0.5740***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0.1875***</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0.065</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Adjusted R</a:t>
                      </a:r>
                      <a:r>
                        <a:rPr lang="en-US" sz="1000" baseline="30000">
                          <a:effectLst/>
                          <a:latin typeface="Times New Roman"/>
                          <a:ea typeface="Times New Roman"/>
                        </a:rPr>
                        <a:t>2</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0.197</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0.346</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0.084</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0.193</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0.568</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0.044</a:t>
                      </a:r>
                      <a:endParaRPr lang="en-US" sz="1200">
                        <a:effectLst/>
                        <a:latin typeface="Times New Roman"/>
                        <a:ea typeface="ＭＳ 明朝"/>
                      </a:endParaRPr>
                    </a:p>
                  </a:txBody>
                  <a:tcPr marL="68580" marR="68580" marT="0" marB="0"/>
                </a:tc>
              </a:tr>
              <a:tr h="231471">
                <a:tc>
                  <a:txBody>
                    <a:bodyPr/>
                    <a:lstStyle/>
                    <a:p>
                      <a:pPr marL="0" marR="0">
                        <a:spcBef>
                          <a:spcPts val="0"/>
                        </a:spcBef>
                        <a:spcAft>
                          <a:spcPts val="0"/>
                        </a:spcAft>
                      </a:pPr>
                      <a:r>
                        <a:rPr lang="en-US" sz="1000">
                          <a:effectLst/>
                          <a:latin typeface="Times New Roman"/>
                          <a:ea typeface="Times New Roman"/>
                        </a:rPr>
                        <a:t>Observations</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3530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3530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3530</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1666</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a:effectLst/>
                          <a:latin typeface="Times New Roman"/>
                          <a:ea typeface="Times New Roman"/>
                        </a:rPr>
                        <a:t>1666</a:t>
                      </a:r>
                      <a:endParaRPr lang="en-US" sz="1200">
                        <a:effectLst/>
                        <a:latin typeface="Times New Roman"/>
                        <a:ea typeface="ＭＳ 明朝"/>
                      </a:endParaRPr>
                    </a:p>
                  </a:txBody>
                  <a:tcPr marL="68580" marR="68580" marT="0" marB="0"/>
                </a:tc>
                <a:tc>
                  <a:txBody>
                    <a:bodyPr/>
                    <a:lstStyle/>
                    <a:p>
                      <a:pPr marL="0" marR="0">
                        <a:spcBef>
                          <a:spcPts val="0"/>
                        </a:spcBef>
                        <a:spcAft>
                          <a:spcPts val="0"/>
                        </a:spcAft>
                      </a:pPr>
                      <a:r>
                        <a:rPr lang="en-US" sz="1000" dirty="0">
                          <a:effectLst/>
                          <a:latin typeface="Times New Roman"/>
                          <a:ea typeface="Times New Roman"/>
                        </a:rPr>
                        <a:t>1666</a:t>
                      </a:r>
                      <a:endParaRPr lang="en-US" sz="1200" dirty="0">
                        <a:effectLst/>
                        <a:latin typeface="Times New Roman"/>
                        <a:ea typeface="ＭＳ 明朝"/>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53350" cy="1371600"/>
          </a:xfrm>
        </p:spPr>
        <p:txBody>
          <a:bodyPr/>
          <a:lstStyle/>
          <a:p>
            <a:pPr eaLnBrk="1" fontAlgn="auto" hangingPunct="1">
              <a:spcAft>
                <a:spcPts val="0"/>
              </a:spcAft>
              <a:defRPr/>
            </a:pPr>
            <a:r>
              <a:rPr lang="en-US" sz="2800" dirty="0" smtClean="0">
                <a:ea typeface="+mj-ea"/>
                <a:cs typeface="+mj-cs"/>
              </a:rPr>
              <a:t>A large comparative  Study of student learning gains southern </a:t>
            </a:r>
            <a:r>
              <a:rPr lang="en-US" sz="2800" dirty="0" err="1" smtClean="0">
                <a:ea typeface="+mj-ea"/>
                <a:cs typeface="+mj-cs"/>
              </a:rPr>
              <a:t>africa</a:t>
            </a:r>
            <a:endParaRPr lang="en-US" sz="2800" dirty="0">
              <a:ea typeface="+mj-ea"/>
              <a:cs typeface="+mj-cs"/>
            </a:endParaRPr>
          </a:p>
        </p:txBody>
      </p:sp>
      <p:sp>
        <p:nvSpPr>
          <p:cNvPr id="3" name="Content Placeholder 2"/>
          <p:cNvSpPr>
            <a:spLocks noGrp="1"/>
          </p:cNvSpPr>
          <p:nvPr>
            <p:ph idx="1"/>
          </p:nvPr>
        </p:nvSpPr>
        <p:spPr>
          <a:xfrm>
            <a:off x="457200" y="1524000"/>
            <a:ext cx="7620000" cy="5064125"/>
          </a:xfrm>
        </p:spPr>
        <p:txBody>
          <a:bodyPr rtlCol="0">
            <a:normAutofit lnSpcReduction="10000"/>
          </a:bodyPr>
          <a:lstStyle/>
          <a:p>
            <a:pPr marL="0" indent="0" eaLnBrk="1" fontAlgn="auto" hangingPunct="1">
              <a:buFont typeface="Arial" pitchFamily="34" charset="0"/>
              <a:buNone/>
              <a:defRPr/>
            </a:pPr>
            <a:r>
              <a:rPr lang="en-US" dirty="0" smtClean="0">
                <a:ea typeface="+mn-ea"/>
                <a:cs typeface="+mn-cs"/>
              </a:rPr>
              <a:t>The study was conducted by the Human Sciences Research Council, the University of Botswana, and Stanford University during the year 2009.</a:t>
            </a:r>
          </a:p>
          <a:p>
            <a:pPr marL="0" indent="0" eaLnBrk="1" fontAlgn="auto" hangingPunct="1">
              <a:buFont typeface="Arial" pitchFamily="34" charset="0"/>
              <a:buNone/>
              <a:defRPr/>
            </a:pPr>
            <a:r>
              <a:rPr lang="en-US" dirty="0" smtClean="0">
                <a:ea typeface="+mn-ea"/>
                <a:cs typeface="+mn-cs"/>
              </a:rPr>
              <a:t>Sample:  60 primary schools catering to low-income students on each side of the Botswana-South Africa border.126 6</a:t>
            </a:r>
            <a:r>
              <a:rPr lang="en-US" baseline="30000" dirty="0" smtClean="0">
                <a:ea typeface="+mn-ea"/>
                <a:cs typeface="+mn-cs"/>
              </a:rPr>
              <a:t>th</a:t>
            </a:r>
            <a:r>
              <a:rPr lang="en-US" dirty="0" smtClean="0">
                <a:ea typeface="+mn-ea"/>
                <a:cs typeface="+mn-cs"/>
              </a:rPr>
              <a:t> grade mathematics classrooms and more than 5000 6</a:t>
            </a:r>
            <a:r>
              <a:rPr lang="en-US" baseline="30000" dirty="0" smtClean="0">
                <a:ea typeface="+mn-ea"/>
                <a:cs typeface="+mn-cs"/>
              </a:rPr>
              <a:t>th</a:t>
            </a:r>
            <a:r>
              <a:rPr lang="en-US" dirty="0" smtClean="0">
                <a:ea typeface="+mn-ea"/>
                <a:cs typeface="+mn-cs"/>
              </a:rPr>
              <a:t> grade students in those schools.</a:t>
            </a:r>
          </a:p>
          <a:p>
            <a:pPr marL="0" indent="0" eaLnBrk="1" fontAlgn="auto" hangingPunct="1">
              <a:buFont typeface="Arial" pitchFamily="34" charset="0"/>
              <a:buNone/>
              <a:defRPr/>
            </a:pPr>
            <a:r>
              <a:rPr lang="en-US" dirty="0" smtClean="0">
                <a:ea typeface="+mn-ea"/>
                <a:cs typeface="+mn-cs"/>
              </a:rPr>
              <a:t>The Study tested students in mathematics near the beginning and end of the year.</a:t>
            </a:r>
          </a:p>
          <a:p>
            <a:pPr marL="0" indent="0" eaLnBrk="1" fontAlgn="auto" hangingPunct="1">
              <a:buFont typeface="Arial" pitchFamily="34" charset="0"/>
              <a:buNone/>
              <a:defRPr/>
            </a:pPr>
            <a:r>
              <a:rPr lang="en-US" dirty="0" smtClean="0">
                <a:ea typeface="+mn-ea"/>
                <a:cs typeface="+mn-cs"/>
              </a:rPr>
              <a:t>The Study tested teachers in mathematics, filmed teachers giving a lesson at least once during the year (many twice).</a:t>
            </a:r>
          </a:p>
          <a:p>
            <a:pPr marL="0" indent="0" eaLnBrk="1" fontAlgn="auto" hangingPunct="1">
              <a:buFont typeface="Arial" pitchFamily="34" charset="0"/>
              <a:buNone/>
              <a:defRPr/>
            </a:pPr>
            <a:r>
              <a:rPr lang="en-US" dirty="0" smtClean="0">
                <a:ea typeface="+mn-ea"/>
                <a:cs typeface="+mn-cs"/>
              </a:rPr>
              <a:t>The Study analyzed student notebooks in mid- and end-year to determine curriculum coverage (OTL)</a:t>
            </a:r>
            <a:r>
              <a:rPr lang="en-US" dirty="0">
                <a:ea typeface="+mn-ea"/>
                <a:cs typeface="+mn-cs"/>
              </a:rPr>
              <a:t>.</a:t>
            </a:r>
            <a:r>
              <a:rPr lang="en-US" dirty="0" smtClean="0">
                <a:ea typeface="+mn-ea"/>
                <a:cs typeface="+mn-cs"/>
              </a:rPr>
              <a:t> </a:t>
            </a:r>
          </a:p>
          <a:p>
            <a:pPr marL="0" indent="0" eaLnBrk="1" fontAlgn="auto" hangingPunct="1">
              <a:buFont typeface="Arial" pitchFamily="34" charset="0"/>
              <a:buNone/>
              <a:defRPr/>
            </a:pPr>
            <a:r>
              <a:rPr lang="en-US" dirty="0" smtClean="0">
                <a:ea typeface="+mn-ea"/>
                <a:cs typeface="+mn-cs"/>
              </a:rPr>
              <a:t>The Study </a:t>
            </a:r>
            <a:r>
              <a:rPr lang="en-US" dirty="0">
                <a:ea typeface="+mn-ea"/>
                <a:cs typeface="+mn-cs"/>
              </a:rPr>
              <a:t>a</a:t>
            </a:r>
            <a:r>
              <a:rPr lang="en-US" dirty="0" smtClean="0">
                <a:ea typeface="+mn-ea"/>
                <a:cs typeface="+mn-cs"/>
              </a:rPr>
              <a:t>pplied detailed questionnaires to students, teachers, and principals.</a:t>
            </a:r>
            <a:endParaRPr lang="en-US" dirty="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eeching Brake"/>
                                        </p:tgtEl>
                                      </p:cMediaNode>
                                    </p:audio>
                                  </p:subTnLst>
                                </p:cTn>
                              </p:par>
                            </p:childTnLst>
                          </p:cTn>
                        </p:par>
                      </p:childTnLst>
                    </p:cTn>
                  </p:par>
                  <p:par>
                    <p:cTn id="9" fill="hold">
                      <p:stCondLst>
                        <p:cond delay="indefinite"/>
                      </p:stCondLst>
                      <p:childTnLst>
                        <p:par>
                          <p:cTn id="10" fill="hold">
                            <p:stCondLst>
                              <p:cond delay="0"/>
                            </p:stCondLst>
                            <p:childTnLst>
                              <p:par>
                                <p:cTn id="11" presetID="2" presetClass="exit" presetSubtype="8" fill="hold" grpId="1" nodeType="clickEffect">
                                  <p:stCondLst>
                                    <p:cond delay="0"/>
                                  </p:stCondLst>
                                  <p:childTnLst>
                                    <p:anim calcmode="lin" valueType="num">
                                      <p:cBhvr additive="base">
                                        <p:cTn id="12" dur="500"/>
                                        <p:tgtEl>
                                          <p:spTgt spid="3"/>
                                        </p:tgtEl>
                                        <p:attrNameLst>
                                          <p:attrName>ppt_x</p:attrName>
                                        </p:attrNameLst>
                                      </p:cBhvr>
                                      <p:tavLst>
                                        <p:tav tm="0">
                                          <p:val>
                                            <p:strVal val="ppt_x"/>
                                          </p:val>
                                        </p:tav>
                                        <p:tav tm="100000">
                                          <p:val>
                                            <p:strVal val="0-ppt_w/2"/>
                                          </p:val>
                                        </p:tav>
                                      </p:tavLst>
                                    </p:anim>
                                    <p:anim calcmode="lin" valueType="num">
                                      <p:cBhvr additive="base">
                                        <p:cTn id="13" dur="500"/>
                                        <p:tgtEl>
                                          <p:spTgt spid="3"/>
                                        </p:tgtEl>
                                        <p:attrNameLst>
                                          <p:attrName>ppt_y</p:attrName>
                                        </p:attrNameLst>
                                      </p:cBhvr>
                                      <p:tavLst>
                                        <p:tav tm="0">
                                          <p:val>
                                            <p:strVal val="ppt_y"/>
                                          </p:val>
                                        </p:tav>
                                        <p:tav tm="100000">
                                          <p:val>
                                            <p:strVal val="ppt_y"/>
                                          </p:val>
                                        </p:tav>
                                      </p:tavLst>
                                    </p:anim>
                                    <p:set>
                                      <p:cBhvr>
                                        <p:cTn id="14" dur="1" fill="hold">
                                          <p:stCondLst>
                                            <p:cond delay="499"/>
                                          </p:stCondLst>
                                        </p:cTn>
                                        <p:tgtEl>
                                          <p:spTgt spid="3"/>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Screeching Brake"/>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3" grpId="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66088" cy="1371600"/>
          </a:xfrm>
        </p:spPr>
        <p:txBody>
          <a:bodyPr/>
          <a:lstStyle/>
          <a:p>
            <a:pPr eaLnBrk="1" fontAlgn="auto" hangingPunct="1">
              <a:spcAft>
                <a:spcPts val="0"/>
              </a:spcAft>
              <a:defRPr/>
            </a:pPr>
            <a:r>
              <a:rPr lang="en-US" sz="2800" dirty="0" smtClean="0">
                <a:ea typeface="+mj-ea"/>
                <a:cs typeface="+mj-cs"/>
              </a:rPr>
              <a:t>The impact </a:t>
            </a:r>
            <a:r>
              <a:rPr lang="en-US" sz="2800" dirty="0">
                <a:ea typeface="+mj-ea"/>
                <a:cs typeface="+mj-cs"/>
              </a:rPr>
              <a:t>on learning </a:t>
            </a:r>
            <a:r>
              <a:rPr lang="en-US" sz="2800" dirty="0" smtClean="0">
                <a:ea typeface="+mj-ea"/>
                <a:cs typeface="+mj-cs"/>
              </a:rPr>
              <a:t>gains of improving teaching Quality and lessons taught is large</a:t>
            </a:r>
            <a:endParaRPr lang="en-US" sz="2800" dirty="0">
              <a:ea typeface="+mj-ea"/>
              <a:cs typeface="+mj-cs"/>
            </a:endParaRPr>
          </a:p>
        </p:txBody>
      </p:sp>
      <p:sp>
        <p:nvSpPr>
          <p:cNvPr id="3" name="Content Placeholder 2"/>
          <p:cNvSpPr>
            <a:spLocks noGrp="1"/>
          </p:cNvSpPr>
          <p:nvPr>
            <p:ph idx="1"/>
          </p:nvPr>
        </p:nvSpPr>
        <p:spPr/>
        <p:txBody>
          <a:bodyPr>
            <a:normAutofit/>
          </a:bodyPr>
          <a:lstStyle/>
          <a:p>
            <a:pPr marL="0" indent="0" eaLnBrk="1" hangingPunct="1">
              <a:lnSpc>
                <a:spcPct val="90000"/>
              </a:lnSpc>
            </a:pPr>
            <a:r>
              <a:rPr lang="en-US" smtClean="0"/>
              <a:t>In NW province improving teaching quality from low to “better” teaching could increase math gains from an average of 3 percentage points to 7-8  percentage points, or almost one-half a standard deviation.</a:t>
            </a:r>
          </a:p>
          <a:p>
            <a:pPr marL="0" indent="0" eaLnBrk="1" hangingPunct="1">
              <a:lnSpc>
                <a:spcPct val="90000"/>
              </a:lnSpc>
            </a:pPr>
            <a:r>
              <a:rPr lang="en-US" smtClean="0"/>
              <a:t>If teachers would increase the number of lessons taught on test topics from an average of 60 lessons to 82 (one standard deviation), our estimate show student gains would increase by 3 percentage points. </a:t>
            </a:r>
          </a:p>
          <a:p>
            <a:pPr marL="0" indent="0" eaLnBrk="1" hangingPunct="1">
              <a:lnSpc>
                <a:spcPct val="90000"/>
              </a:lnSpc>
            </a:pPr>
            <a:r>
              <a:rPr lang="en-US" smtClean="0"/>
              <a:t>In Botswana, improving teaching also has a large effect on student learning gains, but much smaller than in NW, only 2 percentage points. </a:t>
            </a:r>
          </a:p>
          <a:p>
            <a:pPr marL="0" indent="0" eaLnBrk="1" hangingPunct="1">
              <a:lnSpc>
                <a:spcPct val="90000"/>
              </a:lnSpc>
            </a:pPr>
            <a:r>
              <a:rPr lang="en-US" smtClean="0"/>
              <a:t>The effect on learner gains of raising teacher math knowledge in Botswana is positive but very small. </a:t>
            </a:r>
          </a:p>
          <a:p>
            <a:pPr marL="0" indent="0" eaLnBrk="1" hangingPunct="1">
              <a:lnSpc>
                <a:spcPct val="90000"/>
              </a:lnSpc>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024688" cy="1371600"/>
          </a:xfrm>
        </p:spPr>
        <p:txBody>
          <a:bodyPr>
            <a:noAutofit/>
          </a:bodyPr>
          <a:lstStyle/>
          <a:p>
            <a:pPr eaLnBrk="1" fontAlgn="auto" hangingPunct="1">
              <a:spcAft>
                <a:spcPts val="0"/>
              </a:spcAft>
              <a:defRPr/>
            </a:pPr>
            <a:r>
              <a:rPr lang="en-US" sz="2400" dirty="0" smtClean="0">
                <a:ea typeface="+mj-ea"/>
                <a:cs typeface="+mj-cs"/>
              </a:rPr>
              <a:t>Are Gains Higher in Botswana because of More Resources or Greater Efficiency?</a:t>
            </a:r>
            <a:endParaRPr lang="en-US" sz="2400" dirty="0">
              <a:ea typeface="+mj-ea"/>
              <a:cs typeface="+mj-cs"/>
            </a:endParaRPr>
          </a:p>
        </p:txBody>
      </p:sp>
      <p:sp>
        <p:nvSpPr>
          <p:cNvPr id="36866" name="Content Placeholder 2"/>
          <p:cNvSpPr>
            <a:spLocks noGrp="1"/>
          </p:cNvSpPr>
          <p:nvPr>
            <p:ph idx="1"/>
          </p:nvPr>
        </p:nvSpPr>
        <p:spPr/>
        <p:txBody>
          <a:bodyPr/>
          <a:lstStyle/>
          <a:p>
            <a:pPr marL="0" indent="0" eaLnBrk="1" hangingPunct="1"/>
            <a:r>
              <a:rPr lang="en-US" smtClean="0"/>
              <a:t>Botswana invests more resources per student than North West Province.</a:t>
            </a:r>
          </a:p>
          <a:p>
            <a:pPr marL="0" indent="0" eaLnBrk="1" hangingPunct="1"/>
            <a:r>
              <a:rPr lang="en-US" smtClean="0"/>
              <a:t>Our results show greater possibilities of improving student achievement in North West Province than in Botswana using existing resources. </a:t>
            </a:r>
          </a:p>
          <a:p>
            <a:pPr marL="0" indent="0" eaLnBrk="1" hangingPunct="1"/>
            <a:r>
              <a:rPr lang="en-US" smtClean="0"/>
              <a:t>There is more “room” for improvement in North West even though resources in neither country are used very effectively: teachers are not very good at teaching mathematics and they teach much less than required.</a:t>
            </a:r>
          </a:p>
          <a:p>
            <a:pPr marL="0" indent="0" eaLnBrk="1" hangingPunct="1"/>
            <a:r>
              <a:rPr lang="en-US" smtClean="0"/>
              <a:t>For North West classrooms to improve student achievement to Botswana levels, they need somewhat more resources and to use those resources more effectively.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0-#ppt_w/2"/>
                                          </p:val>
                                        </p:tav>
                                        <p:tav tm="100000">
                                          <p:val>
                                            <p:strVal val="#ppt_x"/>
                                          </p:val>
                                        </p:tav>
                                      </p:tavLst>
                                    </p:anim>
                                    <p:anim calcmode="lin" valueType="num">
                                      <p:cBhvr additive="base">
                                        <p:cTn id="8" dur="500" fill="hold"/>
                                        <p:tgtEl>
                                          <p:spTgt spid="3686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300913" cy="911225"/>
          </a:xfrm>
        </p:spPr>
        <p:txBody>
          <a:bodyPr>
            <a:normAutofit fontScale="90000"/>
          </a:bodyPr>
          <a:lstStyle/>
          <a:p>
            <a:pPr eaLnBrk="1" fontAlgn="auto" hangingPunct="1">
              <a:spcAft>
                <a:spcPts val="0"/>
              </a:spcAft>
              <a:defRPr/>
            </a:pPr>
            <a:r>
              <a:rPr lang="en-US" sz="2400" dirty="0" smtClean="0">
                <a:ea typeface="+mj-ea"/>
                <a:cs typeface="+mj-cs"/>
              </a:rPr>
              <a:t>Production Possibilities and the issue of Efficiency vs. More resources</a:t>
            </a:r>
            <a:endParaRPr lang="en-US" sz="2400" dirty="0">
              <a:ea typeface="+mj-ea"/>
              <a:cs typeface="+mj-cs"/>
            </a:endParaRPr>
          </a:p>
        </p:txBody>
      </p:sp>
      <p:sp>
        <p:nvSpPr>
          <p:cNvPr id="1065" name="Content Placeholder 14"/>
          <p:cNvSpPr>
            <a:spLocks noGrp="1"/>
          </p:cNvSpPr>
          <p:nvPr>
            <p:ph idx="1"/>
          </p:nvPr>
        </p:nvSpPr>
        <p:spPr>
          <a:xfrm>
            <a:off x="457200" y="1063625"/>
            <a:ext cx="7620000" cy="5591175"/>
          </a:xfrm>
        </p:spPr>
        <p:txBody>
          <a:bodyPr/>
          <a:lstStyle/>
          <a:p>
            <a:pPr marL="0" indent="0" eaLnBrk="1" hangingPunct="1"/>
            <a:endParaRPr lang="en-US"/>
          </a:p>
        </p:txBody>
      </p:sp>
      <p:graphicFrame>
        <p:nvGraphicFramePr>
          <p:cNvPr id="1062" name="Object 38"/>
          <p:cNvGraphicFramePr>
            <a:graphicFrameLocks noChangeAspect="1"/>
          </p:cNvGraphicFramePr>
          <p:nvPr/>
        </p:nvGraphicFramePr>
        <p:xfrm>
          <a:off x="457200" y="1063625"/>
          <a:ext cx="7480300" cy="5211763"/>
        </p:xfrm>
        <a:graphic>
          <a:graphicData uri="http://schemas.openxmlformats.org/presentationml/2006/ole">
            <p:oleObj spid="_x0000_s1074" name="Document" r:id="rId3" imgW="5486400" imgH="4635500" progId="Word.Document.12">
              <p:link updateAutomatic="1"/>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75625" cy="1371600"/>
          </a:xfrm>
        </p:spPr>
        <p:txBody>
          <a:bodyPr>
            <a:noAutofit/>
          </a:bodyPr>
          <a:lstStyle/>
          <a:p>
            <a:pPr eaLnBrk="1" fontAlgn="auto" hangingPunct="1">
              <a:spcAft>
                <a:spcPts val="0"/>
              </a:spcAft>
              <a:defRPr/>
            </a:pPr>
            <a:r>
              <a:rPr lang="en-US" sz="2800" dirty="0" smtClean="0">
                <a:ea typeface="+mj-ea"/>
                <a:cs typeface="+mj-cs"/>
              </a:rPr>
              <a:t>Conclusion 1: SA students are not doing well, but there are clear steps to take to improve gains.</a:t>
            </a:r>
            <a:endParaRPr lang="en-US" sz="2800" dirty="0">
              <a:ea typeface="+mj-ea"/>
              <a:cs typeface="+mj-cs"/>
            </a:endParaRPr>
          </a:p>
        </p:txBody>
      </p:sp>
      <p:sp>
        <p:nvSpPr>
          <p:cNvPr id="3" name="Content Placeholder 2"/>
          <p:cNvSpPr>
            <a:spLocks noGrp="1"/>
          </p:cNvSpPr>
          <p:nvPr>
            <p:ph idx="1"/>
          </p:nvPr>
        </p:nvSpPr>
        <p:spPr/>
        <p:txBody>
          <a:bodyPr rtlCol="0">
            <a:normAutofit fontScale="85000" lnSpcReduction="20000"/>
          </a:bodyPr>
          <a:lstStyle/>
          <a:p>
            <a:pPr marL="0" indent="0" eaLnBrk="1" fontAlgn="auto" hangingPunct="1">
              <a:buFont typeface="Arial" pitchFamily="34" charset="0"/>
              <a:buNone/>
              <a:defRPr/>
            </a:pPr>
            <a:r>
              <a:rPr lang="en-US" dirty="0" smtClean="0">
                <a:ea typeface="+mn-ea"/>
                <a:cs typeface="+mn-cs"/>
              </a:rPr>
              <a:t>Our study suggests that relatively low-income students on the Botswana side of the border perform better than similar South African students.</a:t>
            </a:r>
          </a:p>
          <a:p>
            <a:pPr marL="0" indent="0" eaLnBrk="1" fontAlgn="auto" hangingPunct="1">
              <a:buFont typeface="Arial" pitchFamily="34" charset="0"/>
              <a:buNone/>
              <a:defRPr/>
            </a:pPr>
            <a:r>
              <a:rPr lang="en-US" dirty="0" smtClean="0">
                <a:ea typeface="+mn-ea"/>
                <a:cs typeface="+mn-cs"/>
              </a:rPr>
              <a:t>Reason: </a:t>
            </a:r>
            <a:r>
              <a:rPr lang="en-US" dirty="0">
                <a:ea typeface="+mn-ea"/>
                <a:cs typeface="+mn-cs"/>
              </a:rPr>
              <a:t>T</a:t>
            </a:r>
            <a:r>
              <a:rPr lang="en-US" dirty="0" smtClean="0">
                <a:ea typeface="+mn-ea"/>
                <a:cs typeface="+mn-cs"/>
              </a:rPr>
              <a:t>he system in Botswana has been more effective in organizing teachers to teach more regularly and has trained them somewhat better in mathematics, and to teach mathematics somewhat more effectively. </a:t>
            </a:r>
          </a:p>
          <a:p>
            <a:pPr marL="0" indent="0" eaLnBrk="1" fontAlgn="auto" hangingPunct="1">
              <a:buFont typeface="Arial" pitchFamily="34" charset="0"/>
              <a:buNone/>
              <a:defRPr/>
            </a:pPr>
            <a:r>
              <a:rPr lang="en-US" dirty="0" smtClean="0">
                <a:ea typeface="+mn-ea"/>
                <a:cs typeface="+mn-cs"/>
              </a:rPr>
              <a:t>This creates room for considerable improvement in South Africa through more effective teacher training and more effective accountability measures to increase student opportunity to learn. </a:t>
            </a:r>
          </a:p>
          <a:p>
            <a:pPr marL="0" indent="0" eaLnBrk="1" fontAlgn="auto" hangingPunct="1">
              <a:buFont typeface="Arial" pitchFamily="34" charset="0"/>
              <a:buNone/>
              <a:defRPr/>
            </a:pPr>
            <a:r>
              <a:rPr lang="en-US" dirty="0" smtClean="0">
                <a:ea typeface="+mn-ea"/>
                <a:cs typeface="+mn-cs"/>
              </a:rPr>
              <a:t>This seems simple, but it is not, since both those deficiencies are the result of many years of better organization in Botswana schools.</a:t>
            </a:r>
          </a:p>
          <a:p>
            <a:pPr marL="0" indent="0" eaLnBrk="1" fontAlgn="auto" hangingPunct="1">
              <a:buFont typeface="Arial" pitchFamily="34" charset="0"/>
              <a:buNone/>
              <a:defRPr/>
            </a:pPr>
            <a:r>
              <a:rPr lang="en-US" dirty="0" smtClean="0">
                <a:ea typeface="+mn-ea"/>
                <a:cs typeface="+mn-cs"/>
              </a:rPr>
              <a:t>On the other hand, the news for Botswana is not so good either. Despite a lot of financial resources and years of better organization, students in Botswana are also learning mathematics at a rather low level. </a:t>
            </a:r>
          </a:p>
          <a:p>
            <a:pPr marL="0" indent="0" eaLnBrk="1" fontAlgn="auto" hangingPunct="1">
              <a:buFont typeface="Arial" pitchFamily="34" charset="0"/>
              <a:buNone/>
              <a:defRPr/>
            </a:pPr>
            <a:r>
              <a:rPr lang="en-US" dirty="0" smtClean="0">
                <a:ea typeface="+mn-ea"/>
                <a:cs typeface="+mn-cs"/>
              </a:rPr>
              <a:t>Botswana may also require a large shift in the way it does things in order to get out of relatively low level equilibrium “trap.”</a:t>
            </a:r>
            <a:endParaRPr lang="en-US" dirty="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75625" cy="1371600"/>
          </a:xfrm>
        </p:spPr>
        <p:txBody>
          <a:bodyPr/>
          <a:lstStyle/>
          <a:p>
            <a:pPr eaLnBrk="1" fontAlgn="auto" hangingPunct="1">
              <a:spcAft>
                <a:spcPts val="0"/>
              </a:spcAft>
              <a:defRPr/>
            </a:pPr>
            <a:r>
              <a:rPr lang="en-US" sz="2800" dirty="0" smtClean="0">
                <a:ea typeface="+mj-ea"/>
                <a:cs typeface="+mj-cs"/>
              </a:rPr>
              <a:t>Conclusion 2. Improvement requires long term goals &amp; a series of steps toward that goal</a:t>
            </a:r>
            <a:endParaRPr lang="en-US" sz="2800" dirty="0">
              <a:ea typeface="+mj-ea"/>
              <a:cs typeface="+mj-cs"/>
            </a:endParaRPr>
          </a:p>
        </p:txBody>
      </p:sp>
      <p:sp>
        <p:nvSpPr>
          <p:cNvPr id="39938" name="Content Placeholder 2"/>
          <p:cNvSpPr>
            <a:spLocks noGrp="1"/>
          </p:cNvSpPr>
          <p:nvPr>
            <p:ph idx="1"/>
          </p:nvPr>
        </p:nvSpPr>
        <p:spPr/>
        <p:txBody>
          <a:bodyPr/>
          <a:lstStyle/>
          <a:p>
            <a:pPr marL="457200" indent="-457200" eaLnBrk="1" hangingPunct="1">
              <a:buFont typeface="Arial" charset="0"/>
              <a:buAutoNum type="arabicPeriod"/>
            </a:pPr>
            <a:r>
              <a:rPr lang="en-US" smtClean="0"/>
              <a:t>Implement teacher in-service summer programs designed to increase teacher mathematics content knowledge and mathematics teaching knowledge.</a:t>
            </a:r>
          </a:p>
          <a:p>
            <a:pPr marL="457200" indent="-457200" eaLnBrk="1" hangingPunct="1">
              <a:buFont typeface="Arial" charset="0"/>
              <a:buAutoNum type="arabicPeriod"/>
            </a:pPr>
            <a:r>
              <a:rPr lang="en-US" smtClean="0"/>
              <a:t>Gradually eliminate academic year, during school in-service training.</a:t>
            </a:r>
          </a:p>
          <a:p>
            <a:pPr marL="457200" indent="-457200" eaLnBrk="1" hangingPunct="1">
              <a:buFont typeface="Arial" charset="0"/>
              <a:buAutoNum type="arabicPeriod"/>
            </a:pPr>
            <a:r>
              <a:rPr lang="en-US" smtClean="0"/>
              <a:t>Implement accountability systems at the provincial level to increase mathematics lessons taught, curriculum coverage, and teaching content demand.</a:t>
            </a:r>
          </a:p>
          <a:p>
            <a:pPr marL="457200" indent="-457200" eaLnBrk="1" hangingPunct="1">
              <a:buFont typeface="Arial" charset="0"/>
              <a:buAutoNum type="arabicPeriod"/>
            </a:pPr>
            <a:r>
              <a:rPr lang="en-US" smtClean="0"/>
              <a:t>Drastically improve teacher pre-service training, with greatly increased requirements of content knowledge instruction.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0-#ppt_w/2"/>
                                          </p:val>
                                        </p:tav>
                                        <p:tav tm="100000">
                                          <p:val>
                                            <p:strVal val="#ppt_x"/>
                                          </p:val>
                                        </p:tav>
                                      </p:tavLst>
                                    </p:anim>
                                    <p:anim calcmode="lin" valueType="num">
                                      <p:cBhvr additive="base">
                                        <p:cTn id="8" dur="500" fill="hold"/>
                                        <p:tgtEl>
                                          <p:spTgt spid="3993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400"/>
            <a:ext cx="8065911" cy="1371600"/>
          </a:xfrm>
        </p:spPr>
        <p:txBody>
          <a:bodyPr>
            <a:normAutofit/>
          </a:bodyPr>
          <a:lstStyle/>
          <a:p>
            <a:r>
              <a:rPr lang="en-US" sz="2800" dirty="0" smtClean="0"/>
              <a:t>Is it worth getting SA students up to BW levels, which are still low? </a:t>
            </a:r>
            <a:endParaRPr lang="en-US" sz="2800" dirty="0"/>
          </a:p>
        </p:txBody>
      </p:sp>
      <p:sp>
        <p:nvSpPr>
          <p:cNvPr id="3" name="Content Placeholder 2"/>
          <p:cNvSpPr>
            <a:spLocks noGrp="1"/>
          </p:cNvSpPr>
          <p:nvPr>
            <p:ph idx="1"/>
          </p:nvPr>
        </p:nvSpPr>
        <p:spPr/>
        <p:txBody>
          <a:bodyPr/>
          <a:lstStyle/>
          <a:p>
            <a:pPr indent="0"/>
            <a:r>
              <a:rPr lang="en-US" dirty="0" smtClean="0"/>
              <a:t>Since students in Botswana are only scoring about 6 points higher than students in NW, should be bother to make these big changes just to raise scores to a higher but still low level. </a:t>
            </a:r>
          </a:p>
          <a:p>
            <a:pPr indent="0"/>
            <a:r>
              <a:rPr lang="en-US" dirty="0" smtClean="0"/>
              <a:t>The answer is clearly YES. A one half standard deviation increase in student achievement is a big deal anywhere in the world, even from a low level.</a:t>
            </a:r>
          </a:p>
          <a:p>
            <a:pPr indent="0"/>
            <a:r>
              <a:rPr lang="en-US" dirty="0" smtClean="0"/>
              <a:t>Perhaps, and this is just speculative, improving teaching in SA and increasing the number of lessons might generate other changes that would have interactive and larger effects. </a:t>
            </a:r>
          </a:p>
          <a:p>
            <a:pPr indent="0"/>
            <a:r>
              <a:rPr lang="en-US" dirty="0" smtClean="0"/>
              <a:t>Of course, the idea is also to use such reforms to continue to make more improvements, and to continue to assess the system to find more ways to generate greater gains.</a:t>
            </a:r>
            <a:endParaRPr lang="en-US" dirty="0"/>
          </a:p>
        </p:txBody>
      </p:sp>
    </p:spTree>
    <p:extLst>
      <p:ext uri="{BB962C8B-B14F-4D97-AF65-F5344CB8AC3E}">
        <p14:creationId xmlns:p14="http://schemas.microsoft.com/office/powerpoint/2010/main" xmlns="" val="316157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07325" cy="1371600"/>
          </a:xfrm>
        </p:spPr>
        <p:txBody>
          <a:bodyPr/>
          <a:lstStyle/>
          <a:p>
            <a:pPr eaLnBrk="1" fontAlgn="auto" hangingPunct="1">
              <a:spcAft>
                <a:spcPts val="0"/>
              </a:spcAft>
              <a:defRPr/>
            </a:pPr>
            <a:r>
              <a:rPr lang="en-US" dirty="0" smtClean="0">
                <a:ea typeface="+mj-ea"/>
                <a:cs typeface="+mj-cs"/>
              </a:rPr>
              <a:t>The main policy results of the study</a:t>
            </a:r>
            <a:endParaRPr lang="en-US" dirty="0">
              <a:ea typeface="+mj-ea"/>
              <a:cs typeface="+mj-cs"/>
            </a:endParaRPr>
          </a:p>
        </p:txBody>
      </p:sp>
      <p:sp>
        <p:nvSpPr>
          <p:cNvPr id="16386" name="Content Placeholder 2"/>
          <p:cNvSpPr>
            <a:spLocks noGrp="1"/>
          </p:cNvSpPr>
          <p:nvPr>
            <p:ph idx="1"/>
          </p:nvPr>
        </p:nvSpPr>
        <p:spPr/>
        <p:txBody>
          <a:bodyPr/>
          <a:lstStyle/>
          <a:p>
            <a:pPr marL="0" indent="0" eaLnBrk="1" hangingPunct="1"/>
            <a:r>
              <a:rPr lang="en-US" smtClean="0"/>
              <a:t>1. Classroom differences in our sample are much more important in explaining learner mathematics gains in North West than in Botswana.</a:t>
            </a:r>
          </a:p>
          <a:p>
            <a:pPr marL="0" indent="0" eaLnBrk="1" hangingPunct="1"/>
            <a:r>
              <a:rPr lang="en-US" smtClean="0"/>
              <a:t>2. The most important variables that contribute to learner gains in North West are mathematics teaching quality as measured from analyzing videotaped lessons and the number of lessons taught on test topics as measured from notebook analysis.</a:t>
            </a:r>
          </a:p>
          <a:p>
            <a:pPr marL="0" indent="0" eaLnBrk="1" hangingPunct="1"/>
            <a:r>
              <a:rPr lang="en-US" smtClean="0"/>
              <a:t>3. Teacher mathematics knowledge in North West, as measure by our teacher math test, is significantly positively correlated with better teaching quality and more lessons taught on the test topics.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1+#ppt_w/2"/>
                                          </p:val>
                                        </p:tav>
                                        <p:tav tm="100000">
                                          <p:val>
                                            <p:strVal val="#ppt_x"/>
                                          </p:val>
                                        </p:tav>
                                      </p:tavLst>
                                    </p:anim>
                                    <p:anim calcmode="lin" valueType="num">
                                      <p:cBhvr additive="base">
                                        <p:cTn id="8" dur="500" fill="hold"/>
                                        <p:tgtEl>
                                          <p:spTgt spid="1638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eeching Brake"/>
                                        </p:tgtEl>
                                      </p:cMediaNode>
                                    </p:audio>
                                  </p:subTnLst>
                                </p:cTn>
                              </p:par>
                            </p:childTnLst>
                          </p:cTn>
                        </p:par>
                      </p:childTnLst>
                    </p:cTn>
                  </p:par>
                  <p:par>
                    <p:cTn id="9" fill="hold">
                      <p:stCondLst>
                        <p:cond delay="indefinite"/>
                      </p:stCondLst>
                      <p:childTnLst>
                        <p:par>
                          <p:cTn id="10" fill="hold">
                            <p:stCondLst>
                              <p:cond delay="0"/>
                            </p:stCondLst>
                            <p:childTnLst>
                              <p:par>
                                <p:cTn id="11" presetID="2" presetClass="exit" presetSubtype="8" fill="hold" grpId="1" nodeType="clickEffect">
                                  <p:stCondLst>
                                    <p:cond delay="0"/>
                                  </p:stCondLst>
                                  <p:childTnLst>
                                    <p:anim calcmode="lin" valueType="num">
                                      <p:cBhvr additive="base">
                                        <p:cTn id="12" dur="500"/>
                                        <p:tgtEl>
                                          <p:spTgt spid="16386"/>
                                        </p:tgtEl>
                                        <p:attrNameLst>
                                          <p:attrName>ppt_x</p:attrName>
                                        </p:attrNameLst>
                                      </p:cBhvr>
                                      <p:tavLst>
                                        <p:tav tm="0">
                                          <p:val>
                                            <p:strVal val="ppt_x"/>
                                          </p:val>
                                        </p:tav>
                                        <p:tav tm="100000">
                                          <p:val>
                                            <p:strVal val="0-ppt_w/2"/>
                                          </p:val>
                                        </p:tav>
                                      </p:tavLst>
                                    </p:anim>
                                    <p:anim calcmode="lin" valueType="num">
                                      <p:cBhvr additive="base">
                                        <p:cTn id="13" dur="500"/>
                                        <p:tgtEl>
                                          <p:spTgt spid="16386"/>
                                        </p:tgtEl>
                                        <p:attrNameLst>
                                          <p:attrName>ppt_y</p:attrName>
                                        </p:attrNameLst>
                                      </p:cBhvr>
                                      <p:tavLst>
                                        <p:tav tm="0">
                                          <p:val>
                                            <p:strVal val="ppt_y"/>
                                          </p:val>
                                        </p:tav>
                                        <p:tav tm="100000">
                                          <p:val>
                                            <p:strVal val="ppt_y"/>
                                          </p:val>
                                        </p:tav>
                                      </p:tavLst>
                                    </p:anim>
                                    <p:set>
                                      <p:cBhvr>
                                        <p:cTn id="14" dur="1" fill="hold">
                                          <p:stCondLst>
                                            <p:cond delay="499"/>
                                          </p:stCondLst>
                                        </p:cTn>
                                        <p:tgtEl>
                                          <p:spTgt spid="16386"/>
                                        </p:tgtEl>
                                        <p:attrNameLst>
                                          <p:attrName>style.visibility</p:attrName>
                                        </p:attrNameLst>
                                      </p:cBhvr>
                                      <p:to>
                                        <p:strVal val="hidden"/>
                                      </p:to>
                                    </p:set>
                                  </p:childTnLst>
                                  <p:subTnLst>
                                    <p:audio>
                                      <p:cMediaNode>
                                        <p:cTn display="0" masterRel="sameClick">
                                          <p:stCondLst>
                                            <p:cond evt="begin" delay="0">
                                              <p:tn val="11"/>
                                            </p:cond>
                                          </p:stCondLst>
                                          <p:endCondLst>
                                            <p:cond evt="onStopAudio" delay="0">
                                              <p:tgtEl>
                                                <p:sldTgt/>
                                              </p:tgtEl>
                                            </p:cond>
                                          </p:endCondLst>
                                        </p:cTn>
                                        <p:tgtEl>
                                          <p:sndTgt r:embed="rId3" name="Screeching Brake"/>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6" grpId="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371600"/>
          </a:xfrm>
        </p:spPr>
        <p:txBody>
          <a:bodyPr/>
          <a:lstStyle/>
          <a:p>
            <a:pPr eaLnBrk="1" fontAlgn="auto" hangingPunct="1">
              <a:spcAft>
                <a:spcPts val="0"/>
              </a:spcAft>
              <a:defRPr/>
            </a:pPr>
            <a:r>
              <a:rPr lang="en-US" dirty="0" smtClean="0">
                <a:ea typeface="+mj-ea"/>
                <a:cs typeface="+mj-cs"/>
              </a:rPr>
              <a:t>The bottom line</a:t>
            </a:r>
            <a:endParaRPr lang="en-US" dirty="0">
              <a:ea typeface="+mj-ea"/>
              <a:cs typeface="+mj-cs"/>
            </a:endParaRPr>
          </a:p>
        </p:txBody>
      </p:sp>
      <p:sp>
        <p:nvSpPr>
          <p:cNvPr id="17410" name="Content Placeholder 2"/>
          <p:cNvSpPr>
            <a:spLocks noGrp="1"/>
          </p:cNvSpPr>
          <p:nvPr>
            <p:ph idx="1"/>
          </p:nvPr>
        </p:nvSpPr>
        <p:spPr>
          <a:xfrm>
            <a:off x="457200" y="1524000"/>
            <a:ext cx="8158163" cy="4881563"/>
          </a:xfrm>
        </p:spPr>
        <p:txBody>
          <a:bodyPr/>
          <a:lstStyle/>
          <a:p>
            <a:pPr marL="0" indent="0" eaLnBrk="1" hangingPunct="1"/>
            <a:r>
              <a:rPr lang="en-US" smtClean="0"/>
              <a:t>1. Our study shows that in South Africa the impact on student learning gains of improving mathematics teaching quality (mainly through increasing teacher mathematics knowledge) could be very large.</a:t>
            </a:r>
          </a:p>
          <a:p>
            <a:pPr marL="0" indent="0" eaLnBrk="1" hangingPunct="1"/>
            <a:r>
              <a:rPr lang="en-US" smtClean="0"/>
              <a:t>2. Our study shows that the impact on student learning gains in South Africa of increasing the number of mathematics lessons taught by teachers on required topics could also be very large.</a:t>
            </a:r>
          </a:p>
          <a:p>
            <a:pPr marL="0" indent="0" eaLnBrk="1" hangingPunct="1"/>
            <a:r>
              <a:rPr lang="en-US" smtClean="0"/>
              <a:t>3. It is possible to increase learning gains significantly in Botswana through improving the quality of teaching and teacher mathematics knowledge, but the impact size of such improvement is much smaller than in South Africa. </a:t>
            </a:r>
          </a:p>
          <a:p>
            <a:pPr marL="0" indent="0" eaLnBrk="1" hangingPunct="1"/>
            <a:r>
              <a:rPr lang="en-US" smtClean="0"/>
              <a:t>4. We believe this is the case because Botswana’s  educational system is already more “efficient” than South Africa’s, albeit at a rather low performance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826375" cy="1371600"/>
          </a:xfrm>
        </p:spPr>
        <p:txBody>
          <a:bodyPr/>
          <a:lstStyle/>
          <a:p>
            <a:pPr eaLnBrk="1" fontAlgn="auto" hangingPunct="1">
              <a:spcAft>
                <a:spcPts val="0"/>
              </a:spcAft>
              <a:defRPr/>
            </a:pPr>
            <a:r>
              <a:rPr lang="en-US" dirty="0" smtClean="0">
                <a:ea typeface="+mj-ea"/>
                <a:cs typeface="+mj-cs"/>
              </a:rPr>
              <a:t>The Study is a “Natural Experiment”</a:t>
            </a:r>
            <a:endParaRPr lang="en-US" dirty="0">
              <a:ea typeface="+mj-ea"/>
              <a:cs typeface="+mj-cs"/>
            </a:endParaRPr>
          </a:p>
        </p:txBody>
      </p:sp>
      <p:sp>
        <p:nvSpPr>
          <p:cNvPr id="18434" name="Content Placeholder 2"/>
          <p:cNvSpPr>
            <a:spLocks noGrp="1"/>
          </p:cNvSpPr>
          <p:nvPr>
            <p:ph idx="1"/>
          </p:nvPr>
        </p:nvSpPr>
        <p:spPr>
          <a:xfrm>
            <a:off x="457200" y="1524000"/>
            <a:ext cx="7620000" cy="4862513"/>
          </a:xfrm>
        </p:spPr>
        <p:txBody>
          <a:bodyPr/>
          <a:lstStyle/>
          <a:p>
            <a:pPr marL="0" indent="0" eaLnBrk="1" hangingPunct="1"/>
            <a:r>
              <a:rPr lang="en-US" smtClean="0"/>
              <a:t>Students and teachers on either side of the border come from the same cultural grouping, but the school systems have developed in very different historical contexts. </a:t>
            </a:r>
          </a:p>
          <a:p>
            <a:pPr marL="0" indent="0" eaLnBrk="1" hangingPunct="1"/>
            <a:r>
              <a:rPr lang="en-US" smtClean="0"/>
              <a:t>Teachers received somewhat different training, curriculum is similar but was formulated more systematically and with greater teacher participation in Botswana.</a:t>
            </a:r>
          </a:p>
          <a:p>
            <a:pPr marL="0" indent="0" eaLnBrk="1" hangingPunct="1"/>
            <a:r>
              <a:rPr lang="en-US" smtClean="0"/>
              <a:t>Role of teachers has been different historically, and supervision has been different.</a:t>
            </a:r>
          </a:p>
          <a:p>
            <a:pPr marL="0" indent="0" eaLnBrk="1" hangingPunct="1"/>
            <a:r>
              <a:rPr lang="en-US" smtClean="0"/>
              <a:t>We compared how schooling is delivered in the two contexts, and what are the factors that contribute to student achievement gains. </a:t>
            </a:r>
          </a:p>
          <a:p>
            <a:pPr marL="0" indent="0" eaLnBrk="1" hangingPunct="1"/>
            <a:r>
              <a:rPr lang="en-US" smtClean="0"/>
              <a:t>We analyzed whether 6</a:t>
            </a:r>
            <a:r>
              <a:rPr lang="en-US" baseline="30000" smtClean="0"/>
              <a:t>th</a:t>
            </a:r>
            <a:r>
              <a:rPr lang="en-US" smtClean="0"/>
              <a:t> graders are learning differently in the two contexts.</a:t>
            </a:r>
          </a:p>
          <a:p>
            <a:pPr marL="0" indent="0" eaLnBrk="1" hangingPunct="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99388" cy="1096963"/>
          </a:xfrm>
        </p:spPr>
        <p:txBody>
          <a:bodyPr/>
          <a:lstStyle/>
          <a:p>
            <a:pPr eaLnBrk="1" fontAlgn="auto" hangingPunct="1">
              <a:spcAft>
                <a:spcPts val="0"/>
              </a:spcAft>
              <a:defRPr/>
            </a:pPr>
            <a:r>
              <a:rPr lang="en-US" sz="2800" dirty="0" smtClean="0">
                <a:ea typeface="+mj-ea"/>
                <a:cs typeface="+mj-cs"/>
              </a:rPr>
              <a:t>Border area including former </a:t>
            </a:r>
            <a:r>
              <a:rPr lang="en-US" sz="2800" b="1" dirty="0" err="1">
                <a:ea typeface="+mj-ea"/>
                <a:cs typeface="+mj-cs"/>
              </a:rPr>
              <a:t>Bophutatswana</a:t>
            </a:r>
            <a:r>
              <a:rPr lang="en-US" sz="2800" dirty="0">
                <a:ea typeface="+mj-ea"/>
                <a:cs typeface="+mj-cs"/>
              </a:rPr>
              <a:t> </a:t>
            </a:r>
            <a:r>
              <a:rPr lang="en-US" sz="2800" dirty="0" smtClean="0">
                <a:ea typeface="+mj-ea"/>
                <a:cs typeface="+mj-cs"/>
              </a:rPr>
              <a:t>homeland</a:t>
            </a:r>
            <a:endParaRPr lang="en-US" sz="2800" dirty="0">
              <a:ea typeface="+mj-ea"/>
              <a:cs typeface="+mj-cs"/>
            </a:endParaRPr>
          </a:p>
        </p:txBody>
      </p:sp>
      <p:pic>
        <p:nvPicPr>
          <p:cNvPr id="19458" name="Content Placeholder 4" descr="SA_Home v1.emf"/>
          <p:cNvPicPr>
            <a:picLocks noGrp="1"/>
          </p:cNvPicPr>
          <p:nvPr>
            <p:ph idx="1"/>
          </p:nvPr>
        </p:nvPicPr>
        <p:blipFill>
          <a:blip r:embed="rId2" cstate="print"/>
          <a:srcRect t="9344" b="9344"/>
          <a:stretch>
            <a:fillRect/>
          </a:stretch>
        </p:blip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66088" cy="1371600"/>
          </a:xfrm>
        </p:spPr>
        <p:txBody>
          <a:bodyPr>
            <a:noAutofit/>
          </a:bodyPr>
          <a:lstStyle/>
          <a:p>
            <a:pPr eaLnBrk="1" fontAlgn="auto" hangingPunct="1">
              <a:spcAft>
                <a:spcPts val="0"/>
              </a:spcAft>
              <a:defRPr/>
            </a:pPr>
            <a:r>
              <a:rPr lang="en-US" sz="2400" dirty="0" smtClean="0">
                <a:ea typeface="+mj-ea"/>
                <a:cs typeface="+mj-cs"/>
              </a:rPr>
              <a:t>Proposal: students in </a:t>
            </a:r>
            <a:r>
              <a:rPr lang="en-US" sz="2400" dirty="0" err="1" smtClean="0">
                <a:ea typeface="+mj-ea"/>
                <a:cs typeface="+mj-cs"/>
              </a:rPr>
              <a:t>botswana</a:t>
            </a:r>
            <a:r>
              <a:rPr lang="en-US" sz="2400" dirty="0" smtClean="0">
                <a:ea typeface="+mj-ea"/>
                <a:cs typeface="+mj-cs"/>
              </a:rPr>
              <a:t> do better because of a series of small differences in schooling delivery</a:t>
            </a:r>
            <a:endParaRPr lang="en-US" sz="2400" dirty="0">
              <a:ea typeface="+mj-ea"/>
              <a:cs typeface="+mj-cs"/>
            </a:endParaRPr>
          </a:p>
        </p:txBody>
      </p:sp>
      <p:sp>
        <p:nvSpPr>
          <p:cNvPr id="3" name="Content Placeholder 2"/>
          <p:cNvSpPr>
            <a:spLocks noGrp="1"/>
          </p:cNvSpPr>
          <p:nvPr>
            <p:ph idx="1"/>
          </p:nvPr>
        </p:nvSpPr>
        <p:spPr/>
        <p:txBody>
          <a:bodyPr rtlCol="0">
            <a:normAutofit lnSpcReduction="10000"/>
          </a:bodyPr>
          <a:lstStyle/>
          <a:p>
            <a:pPr marL="0" indent="0" eaLnBrk="1" fontAlgn="auto" hangingPunct="1">
              <a:buFont typeface="Arial" pitchFamily="34" charset="0"/>
              <a:buNone/>
              <a:defRPr/>
            </a:pPr>
            <a:r>
              <a:rPr lang="en-US" dirty="0" smtClean="0">
                <a:ea typeface="+mn-ea"/>
                <a:cs typeface="+mn-cs"/>
              </a:rPr>
              <a:t>From our initial observations and other international tests, low-income students in Botswana seem to do somewhat better than students in South Africa.</a:t>
            </a:r>
          </a:p>
          <a:p>
            <a:pPr marL="0" indent="0" eaLnBrk="1" fontAlgn="auto" hangingPunct="1">
              <a:buFont typeface="Arial" pitchFamily="34" charset="0"/>
              <a:buNone/>
              <a:defRPr/>
            </a:pPr>
            <a:r>
              <a:rPr lang="en-US" dirty="0" smtClean="0">
                <a:ea typeface="+mn-ea"/>
                <a:cs typeface="+mn-cs"/>
              </a:rPr>
              <a:t>We proposed that a series of small differences contribute to the observed differences in student learning and learning gains. </a:t>
            </a:r>
          </a:p>
          <a:p>
            <a:pPr marL="0" indent="0" eaLnBrk="1" fontAlgn="auto" hangingPunct="1">
              <a:buFont typeface="Arial" pitchFamily="34" charset="0"/>
              <a:buNone/>
              <a:defRPr/>
            </a:pPr>
            <a:r>
              <a:rPr lang="en-US" dirty="0" smtClean="0">
                <a:ea typeface="+mn-ea"/>
                <a:cs typeface="+mn-cs"/>
              </a:rPr>
              <a:t>To measure these differences, we estimated production functions for mathematics achievement gains in each set of classrooms. </a:t>
            </a:r>
          </a:p>
          <a:p>
            <a:pPr marL="0" indent="0" eaLnBrk="1" fontAlgn="auto" hangingPunct="1">
              <a:buFont typeface="Arial" pitchFamily="34" charset="0"/>
              <a:buNone/>
              <a:defRPr/>
            </a:pPr>
            <a:r>
              <a:rPr lang="en-US" dirty="0" smtClean="0">
                <a:ea typeface="+mn-ea"/>
                <a:cs typeface="+mn-cs"/>
              </a:rPr>
              <a:t>We used cross section (final test) and value added models in order to compare the more usual kind of results from cross-section data such in SACMEQ with the value-added data we collected.</a:t>
            </a:r>
            <a:endParaRPr lang="en-US" dirty="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59775" cy="1371600"/>
          </a:xfrm>
        </p:spPr>
        <p:txBody>
          <a:bodyPr wrap="square" numCol="1" anchorCtr="0" compatLnSpc="1">
            <a:prstTxWarp prst="textNoShape">
              <a:avLst/>
            </a:prstTxWarp>
          </a:bodyPr>
          <a:lstStyle/>
          <a:p>
            <a:pPr eaLnBrk="1" hangingPunct="1">
              <a:defRPr/>
            </a:pPr>
            <a:r>
              <a:rPr lang="en-US" sz="2800" cap="none" smtClean="0"/>
              <a:t>VALUE-ADDED STUDIES ARE IMPORTANT BECAUSE THEY BETTER IDENTIFY “TRUE” CLASSROOM EFFECTS</a:t>
            </a:r>
            <a:endParaRPr lang="en-US" sz="2900" cap="none" smtClean="0"/>
          </a:p>
        </p:txBody>
      </p:sp>
      <p:sp>
        <p:nvSpPr>
          <p:cNvPr id="3" name="Content Placeholder 2"/>
          <p:cNvSpPr>
            <a:spLocks noGrp="1"/>
          </p:cNvSpPr>
          <p:nvPr>
            <p:ph idx="1"/>
          </p:nvPr>
        </p:nvSpPr>
        <p:spPr>
          <a:xfrm>
            <a:off x="457200" y="1752600"/>
            <a:ext cx="7620000" cy="4818063"/>
          </a:xfrm>
        </p:spPr>
        <p:txBody>
          <a:bodyPr rtlCol="0">
            <a:normAutofit fontScale="92500" lnSpcReduction="20000"/>
          </a:bodyPr>
          <a:lstStyle/>
          <a:p>
            <a:pPr marL="0" indent="0" eaLnBrk="1" fontAlgn="auto" hangingPunct="1">
              <a:buFont typeface="Arial" pitchFamily="34" charset="0"/>
              <a:buNone/>
              <a:defRPr/>
            </a:pPr>
            <a:r>
              <a:rPr lang="en-US" dirty="0" smtClean="0">
                <a:ea typeface="+mn-ea"/>
                <a:cs typeface="+mn-cs"/>
              </a:rPr>
              <a:t>When we estimate teacher “effects” on student achievement measured at one point in time—say, at the end of the 6</a:t>
            </a:r>
            <a:r>
              <a:rPr lang="en-US" baseline="30000" dirty="0" smtClean="0">
                <a:ea typeface="+mn-ea"/>
                <a:cs typeface="+mn-cs"/>
              </a:rPr>
              <a:t>th</a:t>
            </a:r>
            <a:r>
              <a:rPr lang="en-US" dirty="0" smtClean="0">
                <a:ea typeface="+mn-ea"/>
                <a:cs typeface="+mn-cs"/>
              </a:rPr>
              <a:t> grade—we cannot control for earlier grades’ teacher contributions </a:t>
            </a:r>
            <a:r>
              <a:rPr lang="en-US" dirty="0" err="1" smtClean="0">
                <a:ea typeface="+mn-ea"/>
                <a:cs typeface="+mn-cs"/>
              </a:rPr>
              <a:t>tp</a:t>
            </a:r>
            <a:r>
              <a:rPr lang="en-US" dirty="0" smtClean="0">
                <a:ea typeface="+mn-ea"/>
                <a:cs typeface="+mn-cs"/>
              </a:rPr>
              <a:t> learning.</a:t>
            </a:r>
            <a:endParaRPr lang="en-US" dirty="0">
              <a:ea typeface="+mn-ea"/>
              <a:cs typeface="+mn-cs"/>
            </a:endParaRPr>
          </a:p>
          <a:p>
            <a:pPr marL="0" indent="0" eaLnBrk="1" fontAlgn="auto" hangingPunct="1">
              <a:buFont typeface="Arial" pitchFamily="34" charset="0"/>
              <a:buNone/>
              <a:defRPr/>
            </a:pPr>
            <a:r>
              <a:rPr lang="en-US" dirty="0" smtClean="0">
                <a:ea typeface="+mn-ea"/>
                <a:cs typeface="+mn-cs"/>
              </a:rPr>
              <a:t>It is not enough to control for the student’s family background, since there is considerable variation in academic skills of students with similar family backgrounds.</a:t>
            </a:r>
          </a:p>
          <a:p>
            <a:pPr marL="0" indent="0" eaLnBrk="1" fontAlgn="auto" hangingPunct="1">
              <a:buFont typeface="Arial" pitchFamily="34" charset="0"/>
              <a:buNone/>
              <a:defRPr/>
            </a:pPr>
            <a:r>
              <a:rPr lang="en-US" dirty="0" smtClean="0">
                <a:ea typeface="+mn-ea"/>
                <a:cs typeface="+mn-cs"/>
              </a:rPr>
              <a:t>Also, teacher skills are probably not randomly distributed among students with different academic skills or SES. “Better” teachers usually end up in schools with “better” students, for various reasons.</a:t>
            </a:r>
          </a:p>
          <a:p>
            <a:pPr marL="0" indent="0" eaLnBrk="1" fontAlgn="auto" hangingPunct="1">
              <a:buFont typeface="Arial" pitchFamily="34" charset="0"/>
              <a:buNone/>
              <a:defRPr/>
            </a:pPr>
            <a:r>
              <a:rPr lang="en-US" dirty="0" smtClean="0">
                <a:ea typeface="+mn-ea"/>
                <a:cs typeface="+mn-cs"/>
              </a:rPr>
              <a:t>Thus, we don’t know whether better teachers are “causing” higher student test scores measured in that grade, or whether better teachers have chosen or been chosen to work with higher scoring students.</a:t>
            </a:r>
          </a:p>
          <a:p>
            <a:pPr marL="0" indent="0" eaLnBrk="1" fontAlgn="auto" hangingPunct="1">
              <a:buFont typeface="Arial" pitchFamily="34" charset="0"/>
              <a:buNone/>
              <a:defRPr/>
            </a:pPr>
            <a:r>
              <a:rPr lang="en-US" dirty="0" smtClean="0">
                <a:ea typeface="+mn-ea"/>
                <a:cs typeface="+mn-cs"/>
              </a:rPr>
              <a:t>Measuring the change in achievement over a year or from year to year takes care of most of both these problems.</a:t>
            </a:r>
            <a:endParaRPr lang="en-US" dirty="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94675" cy="1371600"/>
          </a:xfrm>
        </p:spPr>
        <p:txBody>
          <a:bodyPr wrap="square" numCol="1" anchorCtr="0" compatLnSpc="1">
            <a:prstTxWarp prst="textNoShape">
              <a:avLst/>
            </a:prstTxWarp>
          </a:bodyPr>
          <a:lstStyle/>
          <a:p>
            <a:pPr eaLnBrk="1" hangingPunct="1">
              <a:defRPr/>
            </a:pPr>
            <a:r>
              <a:rPr lang="en-US" sz="2800" cap="none" smtClean="0"/>
              <a:t>STUDENT ITEM SCORES ON THE INITIAL TEST HAVE THE SAME PATTERN IN NW &amp; BW BUT ARE HIGHER IN BW (RED)</a:t>
            </a:r>
            <a:endParaRPr lang="en-US" sz="2900" cap="none" smtClean="0"/>
          </a:p>
        </p:txBody>
      </p:sp>
      <p:pic>
        <p:nvPicPr>
          <p:cNvPr id="23554" name="Content Placeholder 4"/>
          <p:cNvPicPr>
            <a:picLocks noGrp="1" noChangeAspect="1"/>
          </p:cNvPicPr>
          <p:nvPr>
            <p:ph idx="1"/>
          </p:nvPr>
        </p:nvPicPr>
        <p:blipFill>
          <a:blip r:embed="rId2" cstate="print"/>
          <a:srcRect t="2609" b="2609"/>
          <a:stretch>
            <a:fillRect/>
          </a:stretch>
        </p:blip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1008</TotalTime>
  <Words>2384</Words>
  <Application>Microsoft Office PowerPoint</Application>
  <PresentationFormat>Экран (4:3)</PresentationFormat>
  <Paragraphs>264</Paragraphs>
  <Slides>25</Slides>
  <Notes>8</Notes>
  <HiddenSlides>0</HiddenSlides>
  <MMClips>0</MMClips>
  <ScaleCrop>false</ScaleCrop>
  <HeadingPairs>
    <vt:vector size="6" baseType="variant">
      <vt:variant>
        <vt:lpstr>Тема</vt:lpstr>
      </vt:variant>
      <vt:variant>
        <vt:i4>1</vt:i4>
      </vt:variant>
      <vt:variant>
        <vt:lpstr>Связи</vt:lpstr>
      </vt:variant>
      <vt:variant>
        <vt:i4>1</vt:i4>
      </vt:variant>
      <vt:variant>
        <vt:lpstr>Заголовки слайдов</vt:lpstr>
      </vt:variant>
      <vt:variant>
        <vt:i4>25</vt:i4>
      </vt:variant>
    </vt:vector>
  </HeadingPairs>
  <TitlesOfParts>
    <vt:vector size="27" baseType="lpstr">
      <vt:lpstr>Essential</vt:lpstr>
      <vt:lpstr>???</vt:lpstr>
      <vt:lpstr>The low achievement trap in middle income countries: comparing botswana and south africa</vt:lpstr>
      <vt:lpstr>A large comparative  Study of student learning gains southern africa</vt:lpstr>
      <vt:lpstr>The main policy results of the study</vt:lpstr>
      <vt:lpstr>The bottom line</vt:lpstr>
      <vt:lpstr>The Study is a “Natural Experiment”</vt:lpstr>
      <vt:lpstr>Border area including former Bophutatswana homeland</vt:lpstr>
      <vt:lpstr>Proposal: students in botswana do better because of a series of small differences in schooling delivery</vt:lpstr>
      <vt:lpstr>VALUE-ADDED STUDIES ARE IMPORTANT BECAUSE THEY BETTER IDENTIFY “TRUE” CLASSROOM EFFECTS</vt:lpstr>
      <vt:lpstr>STUDENT ITEM SCORES ON THE INITIAL TEST HAVE THE SAME PATTERN IN NW &amp; BW BUT ARE HIGHER IN BW (RED)</vt:lpstr>
      <vt:lpstr>Student Achievement gains in NW are not large and are smaller than in BW (not showN)</vt:lpstr>
      <vt:lpstr>Teacher test ITem Scores in NW &amp; BW have similar pattern but are higher in BW (RED)</vt:lpstr>
      <vt:lpstr>Teacher Test Scores in NW are higher in Classrooms with the highest average SES learners</vt:lpstr>
      <vt:lpstr>The Number of lessons taught in  NW classrooms is much lower than in BW classrooms</vt:lpstr>
      <vt:lpstr>The Frequency of lessons shows that in NW, many teachers are teaching Fewer than 50 from February-early November</vt:lpstr>
      <vt:lpstr>In both countries the % of required Topics covered is low</vt:lpstr>
      <vt:lpstr>levels of cognitive demand in teaching videotapes almost all memorization or procedures w/o connections</vt:lpstr>
      <vt:lpstr>Few Teacher Quality Ratings from Videotapes are “very good (3 rating)</vt:lpstr>
      <vt:lpstr>Teacher teaching skill is much more related to teacher math test score in NW (RED) than BW (Blue)</vt:lpstr>
      <vt:lpstr>Cross-section &amp; value added results</vt:lpstr>
      <vt:lpstr>The impact on learning gains of improving teaching Quality and lessons taught is large</vt:lpstr>
      <vt:lpstr>Are Gains Higher in Botswana because of More Resources or Greater Efficiency?</vt:lpstr>
      <vt:lpstr>Production Possibilities and the issue of Efficiency vs. More resources</vt:lpstr>
      <vt:lpstr>Conclusion 1: SA students are not doing well, but there are clear steps to take to improve gains.</vt:lpstr>
      <vt:lpstr>Conclusion 2. Improvement requires long term goals &amp; a series of steps toward that goal</vt:lpstr>
      <vt:lpstr>Is it worth getting SA students up to BW levels, which are still low? </vt:lpstr>
    </vt:vector>
  </TitlesOfParts>
  <Company>Stanford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Carnoy</dc:creator>
  <cp:lastModifiedBy>user</cp:lastModifiedBy>
  <cp:revision>61</cp:revision>
  <dcterms:created xsi:type="dcterms:W3CDTF">2011-04-08T14:42:00Z</dcterms:created>
  <dcterms:modified xsi:type="dcterms:W3CDTF">2011-09-12T10:25:07Z</dcterms:modified>
</cp:coreProperties>
</file>