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92" r:id="rId2"/>
    <p:sldId id="282" r:id="rId3"/>
    <p:sldId id="283" r:id="rId4"/>
    <p:sldId id="256" r:id="rId5"/>
    <p:sldId id="259" r:id="rId6"/>
    <p:sldId id="280" r:id="rId7"/>
    <p:sldId id="291" r:id="rId8"/>
    <p:sldId id="287" r:id="rId9"/>
    <p:sldId id="285" r:id="rId10"/>
    <p:sldId id="281" r:id="rId11"/>
    <p:sldId id="294" r:id="rId12"/>
    <p:sldId id="295" r:id="rId13"/>
    <p:sldId id="260" r:id="rId14"/>
    <p:sldId id="274" r:id="rId15"/>
    <p:sldId id="270" r:id="rId16"/>
    <p:sldId id="271" r:id="rId17"/>
    <p:sldId id="272" r:id="rId18"/>
    <p:sldId id="264" r:id="rId19"/>
    <p:sldId id="261" r:id="rId20"/>
    <p:sldId id="262" r:id="rId21"/>
    <p:sldId id="263" r:id="rId22"/>
    <p:sldId id="293" r:id="rId23"/>
    <p:sldId id="265" r:id="rId24"/>
    <p:sldId id="266" r:id="rId25"/>
    <p:sldId id="267" r:id="rId26"/>
    <p:sldId id="268" r:id="rId27"/>
    <p:sldId id="269" r:id="rId28"/>
    <p:sldId id="273" r:id="rId29"/>
    <p:sldId id="284" r:id="rId30"/>
    <p:sldId id="277" r:id="rId31"/>
    <p:sldId id="275" r:id="rId32"/>
    <p:sldId id="276" r:id="rId33"/>
    <p:sldId id="278" r:id="rId34"/>
    <p:sldId id="296" r:id="rId35"/>
    <p:sldId id="298" r:id="rId3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 snapToGrid="0" snapToObject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khail:Desktop:&#1084;&#1072;&#1084;&#1072;-&#1075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khail:Desktop:&#1084;&#1072;&#1084;&#1072;-&#1075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khail:Desktop:&#1084;&#1072;&#1084;&#1072;-&#1075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khail:Desktop:&#1084;&#1072;&#1084;&#1072;-&#1075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Охват дошкольным образованием </a:t>
            </a:r>
          </a:p>
          <a:p>
            <a:pPr>
              <a:defRPr/>
            </a:pPr>
            <a:r>
              <a:rPr lang="ru-RU" sz="1800" b="1" i="0" u="none" strike="noStrike" baseline="0">
                <a:effectLst/>
              </a:rPr>
              <a:t>детей в возрасте от 1 до 6 лет , в </a:t>
            </a:r>
            <a:r>
              <a:rPr lang="en-US" sz="1800" b="1" i="0" u="none" strike="noStrike" baseline="0">
                <a:effectLst/>
              </a:rPr>
              <a:t>%</a:t>
            </a:r>
            <a:endParaRPr lang="ru-RU" b="1"/>
          </a:p>
        </c:rich>
      </c:tx>
      <c:layout>
        <c:manualLayout>
          <c:xMode val="edge"/>
          <c:yMode val="edge"/>
          <c:x val="0.20970431340649359"/>
          <c:y val="0"/>
        </c:manualLayout>
      </c:layout>
    </c:title>
    <c:plotArea>
      <c:layout/>
      <c:lineChart>
        <c:grouping val="standard"/>
        <c:ser>
          <c:idx val="1"/>
          <c:order val="0"/>
          <c:tx>
            <c:v>Общий охват</c:v>
          </c:tx>
          <c:spPr>
            <a:ln w="76200" cmpd="sng"/>
          </c:spPr>
          <c:marker>
            <c:symbol val="diamond"/>
            <c:size val="10"/>
            <c:spPr>
              <a:ln w="76200" cmpd="sng"/>
            </c:spPr>
          </c:marker>
          <c:dLbls>
            <c:dLbl>
              <c:idx val="0"/>
              <c:layout>
                <c:manualLayout>
                  <c:x val="-0.100782695239167"/>
                  <c:y val="-3.6063078635581716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8.3181407373107127E-2"/>
                  <c:y val="2.917830907787971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781344421169411E-2"/>
                  <c:y val="4.884882109615231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400" b="1" i="0"/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66.400000000000006</c:v>
                </c:pt>
                <c:pt idx="1">
                  <c:v>55.5</c:v>
                </c:pt>
                <c:pt idx="2">
                  <c:v>54.9</c:v>
                </c:pt>
                <c:pt idx="3">
                  <c:v>58.1</c:v>
                </c:pt>
                <c:pt idx="4">
                  <c:v>59.8</c:v>
                </c:pt>
              </c:numCache>
            </c:numRef>
          </c:val>
        </c:ser>
        <c:ser>
          <c:idx val="0"/>
          <c:order val="1"/>
          <c:tx>
            <c:v>Город</c:v>
          </c:tx>
          <c:spPr>
            <a:ln w="57150" cmpd="sng"/>
          </c:spPr>
          <c:marker>
            <c:symbol val="none"/>
          </c:marker>
          <c:val>
            <c:numRef>
              <c:f>Лист1!$C$2:$C$6</c:f>
              <c:numCache>
                <c:formatCode>General</c:formatCode>
                <c:ptCount val="5"/>
                <c:pt idx="0">
                  <c:v>70.5</c:v>
                </c:pt>
                <c:pt idx="1">
                  <c:v>62.4</c:v>
                </c:pt>
                <c:pt idx="2">
                  <c:v>63.6</c:v>
                </c:pt>
              </c:numCache>
            </c:numRef>
          </c:val>
        </c:ser>
        <c:ser>
          <c:idx val="2"/>
          <c:order val="2"/>
          <c:tx>
            <c:v>Норма для города</c:v>
          </c:tx>
          <c:spPr>
            <a:ln w="57150" cmpd="sng">
              <a:solidFill>
                <a:srgbClr val="4F81BD"/>
              </a:solidFill>
              <a:prstDash val="dash"/>
            </a:ln>
          </c:spPr>
          <c:marker>
            <c:symbol val="none"/>
          </c:marker>
          <c:val>
            <c:numRef>
              <c:f>Лист1!$D$2:$D$6</c:f>
              <c:numCache>
                <c:formatCode>General</c:formatCode>
                <c:ptCount val="5"/>
                <c:pt idx="2">
                  <c:v>60</c:v>
                </c:pt>
                <c:pt idx="3">
                  <c:v>60</c:v>
                </c:pt>
                <c:pt idx="4">
                  <c:v>60</c:v>
                </c:pt>
              </c:numCache>
            </c:numRef>
          </c:val>
        </c:ser>
        <c:ser>
          <c:idx val="3"/>
          <c:order val="3"/>
          <c:tx>
            <c:v>Село</c:v>
          </c:tx>
          <c:spPr>
            <a:ln w="57150" cmpd="sng"/>
          </c:spPr>
          <c:marker>
            <c:symbol val="none"/>
          </c:marker>
          <c:val>
            <c:numRef>
              <c:f>Лист1!$E$2:$E$6</c:f>
              <c:numCache>
                <c:formatCode>General</c:formatCode>
                <c:ptCount val="5"/>
                <c:pt idx="0">
                  <c:v>56.1</c:v>
                </c:pt>
                <c:pt idx="1">
                  <c:v>39.300000000000011</c:v>
                </c:pt>
                <c:pt idx="2">
                  <c:v>35.5</c:v>
                </c:pt>
              </c:numCache>
            </c:numRef>
          </c:val>
        </c:ser>
        <c:ser>
          <c:idx val="4"/>
          <c:order val="4"/>
          <c:tx>
            <c:v>Норма для села</c:v>
          </c:tx>
          <c:spPr>
            <a:ln w="57150" cmpd="sng">
              <a:solidFill>
                <a:schemeClr val="accent4"/>
              </a:solidFill>
              <a:prstDash val="dash"/>
            </a:ln>
          </c:spPr>
          <c:marker>
            <c:symbol val="none"/>
          </c:marker>
          <c:val>
            <c:numRef>
              <c:f>Лист1!$F$2:$F$6</c:f>
              <c:numCache>
                <c:formatCode>General</c:formatCode>
                <c:ptCount val="5"/>
                <c:pt idx="2">
                  <c:v>40</c:v>
                </c:pt>
                <c:pt idx="3">
                  <c:v>40</c:v>
                </c:pt>
                <c:pt idx="4">
                  <c:v>40</c:v>
                </c:pt>
              </c:numCache>
            </c:numRef>
          </c:val>
        </c:ser>
        <c:marker val="1"/>
        <c:axId val="63638144"/>
        <c:axId val="63652224"/>
      </c:lineChart>
      <c:catAx>
        <c:axId val="63638144"/>
        <c:scaling>
          <c:orientation val="minMax"/>
        </c:scaling>
        <c:axPos val="b"/>
        <c:numFmt formatCode="General" sourceLinked="1"/>
        <c:tickLblPos val="nextTo"/>
        <c:crossAx val="63652224"/>
        <c:crosses val="autoZero"/>
        <c:auto val="1"/>
        <c:lblAlgn val="ctr"/>
        <c:lblOffset val="100"/>
      </c:catAx>
      <c:valAx>
        <c:axId val="63652224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63638144"/>
        <c:crosses val="autoZero"/>
        <c:crossBetween val="between"/>
        <c:majorUnit val="20"/>
        <c:minorUnit val="6"/>
      </c:val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Охват дошкольным образованием разных возрастных групп, в</a:t>
            </a:r>
            <a:r>
              <a:rPr lang="en-US" sz="1800" b="1" i="0" u="none" strike="noStrike" baseline="0">
                <a:effectLst/>
              </a:rPr>
              <a:t> %</a:t>
            </a:r>
            <a:r>
              <a:rPr lang="ru-RU" sz="1800" b="1" i="0" u="none" strike="noStrike" baseline="0"/>
              <a:t> </a:t>
            </a:r>
            <a:endParaRPr lang="ru-RU" b="1"/>
          </a:p>
        </c:rich>
      </c:tx>
      <c:layout/>
    </c:title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dLbls>
            <c:dLbl>
              <c:idx val="0"/>
              <c:layout>
                <c:manualLayout>
                  <c:x val="2.7878792668272747E-3"/>
                  <c:y val="0.100337102498624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0489787988492498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0489787988492498"/>
                </c:manualLayout>
              </c:layout>
              <c:showVal val="1"/>
            </c:dLbl>
            <c:showVal val="1"/>
          </c:dLbls>
          <c:cat>
            <c:strRef>
              <c:f>Лист1!$A$9:$A$11</c:f>
              <c:strCache>
                <c:ptCount val="3"/>
                <c:pt idx="0">
                  <c:v>от 1 до 3</c:v>
                </c:pt>
                <c:pt idx="1">
                  <c:v>от 3 до 5</c:v>
                </c:pt>
                <c:pt idx="2">
                  <c:v>старше 5</c:v>
                </c:pt>
              </c:strCache>
            </c:strRef>
          </c:cat>
          <c:val>
            <c:numRef>
              <c:f>Лист1!$B$9:$B$11</c:f>
              <c:numCache>
                <c:formatCode>General</c:formatCode>
                <c:ptCount val="3"/>
                <c:pt idx="0">
                  <c:v>32.5</c:v>
                </c:pt>
                <c:pt idx="1">
                  <c:v>71.8</c:v>
                </c:pt>
                <c:pt idx="2">
                  <c:v>78.2</c:v>
                </c:pt>
              </c:numCache>
            </c:numRef>
          </c:val>
        </c:ser>
        <c:shape val="box"/>
        <c:axId val="63663488"/>
        <c:axId val="63681664"/>
        <c:axId val="0"/>
      </c:bar3DChart>
      <c:catAx>
        <c:axId val="63663488"/>
        <c:scaling>
          <c:orientation val="minMax"/>
        </c:scaling>
        <c:axPos val="b"/>
        <c:tickLblPos val="nextTo"/>
        <c:crossAx val="63681664"/>
        <c:crosses val="autoZero"/>
        <c:auto val="1"/>
        <c:lblAlgn val="ctr"/>
        <c:lblOffset val="100"/>
      </c:catAx>
      <c:valAx>
        <c:axId val="63681664"/>
        <c:scaling>
          <c:orientation val="minMax"/>
        </c:scaling>
        <c:axPos val="l"/>
        <c:majorGridlines/>
        <c:numFmt formatCode="General" sourceLinked="1"/>
        <c:tickLblPos val="nextTo"/>
        <c:crossAx val="6366348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Динамика числа</a:t>
            </a:r>
            <a:r>
              <a:rPr lang="ru-RU" baseline="0"/>
              <a:t> ДОУ: </a:t>
            </a:r>
          </a:p>
          <a:p>
            <a:pPr>
              <a:defRPr/>
            </a:pPr>
            <a:r>
              <a:rPr lang="ru-RU" baseline="0"/>
              <a:t>с</a:t>
            </a:r>
            <a:r>
              <a:rPr lang="ru-RU"/>
              <a:t>лом тенденции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 w="76200" cmpd="sng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  <a:gs pos="37000">
                    <a:schemeClr val="accent3"/>
                  </a:gs>
                </a:gsLst>
                <a:lin ang="0" scaled="1"/>
                <a:tileRect/>
              </a:gra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1.62344057313163E-2"/>
                  <c:y val="-3.858354946665010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Val val="1"/>
          </c:dLbls>
          <c:cat>
            <c:numRef>
              <c:f>Лист1!$A$35:$A$38</c:f>
              <c:numCache>
                <c:formatCode>General</c:formatCode>
                <c:ptCount val="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</c:numCache>
            </c:numRef>
          </c:cat>
          <c:val>
            <c:numRef>
              <c:f>Лист1!$B$35:$B$38</c:f>
              <c:numCache>
                <c:formatCode>General</c:formatCode>
                <c:ptCount val="4"/>
                <c:pt idx="0">
                  <c:v>383</c:v>
                </c:pt>
                <c:pt idx="1">
                  <c:v>356</c:v>
                </c:pt>
                <c:pt idx="2">
                  <c:v>2</c:v>
                </c:pt>
                <c:pt idx="3">
                  <c:v>-2588</c:v>
                </c:pt>
              </c:numCache>
            </c:numRef>
          </c:val>
        </c:ser>
        <c:dLbls>
          <c:showVal val="1"/>
        </c:dLbls>
        <c:marker val="1"/>
        <c:axId val="66116608"/>
        <c:axId val="66118400"/>
      </c:lineChart>
      <c:catAx>
        <c:axId val="66116608"/>
        <c:scaling>
          <c:orientation val="minMax"/>
        </c:scaling>
        <c:axPos val="b"/>
        <c:numFmt formatCode="General" sourceLinked="1"/>
        <c:tickLblPos val="nextTo"/>
        <c:spPr>
          <a:ln w="38100" cmpd="sng"/>
        </c:spPr>
        <c:crossAx val="66118400"/>
        <c:crosses val="autoZero"/>
        <c:auto val="1"/>
        <c:lblAlgn val="ctr"/>
        <c:lblOffset val="100"/>
      </c:catAx>
      <c:valAx>
        <c:axId val="66118400"/>
        <c:scaling>
          <c:orientation val="minMax"/>
          <c:max val="3000"/>
          <c:min val="-3000"/>
        </c:scaling>
        <c:axPos val="l"/>
        <c:majorGridlines/>
        <c:numFmt formatCode="General" sourceLinked="1"/>
        <c:tickLblPos val="nextTo"/>
        <c:crossAx val="6611660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sz="1600"/>
              <a:t>Очередь на устройство детей в ДОУ, чел.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 w="76200" cmpd="sng"/>
          </c:spPr>
          <c:marker>
            <c:symbol val="none"/>
          </c:marker>
          <c:dPt>
            <c:idx val="0"/>
            <c:marker>
              <c:symbol val="diamond"/>
              <c:size val="10"/>
            </c:marker>
          </c:dPt>
          <c:dPt>
            <c:idx val="1"/>
            <c:marker>
              <c:symbol val="diamond"/>
              <c:size val="10"/>
            </c:marker>
          </c:dPt>
          <c:dPt>
            <c:idx val="2"/>
            <c:marker>
              <c:symbol val="diamond"/>
              <c:size val="10"/>
            </c:marker>
          </c:dPt>
          <c:dPt>
            <c:idx val="13"/>
            <c:marker>
              <c:symbol val="diamond"/>
              <c:size val="10"/>
            </c:marker>
          </c:dPt>
          <c:dLbls>
            <c:dLbl>
              <c:idx val="0"/>
              <c:layout>
                <c:manualLayout>
                  <c:x val="-5.5964509683241813E-2"/>
                  <c:y val="-6.320632468770100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7.555868547467931E-2"/>
                  <c:y val="4.91604747571008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1504146658181297E-2"/>
                  <c:y val="-6.3206324687701002E-2"/>
                </c:manualLayout>
              </c:layout>
              <c:dLblPos val="r"/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8.5427308839995705E-2"/>
                  <c:y val="-1.1482205825156805E-2"/>
                </c:manualLayout>
              </c:layout>
              <c:dLblPos val="r"/>
              <c:showVal val="1"/>
            </c:dLbl>
            <c:dLblPos val="t"/>
            <c:showVal val="1"/>
          </c:dLbls>
          <c:cat>
            <c:numRef>
              <c:f>Лист1!$A$16:$A$29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Лист1!$B$16:$B$29</c:f>
              <c:numCache>
                <c:formatCode>General</c:formatCode>
                <c:ptCount val="14"/>
                <c:pt idx="0">
                  <c:v>217716</c:v>
                </c:pt>
                <c:pt idx="1">
                  <c:v>192916</c:v>
                </c:pt>
                <c:pt idx="2">
                  <c:v>238249</c:v>
                </c:pt>
                <c:pt idx="3">
                  <c:v>280000</c:v>
                </c:pt>
                <c:pt idx="4">
                  <c:v>300000</c:v>
                </c:pt>
                <c:pt idx="5">
                  <c:v>350000</c:v>
                </c:pt>
                <c:pt idx="6">
                  <c:v>400000</c:v>
                </c:pt>
                <c:pt idx="7">
                  <c:v>480000</c:v>
                </c:pt>
                <c:pt idx="8">
                  <c:v>550000</c:v>
                </c:pt>
                <c:pt idx="9">
                  <c:v>700000</c:v>
                </c:pt>
                <c:pt idx="10">
                  <c:v>850000</c:v>
                </c:pt>
                <c:pt idx="11">
                  <c:v>950000</c:v>
                </c:pt>
                <c:pt idx="12">
                  <c:v>1200000</c:v>
                </c:pt>
                <c:pt idx="13">
                  <c:v>1500000</c:v>
                </c:pt>
              </c:numCache>
            </c:numRef>
          </c:val>
        </c:ser>
        <c:dLbls>
          <c:showVal val="1"/>
        </c:dLbls>
        <c:marker val="1"/>
        <c:axId val="63759104"/>
        <c:axId val="63760640"/>
      </c:lineChart>
      <c:catAx>
        <c:axId val="63759104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63760640"/>
        <c:crosses val="autoZero"/>
        <c:auto val="1"/>
        <c:lblAlgn val="ctr"/>
        <c:lblOffset val="100"/>
        <c:tickLblSkip val="2"/>
      </c:catAx>
      <c:valAx>
        <c:axId val="63760640"/>
        <c:scaling>
          <c:orientation val="minMax"/>
        </c:scaling>
        <c:axPos val="l"/>
        <c:majorGridlines/>
        <c:numFmt formatCode="General" sourceLinked="1"/>
        <c:tickLblPos val="nextTo"/>
        <c:crossAx val="63759104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0D1E7-0ED6-41C7-9DCA-5E465245107F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4E8C8-2DF3-4E88-BA6B-DEB1DB1C0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0102C0-605D-49B2-97C6-12B432E84FD6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CDE39-5489-4E7F-9A19-F2C0DD58A346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96E8-E014-7D48-86E6-6F286E460F44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3BD8-FD36-F04A-AA4B-73C189416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142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96E8-E014-7D48-86E6-6F286E460F44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3BD8-FD36-F04A-AA4B-73C189416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32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96E8-E014-7D48-86E6-6F286E460F44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3BD8-FD36-F04A-AA4B-73C189416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831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96E8-E014-7D48-86E6-6F286E460F44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3BD8-FD36-F04A-AA4B-73C189416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961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96E8-E014-7D48-86E6-6F286E460F44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3BD8-FD36-F04A-AA4B-73C189416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460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96E8-E014-7D48-86E6-6F286E460F44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3BD8-FD36-F04A-AA4B-73C189416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976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96E8-E014-7D48-86E6-6F286E460F44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3BD8-FD36-F04A-AA4B-73C189416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86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96E8-E014-7D48-86E6-6F286E460F44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3BD8-FD36-F04A-AA4B-73C189416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795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96E8-E014-7D48-86E6-6F286E460F44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3BD8-FD36-F04A-AA4B-73C189416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78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96E8-E014-7D48-86E6-6F286E460F44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3BD8-FD36-F04A-AA4B-73C189416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778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96E8-E014-7D48-86E6-6F286E460F44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3BD8-FD36-F04A-AA4B-73C189416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867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E96E8-E014-7D48-86E6-6F286E460F44}" type="datetimeFigureOut">
              <a:rPr lang="ru-RU" smtClean="0"/>
              <a:pPr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3BD8-FD36-F04A-AA4B-73C189416D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01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www.kirtland.edu/assessment/target.gif&amp;imgrefurl=http://www.kirtland.edu/assessment/target.htm&amp;h=278&amp;w=300&amp;sz=14&amp;tbnid=D8YcOMerxaIJ:&amp;tbnh=102&amp;tbnw=110&amp;start=94&amp;prev=/images?q=target&amp;start=80&amp;hl=ru&amp;lr=&amp;ie=UTF-8&amp;sa=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abankinaI@hse.r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chart" Target="../charts/chart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_____Microsoft_Office_Excel_97-20031.xls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_____Microsoft_Office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47304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 мониторинга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экономики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дошкольного образования (по опросам руководителей)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8608" y="4456176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err="1" smtClean="0">
                <a:solidFill>
                  <a:srgbClr val="7030A0"/>
                </a:solidFill>
              </a:rPr>
              <a:t>И.В.Абанкина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Директор Института развития образования,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err="1" smtClean="0">
                <a:solidFill>
                  <a:srgbClr val="7030A0"/>
                </a:solidFill>
              </a:rPr>
              <a:t>к.э.н</a:t>
            </a:r>
            <a:r>
              <a:rPr lang="ru-RU" b="1" dirty="0" smtClean="0">
                <a:solidFill>
                  <a:srgbClr val="7030A0"/>
                </a:solidFill>
              </a:rPr>
              <a:t>., профессор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НИУ-ВШЭ</a:t>
            </a:r>
            <a:endParaRPr lang="ru-RU" b="1" dirty="0">
              <a:solidFill>
                <a:srgbClr val="7030A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72" y="144"/>
              <a:ext cx="240" cy="240"/>
            </a:xfrm>
            <a:prstGeom prst="rect">
              <a:avLst/>
            </a:prstGeom>
            <a:solidFill>
              <a:srgbClr val="DDE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 rot="10800000">
              <a:off x="144" y="0"/>
              <a:ext cx="240" cy="432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45"/>
              <a:ext cx="240" cy="24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16" y="0"/>
              <a:ext cx="4944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414000" tIns="45715" rIns="91428" bIns="45715" anchor="ctr"/>
            <a:lstStyle/>
            <a:p>
              <a:r>
                <a:rPr lang="ru-RU" sz="2500" b="1">
                  <a:solidFill>
                    <a:schemeClr val="tx2"/>
                  </a:solidFill>
                  <a:latin typeface="Tahoma" pitchFamily="34" charset="0"/>
                </a:rPr>
                <a:t> </a:t>
              </a:r>
              <a:endParaRPr lang="ru-RU" sz="2300" b="1">
                <a:solidFill>
                  <a:schemeClr val="tx2"/>
                </a:solidFill>
                <a:latin typeface="Tahoma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5400000">
              <a:off x="2808" y="-2136"/>
              <a:ext cx="144" cy="576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5400000">
              <a:off x="2808" y="-2328"/>
              <a:ext cx="144" cy="576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816"/>
              <a:ext cx="240" cy="24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96" y="96"/>
              <a:ext cx="709" cy="768"/>
              <a:chOff x="144" y="96"/>
              <a:chExt cx="1152" cy="1248"/>
            </a:xfrm>
          </p:grpSpPr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144" y="96"/>
                <a:ext cx="115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6" name="Picture 12" descr="bukva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192"/>
                <a:ext cx="855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672" y="768"/>
              <a:ext cx="240" cy="24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80" y="960"/>
              <a:ext cx="240" cy="240"/>
            </a:xfrm>
            <a:prstGeom prst="rect">
              <a:avLst/>
            </a:prstGeom>
            <a:solidFill>
              <a:srgbClr val="DDE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14000" tIns="45715" rIns="91428" bIns="45715" anchor="ctr"/>
          <a:lstStyle/>
          <a:p>
            <a:endParaRPr lang="ru-RU" sz="2500" b="1">
              <a:solidFill>
                <a:schemeClr val="tx2"/>
              </a:solidFill>
              <a:latin typeface="Tahoma" pitchFamily="34" charset="0"/>
            </a:endParaRPr>
          </a:p>
          <a:p>
            <a:pPr algn="ctr"/>
            <a:r>
              <a:rPr lang="ru-RU" sz="2500" b="1">
                <a:solidFill>
                  <a:schemeClr val="tx2"/>
                </a:solidFill>
                <a:latin typeface="Tahoma" pitchFamily="34" charset="0"/>
              </a:rPr>
              <a:t>Проект федерального закона «Образовании» </a:t>
            </a:r>
          </a:p>
          <a:p>
            <a:pPr algn="ctr"/>
            <a:r>
              <a:rPr lang="ru-RU" sz="2500" b="1">
                <a:solidFill>
                  <a:schemeClr val="tx2"/>
                </a:solidFill>
                <a:latin typeface="Tahoma" pitchFamily="34" charset="0"/>
              </a:rPr>
              <a:t>Дошкольное образование</a:t>
            </a:r>
          </a:p>
        </p:txBody>
      </p:sp>
      <p:sp>
        <p:nvSpPr>
          <p:cNvPr id="27651" name="Rectangle 24"/>
          <p:cNvSpPr>
            <a:spLocks noChangeArrowheads="1"/>
          </p:cNvSpPr>
          <p:nvPr/>
        </p:nvSpPr>
        <p:spPr bwMode="auto">
          <a:xfrm>
            <a:off x="611188" y="2276475"/>
            <a:ext cx="2089150" cy="504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179388" lvl="1">
              <a:buFont typeface="Wingdings" pitchFamily="2" charset="2"/>
              <a:buNone/>
            </a:pPr>
            <a:r>
              <a:rPr lang="ru-RU" sz="2100" b="1"/>
              <a:t>Статья 8</a:t>
            </a:r>
          </a:p>
        </p:txBody>
      </p:sp>
      <p:sp>
        <p:nvSpPr>
          <p:cNvPr id="27652" name="Text Box 25"/>
          <p:cNvSpPr txBox="1">
            <a:spLocks noChangeArrowheads="1"/>
          </p:cNvSpPr>
          <p:nvPr/>
        </p:nvSpPr>
        <p:spPr bwMode="auto">
          <a:xfrm>
            <a:off x="684213" y="3357563"/>
            <a:ext cx="1722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Дошкольное</a:t>
            </a:r>
          </a:p>
          <a:p>
            <a:r>
              <a:rPr lang="ru-RU" b="1">
                <a:latin typeface="Tahoma" pitchFamily="34" charset="0"/>
              </a:rPr>
              <a:t>образование</a:t>
            </a:r>
          </a:p>
        </p:txBody>
      </p:sp>
      <p:sp>
        <p:nvSpPr>
          <p:cNvPr id="27653" name="Text Box 26"/>
          <p:cNvSpPr txBox="1">
            <a:spLocks noChangeArrowheads="1"/>
          </p:cNvSpPr>
          <p:nvPr/>
        </p:nvSpPr>
        <p:spPr bwMode="auto">
          <a:xfrm>
            <a:off x="611188" y="5373688"/>
            <a:ext cx="2192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Присмотр и уход</a:t>
            </a:r>
          </a:p>
        </p:txBody>
      </p:sp>
      <p:sp>
        <p:nvSpPr>
          <p:cNvPr id="27654" name="AutoShape 28"/>
          <p:cNvSpPr>
            <a:spLocks noChangeArrowheads="1"/>
          </p:cNvSpPr>
          <p:nvPr/>
        </p:nvSpPr>
        <p:spPr bwMode="auto">
          <a:xfrm>
            <a:off x="3492500" y="2349500"/>
            <a:ext cx="3313113" cy="2376488"/>
          </a:xfrm>
          <a:prstGeom prst="irregularSeal2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Tahoma" pitchFamily="34" charset="0"/>
              </a:rPr>
              <a:t>Софинансирование 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latin typeface="Tahoma" pitchFamily="34" charset="0"/>
              </a:rPr>
              <a:t>бюджетов 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latin typeface="Tahoma" pitchFamily="34" charset="0"/>
              </a:rPr>
              <a:t>по аналогии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latin typeface="Tahoma" pitchFamily="34" charset="0"/>
              </a:rPr>
              <a:t>с общим образованием</a:t>
            </a:r>
          </a:p>
        </p:txBody>
      </p:sp>
      <p:sp>
        <p:nvSpPr>
          <p:cNvPr id="27655" name="AutoShape 29"/>
          <p:cNvSpPr>
            <a:spLocks noChangeArrowheads="1"/>
          </p:cNvSpPr>
          <p:nvPr/>
        </p:nvSpPr>
        <p:spPr bwMode="auto">
          <a:xfrm>
            <a:off x="3563938" y="4410075"/>
            <a:ext cx="2952750" cy="2447925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1"/>
                </a:solidFill>
                <a:latin typeface="Tahoma" pitchFamily="34" charset="0"/>
              </a:rPr>
              <a:t>Ограничения 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latin typeface="Tahoma" pitchFamily="34" charset="0"/>
              </a:rPr>
              <a:t>родительской 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latin typeface="Tahoma" pitchFamily="34" charset="0"/>
              </a:rPr>
              <a:t>платы</a:t>
            </a:r>
          </a:p>
        </p:txBody>
      </p:sp>
      <p:sp>
        <p:nvSpPr>
          <p:cNvPr id="27656" name="AutoShape 30"/>
          <p:cNvSpPr>
            <a:spLocks noChangeArrowheads="1"/>
          </p:cNvSpPr>
          <p:nvPr/>
        </p:nvSpPr>
        <p:spPr bwMode="auto">
          <a:xfrm>
            <a:off x="2428875" y="3143250"/>
            <a:ext cx="1571625" cy="1143000"/>
          </a:xfrm>
          <a:prstGeom prst="rightArrow">
            <a:avLst>
              <a:gd name="adj1" fmla="val 50000"/>
              <a:gd name="adj2" fmla="val 4493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Бюджет субъекта +</a:t>
            </a:r>
          </a:p>
          <a:p>
            <a:pPr algn="ctr"/>
            <a:r>
              <a:rPr lang="ru-RU" sz="1000" b="1"/>
              <a:t>бюджет </a:t>
            </a:r>
          </a:p>
          <a:p>
            <a:pPr algn="ctr"/>
            <a:r>
              <a:rPr lang="ru-RU" sz="1000" b="1"/>
              <a:t>муниципалитета</a:t>
            </a:r>
          </a:p>
        </p:txBody>
      </p:sp>
      <p:sp>
        <p:nvSpPr>
          <p:cNvPr id="27657" name="AutoShape 31"/>
          <p:cNvSpPr>
            <a:spLocks noChangeArrowheads="1"/>
          </p:cNvSpPr>
          <p:nvPr/>
        </p:nvSpPr>
        <p:spPr bwMode="auto">
          <a:xfrm>
            <a:off x="2714625" y="5000625"/>
            <a:ext cx="1295400" cy="1143000"/>
          </a:xfrm>
          <a:prstGeom prst="rightArrow">
            <a:avLst>
              <a:gd name="adj1" fmla="val 50000"/>
              <a:gd name="adj2" fmla="val 4493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Бюджет + </a:t>
            </a:r>
          </a:p>
          <a:p>
            <a:pPr algn="ctr"/>
            <a:r>
              <a:rPr lang="ru-RU" sz="1000" b="1"/>
              <a:t>средства семей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696075" y="3214688"/>
            <a:ext cx="2447925" cy="2879725"/>
            <a:chOff x="4064" y="1316"/>
            <a:chExt cx="3062" cy="3047"/>
          </a:xfrm>
        </p:grpSpPr>
        <p:sp>
          <p:nvSpPr>
            <p:cNvPr id="27662" name="AutoShape 34"/>
            <p:cNvSpPr>
              <a:spLocks noChangeArrowheads="1"/>
            </p:cNvSpPr>
            <p:nvPr/>
          </p:nvSpPr>
          <p:spPr bwMode="auto">
            <a:xfrm rot="-900000">
              <a:off x="4064" y="1316"/>
              <a:ext cx="3062" cy="3047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Text Box 35"/>
            <p:cNvSpPr txBox="1">
              <a:spLocks noChangeArrowheads="1"/>
            </p:cNvSpPr>
            <p:nvPr/>
          </p:nvSpPr>
          <p:spPr bwMode="auto">
            <a:xfrm>
              <a:off x="4650" y="2342"/>
              <a:ext cx="1672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>
                  <a:latin typeface="Tahoma" pitchFamily="34" charset="0"/>
                </a:rPr>
                <a:t>Повышение </a:t>
              </a:r>
            </a:p>
            <a:p>
              <a:pPr>
                <a:defRPr/>
              </a:pPr>
              <a:r>
                <a:rPr lang="ru-RU" sz="1050" b="1" dirty="0">
                  <a:latin typeface="Tahoma" pitchFamily="34" charset="0"/>
                </a:rPr>
                <a:t>ресурсного</a:t>
              </a:r>
            </a:p>
            <a:p>
              <a:pPr>
                <a:defRPr/>
              </a:pPr>
              <a:r>
                <a:rPr lang="ru-RU" sz="1050" b="1" dirty="0">
                  <a:latin typeface="Tahoma" pitchFamily="34" charset="0"/>
                </a:rPr>
                <a:t>обеспечения</a:t>
              </a:r>
            </a:p>
            <a:p>
              <a:pPr>
                <a:defRPr/>
              </a:pPr>
              <a:r>
                <a:rPr lang="ru-RU" sz="1050" b="1" dirty="0">
                  <a:latin typeface="Tahoma" pitchFamily="34" charset="0"/>
                </a:rPr>
                <a:t>дошкольного</a:t>
              </a:r>
            </a:p>
            <a:p>
              <a:pPr>
                <a:defRPr/>
              </a:pPr>
              <a:r>
                <a:rPr lang="ru-RU" sz="1050" b="1" dirty="0">
                  <a:latin typeface="Tahoma" pitchFamily="34" charset="0"/>
                </a:rPr>
                <a:t>образования</a:t>
              </a:r>
            </a:p>
          </p:txBody>
        </p:sp>
      </p:grpSp>
      <p:sp>
        <p:nvSpPr>
          <p:cNvPr id="87072" name="AutoShape 32"/>
          <p:cNvSpPr>
            <a:spLocks/>
          </p:cNvSpPr>
          <p:nvPr/>
        </p:nvSpPr>
        <p:spPr bwMode="auto">
          <a:xfrm>
            <a:off x="6156325" y="2708275"/>
            <a:ext cx="431800" cy="3860800"/>
          </a:xfrm>
          <a:prstGeom prst="rightBrace">
            <a:avLst>
              <a:gd name="adj1" fmla="val 74510"/>
              <a:gd name="adj2" fmla="val 50000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660" name="Picture 37" descr="targe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857250"/>
            <a:ext cx="15113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Rectangle 38"/>
          <p:cNvSpPr>
            <a:spLocks noChangeArrowheads="1"/>
          </p:cNvSpPr>
          <p:nvPr/>
        </p:nvSpPr>
        <p:spPr bwMode="auto">
          <a:xfrm>
            <a:off x="3203575" y="1214438"/>
            <a:ext cx="5940425" cy="6794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>
                <a:solidFill>
                  <a:schemeClr val="bg1"/>
                </a:solidFill>
              </a:rPr>
              <a:t>Разделение на образовательные услуги и услуги по присмотру и уходу</a:t>
            </a:r>
            <a:r>
              <a:rPr lang="ru-RU" sz="19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83463" y="145339"/>
            <a:ext cx="855878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Целью обследований руководителей дошкольных образовательных учреждений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получение информации о деятельности образовательных учреждений указанного уровня, определение степени согласованности стратегий руководителей с целями государства и реалиями развития общества и информирование всех заинтересованных сторон о результатах этих обследований, что даст возможность учесть результаты и своевременно внести необходимые коррективы.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Объект исследования - дошкольные образовательные учреждения.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83463" y="2123837"/>
            <a:ext cx="8558785" cy="440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 полевых работ: 9.11.2010 года. Окончание полевых работ: 1.02.2011 года.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 проводился среди руководителей учреждений общего и дошкольного образования (первые лица или их заместители).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обследований учреждений дошкольного образования была спроектирована выборка общим объемом 400 учреждений.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Выборка образовательных учреждений была стратифицирована по следующим параметрам: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административно-географический;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населенного пункта;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образовательного учреждения.</a:t>
            </a:r>
          </a:p>
          <a:p>
            <a:endParaRPr lang="ru-RU" sz="1200" dirty="0" smtClean="0"/>
          </a:p>
          <a:p>
            <a:r>
              <a:rPr lang="ru-RU" sz="1200" dirty="0" smtClean="0"/>
              <a:t>Опрос </a:t>
            </a:r>
            <a:r>
              <a:rPr lang="ru-RU" sz="1200" dirty="0" smtClean="0"/>
              <a:t>проводился среди руководителей дошкольных образовательных учреждений следующих </a:t>
            </a:r>
            <a:r>
              <a:rPr lang="ru-RU" sz="1200" b="1" dirty="0" smtClean="0"/>
              <a:t>видов</a:t>
            </a:r>
            <a:r>
              <a:rPr lang="ru-RU" sz="1200" dirty="0" smtClean="0"/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обычный детский сад;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детский сад для детей раннего возраста;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детский сад для детей </a:t>
            </a:r>
            <a:r>
              <a:rPr lang="ru-RU" sz="1200" dirty="0" err="1" smtClean="0"/>
              <a:t>предшкольного</a:t>
            </a:r>
            <a:r>
              <a:rPr lang="ru-RU" sz="1200" dirty="0" smtClean="0"/>
              <a:t> (старшего дошкольного) возраста; 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детский сад присмотра и оздоровления;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детский сад компенсирующего вида;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детский сад комбинированного вида;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детский сад </a:t>
            </a:r>
            <a:r>
              <a:rPr lang="ru-RU" sz="1200" dirty="0" err="1" smtClean="0"/>
              <a:t>общеразвивающего</a:t>
            </a:r>
            <a:r>
              <a:rPr lang="ru-RU" sz="1200" dirty="0" smtClean="0"/>
              <a:t> вида с приоритетным осуществлением деятельности по одному из направлений развития детей;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центр развития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начальная </a:t>
            </a:r>
            <a:r>
              <a:rPr lang="ru-RU" sz="1200" dirty="0" err="1" smtClean="0"/>
              <a:t>школа-детский</a:t>
            </a:r>
            <a:r>
              <a:rPr lang="ru-RU" sz="1200" dirty="0" smtClean="0"/>
              <a:t> сад/прогимназия.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278"/>
            <a:ext cx="8229600" cy="7322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Структура анкеты</a:t>
            </a:r>
            <a:endParaRPr lang="ru-RU" sz="2000" dirty="0"/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457200" y="1056412"/>
            <a:ext cx="8229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тематические направления социологического опроса руководителей дошкольных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образовательных учреждений охватывают следующие блоки: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«Общие сведения»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содержит вопросы о виде учреждения, форме его собственности и его аккредитации, а также о количестве групп  и детей в группе в данном дошкольном образовательном учреждении.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«Ресурсы»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включает следующие разделы: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Оценки уровня обеспеченности различными видами ресурсов  к необходимому уровню, наличие объектов инфраструктуры (заданы варианты ответов).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доступа к компьютерам и Интернету и собственного сайта дошкольного образовательного учреждения.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«Образовательные стратегии»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содержит вопросы об информации, которая свидетельствует о стратегиях дошкольных  образовательных учреждений на этапах приема детей и их обучения. Здесь же задаются вопросы, свидетельствующие о качестве образовательных услуг, предоставляемых населению.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 вопросов о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«Финансовой политике»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отражает оценку и методы решения финансовых проблем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«Кадровая политика»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включает оценку и методы решения кадровых проблем.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кадров и их качественные характеристики: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Оплата труда педагогов: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квалификации учителей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опроса руководителей дошкольных образовательных учреждений  подготовлен блок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«Управление дошкольным образовательным учреждением»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включающий в себя вопросы, касающиеся наличия Попечительского совета, Управляющего совета. Для определения открытости образовательного учреждения подготовлен вопрос о предоставлении публичного доклада (отчета). Также здесь определяются группы влияния на политику дошкольного образовательного учреждения.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/>
              <a:t>Как Вы полагаете, 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ru-RU" sz="2200" i="1" dirty="0" smtClean="0"/>
              <a:t>что лучше всего говорит о высоком качестве обучения и содержания детей в дошкольном образовательном учреждении?(% от числа ответивших)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745" y="1682496"/>
            <a:ext cx="6656832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/>
              <a:t>Как Вы считаете, какие из следующих факторов </a:t>
            </a:r>
            <a:r>
              <a:rPr lang="ru-RU" sz="2000" i="1" u="sng" dirty="0" smtClean="0"/>
              <a:t>мешают</a:t>
            </a:r>
            <a:r>
              <a:rPr lang="ru-RU" sz="2000" i="1" dirty="0" smtClean="0"/>
              <a:t> развитию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Вашего дошкольного образовательного учреждения?(% от числа ответивших)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2" y="1704974"/>
            <a:ext cx="6245162" cy="427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/>
              <a:t>Испытывает ли Ваше дошкольное образовательное учреждение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какую-либо конкуренцию на рынке образовательных услуг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по основным и дополнительным образовательным программам?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2" y="1674628"/>
            <a:ext cx="6246995" cy="4296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По каким параметрам эта конкуренция более ощутима?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058" y="1600200"/>
            <a:ext cx="6438813" cy="4645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/>
              <a:t>Благодаря чему, прежде всего,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Ваше дошкольное образовательное учреждение </a:t>
            </a:r>
            <a:r>
              <a:rPr lang="ru-RU" sz="2000" b="1" i="1" dirty="0" smtClean="0">
                <a:solidFill>
                  <a:srgbClr val="FF0000"/>
                </a:solidFill>
              </a:rPr>
              <a:t>не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>испытывает конкуренции?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167" y="1674628"/>
            <a:ext cx="6572001" cy="4369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Как в Вашем дошкольном образовательном учреждении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проходил набор новых детей?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4" y="1843087"/>
            <a:ext cx="5828919" cy="4274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/>
              <a:t>Какова динамика приема детей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в Вашем дошкольном образовательном учреждении за последние три года?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2000250"/>
            <a:ext cx="5619750" cy="375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9036050" cy="1196975"/>
          </a:xfrm>
        </p:spPr>
        <p:txBody>
          <a:bodyPr>
            <a:normAutofit fontScale="90000"/>
          </a:bodyPr>
          <a:lstStyle/>
          <a:p>
            <a:pPr>
              <a:lnSpc>
                <a:spcPct val="65000"/>
              </a:lnSpc>
              <a:defRPr/>
            </a:pPr>
            <a:r>
              <a:rPr lang="ru-RU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Задачи о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беспечени</a:t>
            </a:r>
            <a:r>
              <a:rPr lang="ru-RU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я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доступности </a:t>
            </a:r>
            <a:b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качественного дошкольного образования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независимо от места жительства, </a:t>
            </a:r>
            <a:b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состояния здоровья, социального положения семей</a:t>
            </a:r>
            <a:r>
              <a:rPr lang="ru-RU" dirty="0" smtClean="0"/>
              <a:t> 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569325" cy="53276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ru-RU" sz="1800" smtClean="0"/>
          </a:p>
          <a:p>
            <a:pPr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9B69A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Повышение разнообразия форм предоставления дошкольного образования, внедрение новых педагогических и здоровьесберегающих технологий в дошкольном образовании 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кадрового потенциала, финансовая поддержка повышения квалификации, внедрение механизмов стимулирования качества педагогического труда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Повышение охвата детей программами дошкольного образования за счет развития сети образовательных учреждений, интеграции и кооперации ДОУ с учреждениями дополнительного образования, культуры и спорта 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домашних и семейных форм 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Доступ к бюджетным ресурсам независимо от формы собственности дошкольного учреждения 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механизмов софинансирования капитальных расходов за счет всех уровней бюджетной системы, поиск адекватных форм частно-государственного партнерства в дошкольном образовании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Адресная социальная поддержка детей из малообеспеченных семей за счет компенсации части родительской платы</a:t>
            </a:r>
          </a:p>
          <a:p>
            <a:pPr>
              <a:lnSpc>
                <a:spcPct val="80000"/>
              </a:lnSpc>
              <a:defRPr/>
            </a:pPr>
            <a:endParaRPr lang="ru-RU" sz="1800" b="1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Используются ли в Вашем дошкольном образовательном учреждении компьютеры? Если да, то кто имеет к ним доступ?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859" y="1709737"/>
            <a:ext cx="6386005" cy="4489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Имеет ли Ваше дошкольное образовательное учреждение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доступ к Интернет?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544" y="1953202"/>
            <a:ext cx="6170295" cy="4237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2945" name="Object 1"/>
          <p:cNvGraphicFramePr>
            <a:graphicFrameLocks noChangeAspect="1"/>
          </p:cNvGraphicFramePr>
          <p:nvPr/>
        </p:nvGraphicFramePr>
        <p:xfrm>
          <a:off x="548640" y="694944"/>
          <a:ext cx="7749540" cy="5166360"/>
        </p:xfrm>
        <a:graphic>
          <a:graphicData uri="http://schemas.openxmlformats.org/presentationml/2006/ole">
            <p:oleObj spid="_x0000_s82945" name="Слайд" r:id="rId3" imgW="2356011" imgH="1766163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Перешло ли Ваше дошкольное образовательное учреждение на финансирование по нормативам в расчете на одного воспитанника?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71650"/>
            <a:ext cx="6129528" cy="4464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Какова примерно структура доходов Вашего дошкольного  учреждения в процентах?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314" y="1718944"/>
            <a:ext cx="6114669" cy="4252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Какова примерно структура расходов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Вашего дошкольного  образовательного учреждения в процентах?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760" y="1701209"/>
            <a:ext cx="6185504" cy="4452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/>
              <a:t>Если расходы </a:t>
            </a:r>
            <a:r>
              <a:rPr lang="ru-RU" sz="2000" i="1" u="sng" dirty="0" smtClean="0"/>
              <a:t>по каждой</a:t>
            </a:r>
            <a:r>
              <a:rPr lang="ru-RU" sz="2000" i="1" dirty="0" smtClean="0"/>
              <a:t> из перечисленных ниже статей </a:t>
            </a:r>
            <a:r>
              <a:rPr lang="ru-RU" sz="2000" i="1" u="sng" dirty="0" smtClean="0"/>
              <a:t>принять за 100%</a:t>
            </a:r>
            <a:r>
              <a:rPr lang="ru-RU" sz="2000" i="1" dirty="0" smtClean="0"/>
              <a:t>,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то какая примерно их доля финансируется из внебюджетных средств?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(% от числа ответивших)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210" y="1706880"/>
            <a:ext cx="6766814" cy="4181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/>
              <a:t>Если говорить о расходах на оплату труда (их общую сумму принять за 100%), то какую долю в них занимает оплата труда педагогов, административно-управленческого и обслуживающего персонала?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694" y="1663994"/>
            <a:ext cx="6149433" cy="4425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Каких изменений в заработной плате педагогов вы ожидаете в ближайшие год – два?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922" y="1700212"/>
            <a:ext cx="6533814" cy="4307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710248" y="311892"/>
            <a:ext cx="764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/>
          <a:lstStyle/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</a:rPr>
              <a:t>Предложения в законопроект «Об образовании»</a:t>
            </a:r>
          </a:p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</a:rPr>
              <a:t>Размер </a:t>
            </a:r>
            <a:r>
              <a:rPr lang="ru-RU" sz="2000" b="1" dirty="0">
                <a:solidFill>
                  <a:srgbClr val="FF0000"/>
                </a:solidFill>
              </a:rPr>
              <a:t>заработной платы педагогического работника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827088" y="1916113"/>
            <a:ext cx="3313112" cy="4502150"/>
          </a:xfrm>
          <a:prstGeom prst="rect">
            <a:avLst/>
          </a:prstGeom>
          <a:solidFill>
            <a:srgbClr val="FFFF99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Размер заработной платы каждого педагогического работника зависит от его </a:t>
            </a:r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квалификации, сложности выполняемой работы, количества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(интенсивности), а также </a:t>
            </a:r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качества и результативности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его труда, наличия почетных званий, государственных и ведомственных наград и </a:t>
            </a:r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максимальным размером не ограничивается.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787900" y="2420938"/>
            <a:ext cx="4105275" cy="3825875"/>
          </a:xfrm>
          <a:prstGeom prst="rect">
            <a:avLst/>
          </a:prstGeom>
          <a:solidFill>
            <a:srgbClr val="FFFF99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Органы государственной власти Российской Федерации и субъектов Российской Федерации при определении нормативов финансового обеспечения образовательной деятельности рассчитывают 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уровень заработной платы педагогических работников образовательных организаций не ниже средней заработной платы работников, занятых в сфере экономики субъекта Российской Федерации</a:t>
            </a: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, на территории которого расположена соответствующая образовательная организация.</a:t>
            </a: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 flipV="1">
            <a:off x="4140200" y="3141663"/>
            <a:ext cx="647700" cy="0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80907" name="Rectangle 11"/>
          <p:cNvSpPr>
            <a:spLocks noRot="1" noChangeArrowheads="1"/>
          </p:cNvSpPr>
          <p:nvPr/>
        </p:nvSpPr>
        <p:spPr bwMode="auto">
          <a:xfrm>
            <a:off x="250825" y="0"/>
            <a:ext cx="87137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endParaRPr lang="ru-RU" sz="1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473952" y="576263"/>
            <a:ext cx="2276348" cy="1773237"/>
            <a:chOff x="4064" y="1316"/>
            <a:chExt cx="3062" cy="3047"/>
          </a:xfrm>
        </p:grpSpPr>
        <p:sp>
          <p:nvSpPr>
            <p:cNvPr id="80923" name="AutoShape 34"/>
            <p:cNvSpPr>
              <a:spLocks noChangeArrowheads="1"/>
            </p:cNvSpPr>
            <p:nvPr/>
          </p:nvSpPr>
          <p:spPr bwMode="auto">
            <a:xfrm rot="-900000">
              <a:off x="4064" y="1316"/>
              <a:ext cx="3062" cy="3047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24" name="Text Box 35"/>
            <p:cNvSpPr txBox="1">
              <a:spLocks noChangeArrowheads="1"/>
            </p:cNvSpPr>
            <p:nvPr/>
          </p:nvSpPr>
          <p:spPr bwMode="auto">
            <a:xfrm>
              <a:off x="4653" y="2341"/>
              <a:ext cx="1445" cy="1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Статья  48,</a:t>
              </a:r>
            </a:p>
            <a:p>
              <a:r>
                <a:rPr lang="ru-RU" sz="1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пункт 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9"/>
          <p:cNvSpPr>
            <a:spLocks noChangeArrowheads="1"/>
          </p:cNvSpPr>
          <p:nvPr/>
        </p:nvSpPr>
        <p:spPr bwMode="auto">
          <a:xfrm>
            <a:off x="4500563" y="0"/>
            <a:ext cx="4643437" cy="685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7308850" y="4365625"/>
            <a:ext cx="1657350" cy="1816100"/>
            <a:chOff x="4604" y="2886"/>
            <a:chExt cx="1044" cy="1144"/>
          </a:xfrm>
        </p:grpSpPr>
        <p:graphicFrame>
          <p:nvGraphicFramePr>
            <p:cNvPr id="2053" name="Object 75"/>
            <p:cNvGraphicFramePr>
              <a:graphicFrameLocks noChangeAspect="1"/>
            </p:cNvGraphicFramePr>
            <p:nvPr/>
          </p:nvGraphicFramePr>
          <p:xfrm>
            <a:off x="4604" y="2886"/>
            <a:ext cx="1044" cy="1020"/>
          </p:xfrm>
          <a:graphic>
            <a:graphicData uri="http://schemas.openxmlformats.org/presentationml/2006/ole">
              <p:oleObj spid="_x0000_s33797" name="Image" r:id="rId4" imgW="2196825" imgH="2146032" progId="">
                <p:embed/>
              </p:oleObj>
            </a:graphicData>
          </a:graphic>
        </p:graphicFrame>
        <p:sp>
          <p:nvSpPr>
            <p:cNvPr id="2084" name="Text Box 46"/>
            <p:cNvSpPr txBox="1">
              <a:spLocks noChangeArrowheads="1"/>
            </p:cNvSpPr>
            <p:nvPr/>
          </p:nvSpPr>
          <p:spPr bwMode="auto">
            <a:xfrm>
              <a:off x="4967" y="3838"/>
              <a:ext cx="4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>
                  <a:latin typeface="Tahoma" pitchFamily="34" charset="0"/>
                </a:rPr>
                <a:t>рынок</a:t>
              </a:r>
            </a:p>
          </p:txBody>
        </p:sp>
      </p:grp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0" y="0"/>
            <a:ext cx="4498975" cy="68580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57" name="Text Box 30"/>
          <p:cNvSpPr txBox="1">
            <a:spLocks noChangeArrowheads="1"/>
          </p:cNvSpPr>
          <p:nvPr/>
        </p:nvSpPr>
        <p:spPr bwMode="auto">
          <a:xfrm>
            <a:off x="1403350" y="620713"/>
            <a:ext cx="283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ahoma" pitchFamily="34" charset="0"/>
              </a:rPr>
              <a:t>Социальные гарантии</a:t>
            </a:r>
          </a:p>
        </p:txBody>
      </p:sp>
      <p:sp>
        <p:nvSpPr>
          <p:cNvPr id="2058" name="Text Box 31"/>
          <p:cNvSpPr txBox="1">
            <a:spLocks noChangeArrowheads="1"/>
          </p:cNvSpPr>
          <p:nvPr/>
        </p:nvSpPr>
        <p:spPr bwMode="auto">
          <a:xfrm>
            <a:off x="5292725" y="692150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</a:rPr>
              <a:t>Эффективность</a:t>
            </a:r>
          </a:p>
        </p:txBody>
      </p:sp>
      <p:sp>
        <p:nvSpPr>
          <p:cNvPr id="2059" name="Line 32"/>
          <p:cNvSpPr>
            <a:spLocks noChangeShapeType="1"/>
          </p:cNvSpPr>
          <p:nvPr/>
        </p:nvSpPr>
        <p:spPr bwMode="auto">
          <a:xfrm>
            <a:off x="4787900" y="1268413"/>
            <a:ext cx="4033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0" name="Line 33"/>
          <p:cNvSpPr>
            <a:spLocks noChangeShapeType="1"/>
          </p:cNvSpPr>
          <p:nvPr/>
        </p:nvSpPr>
        <p:spPr bwMode="auto">
          <a:xfrm flipH="1">
            <a:off x="1331913" y="1268413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851275" y="1773238"/>
            <a:ext cx="1789113" cy="1385887"/>
            <a:chOff x="2517" y="1298"/>
            <a:chExt cx="1036" cy="873"/>
          </a:xfrm>
        </p:grpSpPr>
        <p:pic>
          <p:nvPicPr>
            <p:cNvPr id="2082" name="Picture 37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17" y="1298"/>
              <a:ext cx="103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21" name="Text Box 39"/>
            <p:cNvSpPr txBox="1">
              <a:spLocks noChangeArrowheads="1"/>
            </p:cNvSpPr>
            <p:nvPr/>
          </p:nvSpPr>
          <p:spPr bwMode="auto">
            <a:xfrm>
              <a:off x="2699" y="1979"/>
              <a:ext cx="8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учредители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805685" y="2060575"/>
            <a:ext cx="1389828" cy="1230313"/>
            <a:chOff x="2744" y="2478"/>
            <a:chExt cx="590" cy="581"/>
          </a:xfrm>
        </p:grpSpPr>
        <p:graphicFrame>
          <p:nvGraphicFramePr>
            <p:cNvPr id="2052" name="Object 41"/>
            <p:cNvGraphicFramePr>
              <a:graphicFrameLocks noChangeAspect="1"/>
            </p:cNvGraphicFramePr>
            <p:nvPr/>
          </p:nvGraphicFramePr>
          <p:xfrm>
            <a:off x="2744" y="2478"/>
            <a:ext cx="590" cy="436"/>
          </p:xfrm>
          <a:graphic>
            <a:graphicData uri="http://schemas.openxmlformats.org/presentationml/2006/ole">
              <p:oleObj spid="_x0000_s33796" name="Flash Document" r:id="rId6" imgW="1359000" imgH="1003320" progId="">
                <p:embed/>
              </p:oleObj>
            </a:graphicData>
          </a:graphic>
        </p:graphicFrame>
        <p:sp>
          <p:nvSpPr>
            <p:cNvPr id="2081" name="Text Box 42"/>
            <p:cNvSpPr txBox="1">
              <a:spLocks noChangeArrowheads="1"/>
            </p:cNvSpPr>
            <p:nvPr/>
          </p:nvSpPr>
          <p:spPr bwMode="auto">
            <a:xfrm>
              <a:off x="2901" y="2886"/>
              <a:ext cx="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Tahoma" pitchFamily="34" charset="0"/>
                </a:rPr>
                <a:t>КУ</a:t>
              </a:r>
            </a:p>
          </p:txBody>
        </p:sp>
      </p:grpSp>
      <p:sp>
        <p:nvSpPr>
          <p:cNvPr id="2063" name="AutoShape 48"/>
          <p:cNvSpPr>
            <a:spLocks noChangeArrowheads="1"/>
          </p:cNvSpPr>
          <p:nvPr/>
        </p:nvSpPr>
        <p:spPr bwMode="auto">
          <a:xfrm>
            <a:off x="4104482" y="3341189"/>
            <a:ext cx="792162" cy="1295400"/>
          </a:xfrm>
          <a:prstGeom prst="downArrow">
            <a:avLst>
              <a:gd name="adj1" fmla="val 49898"/>
              <a:gd name="adj2" fmla="val 599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7327900" y="1844675"/>
            <a:ext cx="1816100" cy="1516063"/>
            <a:chOff x="2608" y="3430"/>
            <a:chExt cx="858" cy="636"/>
          </a:xfrm>
        </p:grpSpPr>
        <p:graphicFrame>
          <p:nvGraphicFramePr>
            <p:cNvPr id="2051" name="Object 54"/>
            <p:cNvGraphicFramePr>
              <a:graphicFrameLocks noChangeAspect="1"/>
            </p:cNvGraphicFramePr>
            <p:nvPr/>
          </p:nvGraphicFramePr>
          <p:xfrm>
            <a:off x="2608" y="3430"/>
            <a:ext cx="590" cy="436"/>
          </p:xfrm>
          <a:graphic>
            <a:graphicData uri="http://schemas.openxmlformats.org/presentationml/2006/ole">
              <p:oleObj spid="_x0000_s33795" name="Flash Document" r:id="rId7" imgW="1359000" imgH="1003320" progId="">
                <p:embed/>
              </p:oleObj>
            </a:graphicData>
          </a:graphic>
        </p:graphicFrame>
        <p:sp>
          <p:nvSpPr>
            <p:cNvPr id="2080" name="Text Box 55"/>
            <p:cNvSpPr txBox="1">
              <a:spLocks noChangeArrowheads="1"/>
            </p:cNvSpPr>
            <p:nvPr/>
          </p:nvSpPr>
          <p:spPr bwMode="auto">
            <a:xfrm>
              <a:off x="2608" y="3874"/>
              <a:ext cx="8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>
                  <a:latin typeface="Tahoma" pitchFamily="34" charset="0"/>
                </a:rPr>
                <a:t>Негосударственные</a:t>
              </a:r>
            </a:p>
            <a:p>
              <a:r>
                <a:rPr lang="ru-RU" sz="1200" b="1">
                  <a:latin typeface="Tahoma" pitchFamily="34" charset="0"/>
                </a:rPr>
                <a:t>учебные заведения </a:t>
              </a: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140200" y="4941888"/>
            <a:ext cx="1273175" cy="1384300"/>
            <a:chOff x="2744" y="2478"/>
            <a:chExt cx="601" cy="555"/>
          </a:xfrm>
        </p:grpSpPr>
        <p:graphicFrame>
          <p:nvGraphicFramePr>
            <p:cNvPr id="2050" name="Object 51"/>
            <p:cNvGraphicFramePr>
              <a:graphicFrameLocks noChangeAspect="1"/>
            </p:cNvGraphicFramePr>
            <p:nvPr/>
          </p:nvGraphicFramePr>
          <p:xfrm>
            <a:off x="2744" y="2478"/>
            <a:ext cx="590" cy="436"/>
          </p:xfrm>
          <a:graphic>
            <a:graphicData uri="http://schemas.openxmlformats.org/presentationml/2006/ole">
              <p:oleObj spid="_x0000_s33794" name="Flash Document" r:id="rId8" imgW="1359000" imgH="1003320" progId="">
                <p:embed/>
              </p:oleObj>
            </a:graphicData>
          </a:graphic>
        </p:graphicFrame>
        <p:sp>
          <p:nvSpPr>
            <p:cNvPr id="2079" name="Text Box 52"/>
            <p:cNvSpPr txBox="1">
              <a:spLocks noChangeArrowheads="1"/>
            </p:cNvSpPr>
            <p:nvPr/>
          </p:nvSpPr>
          <p:spPr bwMode="auto">
            <a:xfrm>
              <a:off x="2901" y="2886"/>
              <a:ext cx="44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Tahoma" pitchFamily="34" charset="0"/>
                </a:rPr>
                <a:t>БУ, АУ</a:t>
              </a:r>
            </a:p>
          </p:txBody>
        </p:sp>
      </p:grpSp>
      <p:sp>
        <p:nvSpPr>
          <p:cNvPr id="2066" name="AutoShape 60"/>
          <p:cNvSpPr>
            <a:spLocks noChangeArrowheads="1"/>
          </p:cNvSpPr>
          <p:nvPr/>
        </p:nvSpPr>
        <p:spPr bwMode="auto">
          <a:xfrm rot="5400000">
            <a:off x="5976145" y="4545806"/>
            <a:ext cx="792162" cy="1584325"/>
          </a:xfrm>
          <a:prstGeom prst="downArrow">
            <a:avLst>
              <a:gd name="adj1" fmla="val 49898"/>
              <a:gd name="adj2" fmla="val 73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AutoShape 62"/>
          <p:cNvSpPr>
            <a:spLocks noChangeArrowheads="1"/>
          </p:cNvSpPr>
          <p:nvPr/>
        </p:nvSpPr>
        <p:spPr bwMode="auto">
          <a:xfrm rot="5400000">
            <a:off x="2699544" y="1629569"/>
            <a:ext cx="792162" cy="1511300"/>
          </a:xfrm>
          <a:prstGeom prst="downArrow">
            <a:avLst>
              <a:gd name="adj1" fmla="val 49898"/>
              <a:gd name="adj2" fmla="val 699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068" name="AutoShape 65"/>
          <p:cNvSpPr>
            <a:spLocks noChangeArrowheads="1"/>
          </p:cNvSpPr>
          <p:nvPr/>
        </p:nvSpPr>
        <p:spPr bwMode="auto">
          <a:xfrm>
            <a:off x="5724525" y="2924175"/>
            <a:ext cx="1584325" cy="7191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98564380 h 21600"/>
              <a:gd name="T4" fmla="*/ 2147483647 w 21600"/>
              <a:gd name="T5" fmla="*/ 797127695 h 21600"/>
              <a:gd name="T6" fmla="*/ 2147483647 w 21600"/>
              <a:gd name="T7" fmla="*/ 3985643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9" name="AutoShape 66"/>
          <p:cNvSpPr>
            <a:spLocks noChangeArrowheads="1"/>
          </p:cNvSpPr>
          <p:nvPr/>
        </p:nvSpPr>
        <p:spPr bwMode="auto">
          <a:xfrm rot="10800000">
            <a:off x="7885113" y="3500438"/>
            <a:ext cx="792162" cy="935037"/>
          </a:xfrm>
          <a:prstGeom prst="downArrow">
            <a:avLst>
              <a:gd name="adj1" fmla="val 49898"/>
              <a:gd name="adj2" fmla="val 432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070" name="Text Box 68"/>
          <p:cNvSpPr txBox="1">
            <a:spLocks noChangeArrowheads="1"/>
          </p:cNvSpPr>
          <p:nvPr/>
        </p:nvSpPr>
        <p:spPr bwMode="auto">
          <a:xfrm>
            <a:off x="2124075" y="1628775"/>
            <a:ext cx="1755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содержание  по смете</a:t>
            </a:r>
          </a:p>
        </p:txBody>
      </p:sp>
      <p:sp>
        <p:nvSpPr>
          <p:cNvPr id="2071" name="Text Box 69"/>
          <p:cNvSpPr txBox="1">
            <a:spLocks noChangeArrowheads="1"/>
          </p:cNvSpPr>
          <p:nvPr/>
        </p:nvSpPr>
        <p:spPr bwMode="auto">
          <a:xfrm>
            <a:off x="2279651" y="2883989"/>
            <a:ext cx="171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/>
              <a:t>на реализацию</a:t>
            </a:r>
          </a:p>
          <a:p>
            <a:r>
              <a:rPr lang="ru-RU" sz="1200" dirty="0"/>
              <a:t>социальных гарантий</a:t>
            </a:r>
          </a:p>
        </p:txBody>
      </p:sp>
      <p:sp>
        <p:nvSpPr>
          <p:cNvPr id="2072" name="Text Box 70"/>
          <p:cNvSpPr txBox="1">
            <a:spLocks noChangeArrowheads="1"/>
          </p:cNvSpPr>
          <p:nvPr/>
        </p:nvSpPr>
        <p:spPr bwMode="auto">
          <a:xfrm>
            <a:off x="5435600" y="5734050"/>
            <a:ext cx="19446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спрос на </a:t>
            </a:r>
          </a:p>
          <a:p>
            <a:r>
              <a:rPr lang="ru-RU" sz="1200"/>
              <a:t>образовательные услуги</a:t>
            </a:r>
          </a:p>
          <a:p>
            <a:r>
              <a:rPr lang="ru-RU" sz="1200"/>
              <a:t>со стороны потребителя</a:t>
            </a:r>
          </a:p>
        </p:txBody>
      </p:sp>
      <p:sp>
        <p:nvSpPr>
          <p:cNvPr id="2073" name="Text Box 71"/>
          <p:cNvSpPr txBox="1">
            <a:spLocks noChangeArrowheads="1"/>
          </p:cNvSpPr>
          <p:nvPr/>
        </p:nvSpPr>
        <p:spPr bwMode="auto">
          <a:xfrm>
            <a:off x="5940425" y="3789363"/>
            <a:ext cx="2155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спрос </a:t>
            </a:r>
          </a:p>
          <a:p>
            <a:r>
              <a:rPr lang="ru-RU" sz="1200"/>
              <a:t>на образовательные услуги</a:t>
            </a:r>
          </a:p>
          <a:p>
            <a:r>
              <a:rPr lang="ru-RU" sz="1200"/>
              <a:t>со стороны потребителя</a:t>
            </a:r>
          </a:p>
        </p:txBody>
      </p:sp>
      <p:sp>
        <p:nvSpPr>
          <p:cNvPr id="2074" name="Text Box 72"/>
          <p:cNvSpPr txBox="1">
            <a:spLocks noChangeArrowheads="1"/>
          </p:cNvSpPr>
          <p:nvPr/>
        </p:nvSpPr>
        <p:spPr bwMode="auto">
          <a:xfrm>
            <a:off x="5651500" y="1773238"/>
            <a:ext cx="1651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контракты на основе</a:t>
            </a:r>
          </a:p>
          <a:p>
            <a:r>
              <a:rPr lang="ru-RU" sz="1200"/>
              <a:t>открытого конкурса, выполнение задания по новому проекту закона «Об образовании»</a:t>
            </a:r>
          </a:p>
        </p:txBody>
      </p:sp>
      <p:sp>
        <p:nvSpPr>
          <p:cNvPr id="2075" name="Text Box 73"/>
          <p:cNvSpPr txBox="1">
            <a:spLocks noChangeArrowheads="1"/>
          </p:cNvSpPr>
          <p:nvPr/>
        </p:nvSpPr>
        <p:spPr bwMode="auto">
          <a:xfrm>
            <a:off x="2627313" y="4221163"/>
            <a:ext cx="19732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задания </a:t>
            </a:r>
          </a:p>
          <a:p>
            <a:r>
              <a:rPr lang="ru-RU" sz="1200"/>
              <a:t>на предоставление услуг, выполнение работ,</a:t>
            </a:r>
          </a:p>
          <a:p>
            <a:r>
              <a:rPr lang="ru-RU" sz="1200"/>
              <a:t>право на участие в открытых конкурсах</a:t>
            </a:r>
          </a:p>
        </p:txBody>
      </p:sp>
      <p:sp>
        <p:nvSpPr>
          <p:cNvPr id="2076" name="AutoShape 77"/>
          <p:cNvSpPr>
            <a:spLocks noChangeArrowheads="1"/>
          </p:cNvSpPr>
          <p:nvPr/>
        </p:nvSpPr>
        <p:spPr bwMode="auto">
          <a:xfrm rot="-5400000">
            <a:off x="69851" y="4689475"/>
            <a:ext cx="3097212" cy="7191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98563826 h 21600"/>
              <a:gd name="T4" fmla="*/ 2147483647 w 21600"/>
              <a:gd name="T5" fmla="*/ 797126587 h 21600"/>
              <a:gd name="T6" fmla="*/ 2147483647 w 21600"/>
              <a:gd name="T7" fmla="*/ 3985638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912 h 21600"/>
              <a:gd name="T14" fmla="*/ 20111 w 21600"/>
              <a:gd name="T15" fmla="*/ 156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311" y="0"/>
                </a:moveTo>
                <a:lnTo>
                  <a:pt x="18311" y="5912"/>
                </a:lnTo>
                <a:lnTo>
                  <a:pt x="3375" y="5912"/>
                </a:lnTo>
                <a:lnTo>
                  <a:pt x="3375" y="15688"/>
                </a:lnTo>
                <a:lnTo>
                  <a:pt x="18311" y="15688"/>
                </a:lnTo>
                <a:lnTo>
                  <a:pt x="1831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912"/>
                </a:moveTo>
                <a:lnTo>
                  <a:pt x="1350" y="15688"/>
                </a:lnTo>
                <a:lnTo>
                  <a:pt x="2700" y="15688"/>
                </a:lnTo>
                <a:lnTo>
                  <a:pt x="2700" y="5912"/>
                </a:lnTo>
                <a:close/>
              </a:path>
              <a:path w="21600" h="21600">
                <a:moveTo>
                  <a:pt x="0" y="5912"/>
                </a:moveTo>
                <a:lnTo>
                  <a:pt x="0" y="15688"/>
                </a:lnTo>
                <a:lnTo>
                  <a:pt x="675" y="15688"/>
                </a:lnTo>
                <a:lnTo>
                  <a:pt x="675" y="5912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7" name="Rectangle 78"/>
          <p:cNvSpPr>
            <a:spLocks noChangeArrowheads="1"/>
          </p:cNvSpPr>
          <p:nvPr/>
        </p:nvSpPr>
        <p:spPr bwMode="auto">
          <a:xfrm>
            <a:off x="1438275" y="6453188"/>
            <a:ext cx="7021513" cy="215900"/>
          </a:xfrm>
          <a:prstGeom prst="rect">
            <a:avLst/>
          </a:prstGeom>
          <a:solidFill>
            <a:srgbClr val="C0C0C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8" name="Rectangle 79"/>
          <p:cNvSpPr>
            <a:spLocks noChangeArrowheads="1"/>
          </p:cNvSpPr>
          <p:nvPr/>
        </p:nvSpPr>
        <p:spPr bwMode="auto">
          <a:xfrm>
            <a:off x="8027988" y="6165850"/>
            <a:ext cx="431800" cy="215900"/>
          </a:xfrm>
          <a:prstGeom prst="rect">
            <a:avLst/>
          </a:prstGeom>
          <a:solidFill>
            <a:srgbClr val="C0C0C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Различия между требуемым уровнем заработной платы педагогического персонала и фактическим уровнем (тыс. руб.)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3348" y="1481137"/>
            <a:ext cx="6707691" cy="4846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/>
              <a:t>Какую часть от общей численности педагогического состава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Вашего  дошкольного образовательного учреждения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составляют педагоги следующих возрастных групп?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62" y="1426210"/>
            <a:ext cx="6011990" cy="483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Какими критериями Вы пользуетесь при приёме на работу педагогов? (% от числа ответивших)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2" y="1385236"/>
            <a:ext cx="6336602" cy="4585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/>
              <a:t>Есть ли  в Вашем дошкольном образовательном учреждении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Управляющий совет,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имеющий зафиксированные в уставе управленческие полномочия?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977" y="1895792"/>
            <a:ext cx="6276023" cy="4093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Общественно-государственное управление в дошкольном образовании</a:t>
            </a:r>
            <a:endParaRPr lang="ru-RU" sz="2000" i="1" dirty="0"/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83464" y="1630301"/>
            <a:ext cx="87142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проведения опроса руководителей дошкольных образовательных учреждений, являющихся представителями одной из сторон диалога, подтверждают, что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родителей на жизнь дошкольного образовательного учреждения усилилось - 45,8%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600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повысилась ориентация дошкольного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 на интересы потребителей - 37,4%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600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управления дошкольным образовательным учреждением стала открытой - 67,7%.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характеризует результаты внедрения модели государственно–общественного управления дошкольными образовательными учреждениями как эффективные. Стратегию партнерства дошкольных учреждений с родителями, грамотную организацию конструктивного диалога в интересах детей надо признать ведущей стратегией развития дошкольного образования.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5038"/>
            <a:ext cx="7772400" cy="1223962"/>
          </a:xfrm>
        </p:spPr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284538"/>
            <a:ext cx="7521575" cy="2328862"/>
          </a:xfrm>
        </p:spPr>
        <p:txBody>
          <a:bodyPr>
            <a:normAutofit fontScale="85000" lnSpcReduction="20000"/>
          </a:bodyPr>
          <a:lstStyle/>
          <a:p>
            <a:pPr algn="r" eaLnBrk="1" hangingPunct="1">
              <a:defRPr/>
            </a:pPr>
            <a:endParaRPr lang="ru-RU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ru-RU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Абанкина Ирина Всеволодовна</a:t>
            </a:r>
          </a:p>
          <a:p>
            <a:pPr algn="r" eaLnBrk="1" hangingPunct="1">
              <a:defRPr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(495) 628 4560</a:t>
            </a:r>
          </a:p>
          <a:p>
            <a:pPr algn="r" eaLnBrk="1" hangingPunct="1">
              <a:defRPr/>
            </a:pP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abankinai@hse.ru</a:t>
            </a:r>
            <a:endParaRPr lang="en-US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95288" y="476250"/>
            <a:ext cx="741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</a:rPr>
              <a:t>Национальный исследовательский Университет –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</a:rPr>
              <a:t>Высшая школа экономики 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</a:rPr>
              <a:t>Институт развития образования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836613"/>
            <a:ext cx="13335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682564" y="170595"/>
          <a:ext cx="6461436" cy="397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37430" y="4017357"/>
          <a:ext cx="4534569" cy="2840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3" descr="child colouring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658" y="1133348"/>
            <a:ext cx="1728787" cy="1427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1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flipH="1" flipV="1">
            <a:off x="9555480" y="2031253"/>
            <a:ext cx="8686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8676" y="187546"/>
          <a:ext cx="4553324" cy="2795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5566" y="1474237"/>
            <a:ext cx="97883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Всего в России </a:t>
            </a:r>
          </a:p>
          <a:p>
            <a:pPr algn="ctr"/>
            <a:r>
              <a:rPr lang="ru-RU" sz="1000" dirty="0"/>
              <a:t>51,3 тыс. ДОУ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06" y="2230016"/>
            <a:ext cx="1966332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/>
              <a:t>Число</a:t>
            </a:r>
            <a:r>
              <a:rPr lang="ru-RU" sz="1000" baseline="0" dirty="0"/>
              <a:t> детей на 100 мест в ДОУ:</a:t>
            </a:r>
          </a:p>
          <a:p>
            <a:pPr algn="l"/>
            <a:r>
              <a:rPr lang="ru-RU" sz="1000" baseline="0" dirty="0"/>
              <a:t>1999 - 79 (город - 85, село - 60)</a:t>
            </a:r>
          </a:p>
          <a:p>
            <a:pPr algn="l"/>
            <a:r>
              <a:rPr lang="ru-RU" sz="1000" baseline="0" dirty="0"/>
              <a:t>2000 - 81 (город - 88, село - 62)</a:t>
            </a:r>
            <a:endParaRPr lang="ru-RU" sz="1000" dirty="0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2560638" y="2770188"/>
          <a:ext cx="6418262" cy="3862387"/>
        </p:xfrm>
        <a:graphic>
          <a:graphicData uri="http://schemas.openxmlformats.org/presentationml/2006/ole">
            <p:oleObj spid="_x0000_s54273" name="Диаграмма" r:id="rId4" imgW="8839200" imgH="5591251" progId="Excel.Sheet.8">
              <p:embed/>
            </p:oleObj>
          </a:graphicData>
        </a:graphic>
      </p:graphicFrame>
      <p:pic>
        <p:nvPicPr>
          <p:cNvPr id="7" name="Picture 3" descr="child colouring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724" y="4025838"/>
            <a:ext cx="1728787" cy="1427163"/>
          </a:xfrm>
          <a:prstGeom prst="rect">
            <a:avLst/>
          </a:prstGeom>
          <a:noFill/>
        </p:spPr>
      </p:pic>
      <p:graphicFrame>
        <p:nvGraphicFramePr>
          <p:cNvPr id="9" name="Object 41"/>
          <p:cNvGraphicFramePr>
            <a:graphicFrameLocks noChangeAspect="1"/>
          </p:cNvGraphicFramePr>
          <p:nvPr/>
        </p:nvGraphicFramePr>
        <p:xfrm>
          <a:off x="5116428" y="705732"/>
          <a:ext cx="1389828" cy="923264"/>
        </p:xfrm>
        <a:graphic>
          <a:graphicData uri="http://schemas.openxmlformats.org/presentationml/2006/ole">
            <p:oleObj spid="_x0000_s54274" name="Flash Document" r:id="rId6" imgW="1359000" imgH="1003320" progId="">
              <p:embed/>
            </p:oleObj>
          </a:graphicData>
        </a:graphic>
      </p:graphicFrame>
      <p:graphicFrame>
        <p:nvGraphicFramePr>
          <p:cNvPr id="54275" name="Object 41"/>
          <p:cNvGraphicFramePr>
            <a:graphicFrameLocks noChangeAspect="1"/>
          </p:cNvGraphicFramePr>
          <p:nvPr/>
        </p:nvGraphicFramePr>
        <p:xfrm>
          <a:off x="5117194" y="706659"/>
          <a:ext cx="1389062" cy="922337"/>
        </p:xfrm>
        <a:graphic>
          <a:graphicData uri="http://schemas.openxmlformats.org/presentationml/2006/ole">
            <p:oleObj spid="_x0000_s54275" name="Flash Document" r:id="rId7" imgW="1359000" imgH="1003320" progId="">
              <p:embed/>
            </p:oleObj>
          </a:graphicData>
        </a:graphic>
      </p:graphicFrame>
      <p:graphicFrame>
        <p:nvGraphicFramePr>
          <p:cNvPr id="54276" name="Object 41"/>
          <p:cNvGraphicFramePr>
            <a:graphicFrameLocks noChangeAspect="1"/>
          </p:cNvGraphicFramePr>
          <p:nvPr/>
        </p:nvGraphicFramePr>
        <p:xfrm>
          <a:off x="5548313" y="1138238"/>
          <a:ext cx="1389062" cy="922337"/>
        </p:xfrm>
        <a:graphic>
          <a:graphicData uri="http://schemas.openxmlformats.org/presentationml/2006/ole">
            <p:oleObj spid="_x0000_s54276" name="Flash Document" r:id="rId8" imgW="1359000" imgH="1003320" progId="">
              <p:embed/>
            </p:oleObj>
          </a:graphicData>
        </a:graphic>
      </p:graphicFrame>
      <p:graphicFrame>
        <p:nvGraphicFramePr>
          <p:cNvPr id="54277" name="Object 41"/>
          <p:cNvGraphicFramePr>
            <a:graphicFrameLocks noChangeAspect="1"/>
          </p:cNvGraphicFramePr>
          <p:nvPr/>
        </p:nvGraphicFramePr>
        <p:xfrm>
          <a:off x="5548313" y="1167827"/>
          <a:ext cx="1389062" cy="922337"/>
        </p:xfrm>
        <a:graphic>
          <a:graphicData uri="http://schemas.openxmlformats.org/presentationml/2006/ole">
            <p:oleObj spid="_x0000_s54277" name="Flash Document" r:id="rId9" imgW="1359000" imgH="1003320" progId="">
              <p:embed/>
            </p:oleObj>
          </a:graphicData>
        </a:graphic>
      </p:graphicFrame>
      <p:graphicFrame>
        <p:nvGraphicFramePr>
          <p:cNvPr id="54278" name="Object 41"/>
          <p:cNvGraphicFramePr>
            <a:graphicFrameLocks noChangeAspect="1"/>
          </p:cNvGraphicFramePr>
          <p:nvPr/>
        </p:nvGraphicFramePr>
        <p:xfrm>
          <a:off x="6458744" y="1570038"/>
          <a:ext cx="1389062" cy="922337"/>
        </p:xfrm>
        <a:graphic>
          <a:graphicData uri="http://schemas.openxmlformats.org/presentationml/2006/ole">
            <p:oleObj spid="_x0000_s54278" name="Flash Document" r:id="rId10" imgW="1359000" imgH="100332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978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2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210312" y="2980944"/>
          <a:ext cx="5376672" cy="349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0312" y="265605"/>
            <a:ext cx="57515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воспитанников ДОУ: </a:t>
            </a:r>
          </a:p>
          <a:p>
            <a:r>
              <a:rPr lang="ru-RU" sz="1600" dirty="0" smtClean="0"/>
              <a:t>2002 год – 4 267 тысяч, </a:t>
            </a:r>
          </a:p>
          <a:p>
            <a:r>
              <a:rPr lang="ru-RU" sz="1600" dirty="0" smtClean="0"/>
              <a:t>2003 год – 4 321 тысяч, </a:t>
            </a:r>
          </a:p>
          <a:p>
            <a:r>
              <a:rPr lang="ru-RU" sz="1600" dirty="0" smtClean="0"/>
              <a:t>2004 год – 4 423 тысяч, </a:t>
            </a:r>
          </a:p>
          <a:p>
            <a:r>
              <a:rPr lang="ru-RU" sz="1600" dirty="0" smtClean="0"/>
              <a:t>к началу 2006-2007 учебного года – 4 800 тысяч, </a:t>
            </a:r>
          </a:p>
          <a:p>
            <a:r>
              <a:rPr lang="ru-RU" sz="1600" dirty="0" smtClean="0"/>
              <a:t>к началу 2007-2008 учебного года –</a:t>
            </a:r>
            <a:r>
              <a:rPr lang="en-US" sz="1600" dirty="0" smtClean="0"/>
              <a:t> </a:t>
            </a:r>
            <a:r>
              <a:rPr lang="ru-RU" sz="1600" dirty="0" smtClean="0"/>
              <a:t>5 058 тысяч,</a:t>
            </a:r>
          </a:p>
          <a:p>
            <a:r>
              <a:rPr lang="ru-RU" sz="1600" dirty="0" smtClean="0"/>
              <a:t>к началу 2008-2009 учебного года – 5 154 тысяч</a:t>
            </a:r>
            <a:endParaRPr lang="en-US" sz="1600" dirty="0" smtClean="0"/>
          </a:p>
          <a:p>
            <a:r>
              <a:rPr lang="ru-RU" sz="1600" dirty="0" smtClean="0"/>
              <a:t>К началу 2009-2010 учебного года – 5 600 тысяч</a:t>
            </a:r>
            <a:endParaRPr lang="ru-RU" sz="1600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700016" y="128016"/>
          <a:ext cx="4315968" cy="3070260"/>
        </p:xfrm>
        <a:graphic>
          <a:graphicData uri="http://schemas.openxmlformats.org/presentationml/2006/ole">
            <p:oleObj spid="_x0000_s37891" name="Диаграмма" r:id="rId4" imgW="5848431" imgH="3181395" progId="Excel.Sheet.8">
              <p:embed/>
            </p:oleObj>
          </a:graphicData>
        </a:graphic>
      </p:graphicFrame>
      <p:pic>
        <p:nvPicPr>
          <p:cNvPr id="6" name="Picture 11" descr="Мальчикбезфо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51625" y="4025837"/>
            <a:ext cx="711200" cy="1441450"/>
          </a:xfrm>
          <a:prstGeom prst="rect">
            <a:avLst/>
          </a:prstGeom>
          <a:noFill/>
          <a:ln/>
        </p:spPr>
      </p:pic>
      <p:pic>
        <p:nvPicPr>
          <p:cNvPr id="7" name="Picture 11" descr="Мальчикбезфо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69025" y="3305112"/>
            <a:ext cx="711200" cy="1441450"/>
          </a:xfrm>
          <a:prstGeom prst="rect">
            <a:avLst/>
          </a:prstGeom>
          <a:noFill/>
          <a:ln/>
        </p:spPr>
      </p:pic>
      <p:pic>
        <p:nvPicPr>
          <p:cNvPr id="8" name="Picture 11" descr="Мальчикбезфо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2825" y="4475544"/>
            <a:ext cx="711200" cy="1441450"/>
          </a:xfrm>
          <a:prstGeom prst="rect">
            <a:avLst/>
          </a:prstGeom>
          <a:noFill/>
          <a:ln/>
        </p:spPr>
      </p:pic>
      <p:pic>
        <p:nvPicPr>
          <p:cNvPr id="9" name="Picture 11" descr="Мальчикбезфо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16672" y="5196269"/>
            <a:ext cx="711200" cy="14414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78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/>
              <a:t>Соотношение мест в ДОУ и количества детей в возрасте 3-6 лет (тыс.)</a:t>
            </a:r>
            <a:r>
              <a:rPr lang="ru-RU" sz="2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28600" y="1152144"/>
          <a:ext cx="8631936" cy="5431219"/>
        </p:xfrm>
        <a:graphic>
          <a:graphicData uri="http://schemas.openxmlformats.org/presentationml/2006/ole">
            <p:oleObj spid="_x0000_s58370" name="Диаграмма" r:id="rId3" imgW="4724400" imgH="2447976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38328" y="1152144"/>
          <a:ext cx="8686800" cy="5358384"/>
        </p:xfrm>
        <a:graphic>
          <a:graphicData uri="http://schemas.openxmlformats.org/presentationml/2006/ole">
            <p:oleObj spid="_x0000_s38915" name="Диаграмма" r:id="rId3" imgW="7248449" imgH="40578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89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28016" y="576072"/>
          <a:ext cx="8833104" cy="6016752"/>
        </p:xfrm>
        <a:graphic>
          <a:graphicData uri="http://schemas.openxmlformats.org/presentationml/2006/ole">
            <p:oleObj spid="_x0000_s35842" name="Диаграмма" r:id="rId3" imgW="9715500" imgH="61914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5842" grpId="0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1216</Words>
  <Application>Microsoft Office PowerPoint</Application>
  <PresentationFormat>Экран (4:3)</PresentationFormat>
  <Paragraphs>172</Paragraphs>
  <Slides>35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Тема Office</vt:lpstr>
      <vt:lpstr>Диаграмма</vt:lpstr>
      <vt:lpstr>Image</vt:lpstr>
      <vt:lpstr>Flash Document</vt:lpstr>
      <vt:lpstr>Диаграмма Microsoft Office Excel</vt:lpstr>
      <vt:lpstr>Слайд Microsoft Office PowerPoint 97-2003</vt:lpstr>
      <vt:lpstr>Результаты мониторинга  экономики дошкольного образования (по опросам руководителей)</vt:lpstr>
      <vt:lpstr>Задачи обеспечения доступности   качественного дошкольного образования  независимо от места жительства,  состояния здоровья, социального положения семей </vt:lpstr>
      <vt:lpstr>Слайд 3</vt:lpstr>
      <vt:lpstr>Слайд 4</vt:lpstr>
      <vt:lpstr>Слайд 5</vt:lpstr>
      <vt:lpstr>Слайд 6</vt:lpstr>
      <vt:lpstr>Соотношение мест в ДОУ и количества детей в возрасте 3-6 лет (тыс.)  </vt:lpstr>
      <vt:lpstr>Слайд 8</vt:lpstr>
      <vt:lpstr>Слайд 9</vt:lpstr>
      <vt:lpstr>Слайд 10</vt:lpstr>
      <vt:lpstr>Слайд 11</vt:lpstr>
      <vt:lpstr>Структура анкеты</vt:lpstr>
      <vt:lpstr>Как Вы полагаете,  что лучше всего говорит о высоком качестве обучения и содержания детей в дошкольном образовательном учреждении?(% от числа ответивших)</vt:lpstr>
      <vt:lpstr>Как Вы считаете, какие из следующих факторов мешают развитию  Вашего дошкольного образовательного учреждения?(% от числа ответивших) </vt:lpstr>
      <vt:lpstr>Испытывает ли Ваше дошкольное образовательное учреждение  какую-либо конкуренцию на рынке образовательных услуг  по основным и дополнительным образовательным программам? </vt:lpstr>
      <vt:lpstr>По каким параметрам эта конкуренция более ощутима? </vt:lpstr>
      <vt:lpstr>Благодаря чему, прежде всего,  Ваше дошкольное образовательное учреждение не испытывает конкуренции? </vt:lpstr>
      <vt:lpstr>Как в Вашем дошкольном образовательном учреждении  проходил набор новых детей? </vt:lpstr>
      <vt:lpstr>Какова динамика приема детей  в Вашем дошкольном образовательном учреждении за последние три года? </vt:lpstr>
      <vt:lpstr>Используются ли в Вашем дошкольном образовательном учреждении компьютеры? Если да, то кто имеет к ним доступ? </vt:lpstr>
      <vt:lpstr>Имеет ли Ваше дошкольное образовательное учреждение  доступ к Интернет? </vt:lpstr>
      <vt:lpstr>Слайд 22</vt:lpstr>
      <vt:lpstr>Перешло ли Ваше дошкольное образовательное учреждение на финансирование по нормативам в расчете на одного воспитанника?</vt:lpstr>
      <vt:lpstr>Какова примерно структура доходов Вашего дошкольного  учреждения в процентах? </vt:lpstr>
      <vt:lpstr>Какова примерно структура расходов  Вашего дошкольного  образовательного учреждения в процентах?  </vt:lpstr>
      <vt:lpstr>Если расходы по каждой из перечисленных ниже статей принять за 100%,  то какая примерно их доля финансируется из внебюджетных средств? (% от числа ответивших) </vt:lpstr>
      <vt:lpstr>Если говорить о расходах на оплату труда (их общую сумму принять за 100%), то какую долю в них занимает оплата труда педагогов, административно-управленческого и обслуживающего персонала? </vt:lpstr>
      <vt:lpstr>Каких изменений в заработной плате педагогов вы ожидаете в ближайшие год – два? </vt:lpstr>
      <vt:lpstr>Слайд 29</vt:lpstr>
      <vt:lpstr>Различия между требуемым уровнем заработной платы педагогического персонала и фактическим уровнем (тыс. руб.) </vt:lpstr>
      <vt:lpstr>Какую часть от общей численности педагогического состава  Вашего  дошкольного образовательного учреждения  составляют педагоги следующих возрастных групп? </vt:lpstr>
      <vt:lpstr>Какими критериями Вы пользуетесь при приёме на работу педагогов? (% от числа ответивших) </vt:lpstr>
      <vt:lpstr>Есть ли  в Вашем дошкольном образовательном учреждении  Управляющий совет,  имеющий зафиксированные в уставе управленческие полномочия? </vt:lpstr>
      <vt:lpstr>Общественно-государственное управление в дошкольном образовании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Высоковский</dc:creator>
  <cp:lastModifiedBy>Абанкина</cp:lastModifiedBy>
  <cp:revision>18</cp:revision>
  <dcterms:created xsi:type="dcterms:W3CDTF">2011-10-17T21:21:23Z</dcterms:created>
  <dcterms:modified xsi:type="dcterms:W3CDTF">2011-10-18T10:12:14Z</dcterms:modified>
</cp:coreProperties>
</file>